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0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0" r:id="rId1"/>
    <p:sldMasterId id="2147483751" r:id="rId2"/>
    <p:sldMasterId id="2147483752" r:id="rId3"/>
    <p:sldMasterId id="2147483753" r:id="rId4"/>
    <p:sldMasterId id="2147483754" r:id="rId5"/>
    <p:sldMasterId id="2147483755" r:id="rId6"/>
    <p:sldMasterId id="2147483756" r:id="rId7"/>
    <p:sldMasterId id="2147483757" r:id="rId8"/>
    <p:sldMasterId id="2147483758" r:id="rId9"/>
    <p:sldMasterId id="2147483759" r:id="rId10"/>
    <p:sldMasterId id="2147483760" r:id="rId11"/>
    <p:sldMasterId id="2147483761" r:id="rId12"/>
    <p:sldMasterId id="2147483762" r:id="rId13"/>
    <p:sldMasterId id="2147483763" r:id="rId14"/>
    <p:sldMasterId id="2147483764" r:id="rId15"/>
    <p:sldMasterId id="2147483765" r:id="rId16"/>
    <p:sldMasterId id="2147483766" r:id="rId17"/>
    <p:sldMasterId id="2147483767" r:id="rId18"/>
    <p:sldMasterId id="2147483768" r:id="rId19"/>
    <p:sldMasterId id="2147483769" r:id="rId20"/>
    <p:sldMasterId id="2147483770" r:id="rId21"/>
  </p:sldMasterIdLst>
  <p:notesMasterIdLst>
    <p:notesMasterId r:id="rId56"/>
  </p:notes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</p:sldIdLst>
  <p:sldSz cx="10287000" cy="6858000" type="35mm"/>
  <p:notesSz cx="6669088" cy="97536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990" y="-36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592137" y="731837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hr-HR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901185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hr-HR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7" name="Shape 687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0" name="Shape 760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10</a:t>
            </a:fld>
            <a:endParaRPr lang="hr-HR"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hr-HR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5" name="Shape 765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6" name="Shape 766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hr-H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Избегавајте слајдове који садрже само текст. Највише 6 теза, не дужих од 2 реда.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ct val="25000"/>
              <a:buFont typeface="Arial"/>
              <a:buNone/>
            </a:pPr>
            <a:r>
              <a:rPr lang="hr-HR" sz="1200" b="0" i="0" u="none" strike="noStrike" cap="none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Превише текста </a:t>
            </a:r>
            <a:r>
              <a:rPr lang="hr-H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успављује. </a:t>
            </a:r>
            <a:r>
              <a:rPr lang="hr-H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Ако публика дуго чита слајд, не слуша предавача.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be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81" name="Shape 781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12</a:t>
            </a:fld>
            <a:endParaRPr lang="hr-HR"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7" name="Shape 787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r-H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Користите уобичајене фонтове, као што су: Verdana, Corbel, Arial...</a:t>
            </a: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SzPct val="25000"/>
              <a:buNone/>
            </a:pPr>
            <a:r>
              <a:rPr lang="hr-H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Величина фонта не сме да буде мања од 20.  Наслови треба да буду већи.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88" name="Shape 788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13</a:t>
            </a:fld>
            <a:endParaRPr lang="hr-HR"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4" name="Shape 794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0" name="Shape 800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6" name="Shape 806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Указати и на добру страну слајда који истиче битно од небитног болдирањем речи.</a:t>
            </a:r>
          </a:p>
        </p:txBody>
      </p:sp>
      <p:sp>
        <p:nvSpPr>
          <p:cNvPr id="807" name="Shape 807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16</a:t>
            </a:fld>
            <a:endParaRPr lang="hr-HR"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8" name="Shape 818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19" name="Shape 819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17</a:t>
            </a:fld>
            <a:endParaRPr lang="hr-HR" sz="12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8" name="Shape 828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29" name="Shape 829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18</a:t>
            </a:fld>
            <a:endParaRPr lang="hr-HR"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6" name="Shape 836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37" name="Shape 837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19</a:t>
            </a:fld>
            <a:endParaRPr lang="hr-HR" sz="12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3" name="Shape 693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Најпре питати учеснике да они наброје које су предности слајд презентације.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Свака од тачака објашњена је у материјалу (пдф)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94" name="Shape 694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</a:t>
            </a:fld>
            <a:endParaRPr lang="hr-HR"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3" name="Shape 843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44" name="Shape 844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20</a:t>
            </a:fld>
            <a:endParaRPr lang="hr-HR"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0" name="Shape 850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51" name="Shape 851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21</a:t>
            </a:fld>
            <a:endParaRPr lang="hr-HR"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Shape 856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7" name="Shape 857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58" name="Shape 858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22</a:t>
            </a:fld>
            <a:endParaRPr lang="hr-HR" sz="12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7" name="Shape 867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68" name="Shape 868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23</a:t>
            </a:fld>
            <a:endParaRPr lang="hr-HR"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1" indent="-22860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77" name="Shape 877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3" name="Shape 883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84" name="Shape 884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25</a:t>
            </a:fld>
            <a:endParaRPr lang="hr-HR"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Shape 892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3" name="Shape 893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4" name="Shape 894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26</a:t>
            </a:fld>
            <a:endParaRPr lang="hr-HR"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2" name="Shape 902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bel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bel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03" name="Shape 903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27</a:t>
            </a:fld>
            <a:endParaRPr lang="hr-HR" sz="12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1" name="Shape 911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2" name="Shape 912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28</a:t>
            </a:fld>
            <a:endParaRPr lang="hr-HR" sz="12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0" name="Shape 920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21" name="Shape 921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29</a:t>
            </a:fld>
            <a:endParaRPr lang="hr-HR"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6" name="Shape 706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07" name="Shape 707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3</a:t>
            </a:fld>
            <a:endParaRPr lang="hr-HR" sz="12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9" name="Shape 929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rbel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30" name="Shape 930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30</a:t>
            </a:fld>
            <a:endParaRPr lang="hr-HR"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4" name="Shape 944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45" name="Shape 945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32</a:t>
            </a:fld>
            <a:endParaRPr lang="hr-HR"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5" name="Shape 955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6" name="Shape 956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33</a:t>
            </a:fld>
            <a:endParaRPr lang="hr-HR"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5" name="Shape 965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66" name="Shape 966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34</a:t>
            </a:fld>
            <a:endParaRPr lang="hr-HR" sz="12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2" name="Shape 712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 наставнике додати “лекције”.</a:t>
            </a:r>
          </a:p>
        </p:txBody>
      </p:sp>
      <p:sp>
        <p:nvSpPr>
          <p:cNvPr id="713" name="Shape 713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4</a:t>
            </a:fld>
            <a:endParaRPr lang="hr-HR"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hr-HR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0" name="Shape 720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1" name="Shape 721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lang="hr-HR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0" name="Shape 730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1" name="Shape 731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1" indent="-22860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38" name="Shape 738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45" name="Shape 745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8</a:t>
            </a:fld>
            <a:endParaRPr lang="hr-HR"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731838"/>
            <a:ext cx="5484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1" name="Shape 751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52" name="Shape 752"/>
          <p:cNvSpPr txBox="1">
            <a:spLocks noGrp="1"/>
          </p:cNvSpPr>
          <p:nvPr>
            <p:ph type="sldNum" idx="12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9</a:t>
            </a:fld>
            <a:endParaRPr lang="hr-HR"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2632544" y="6356503"/>
            <a:ext cx="534709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372350" y="6356503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r-HR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hr-HR"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2" name="Shape 672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3" name="Shape 673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4" name="Shape 674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812800" y="4406900"/>
            <a:ext cx="8743949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812800" y="2906713"/>
            <a:ext cx="874394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0" name="Shape 680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3" name="Shape 683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4" name="Shape 684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632544" y="6356503"/>
            <a:ext cx="534709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372350" y="6356503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r-HR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hr-HR"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771525" y="2130425"/>
            <a:ext cx="874394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514350" y="1600205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514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514725" y="6356367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7372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r-HR"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hr-HR" sz="12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771525" y="2130441"/>
            <a:ext cx="874394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514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514725" y="6356367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7372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r-HR"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hr-HR" sz="12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514350" y="1600205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514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514725" y="6356367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7372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hr-HR" sz="1200">
              <a:solidFill>
                <a:srgbClr val="88888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514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514725" y="6356367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7372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hr-HR" sz="1200">
              <a:solidFill>
                <a:srgbClr val="88888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514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514725" y="6356367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7372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hr-HR" sz="1200">
              <a:solidFill>
                <a:srgbClr val="88888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514350" y="6356364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514725" y="6356364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7372350" y="6356364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hr-HR" sz="1200">
              <a:solidFill>
                <a:srgbClr val="88888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771525" y="2130425"/>
            <a:ext cx="874394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771525" y="2130439"/>
            <a:ext cx="874394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514350" y="6356364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514725" y="6356364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7372350" y="6356364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hr-HR" sz="1200">
              <a:solidFill>
                <a:srgbClr val="88888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514350" y="1600205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514350" y="6356364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3514725" y="6356364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7372350" y="6356364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hr-HR" sz="1200">
              <a:solidFill>
                <a:srgbClr val="88888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514350" y="6356364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514725" y="6356364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372350" y="6356364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hr-HR" sz="1200">
              <a:solidFill>
                <a:srgbClr val="88888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771525" y="2130425"/>
            <a:ext cx="874394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514350" y="273050"/>
            <a:ext cx="3384550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022725" y="273050"/>
            <a:ext cx="5749925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14350" y="1435100"/>
            <a:ext cx="3384550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771525" y="2130425"/>
            <a:ext cx="874394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812800" y="4406900"/>
            <a:ext cx="8743949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812800" y="2906713"/>
            <a:ext cx="874394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ctrTitle"/>
          </p:nvPr>
        </p:nvSpPr>
        <p:spPr>
          <a:xfrm>
            <a:off x="771525" y="2130425"/>
            <a:ext cx="874394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ctrTitle"/>
          </p:nvPr>
        </p:nvSpPr>
        <p:spPr>
          <a:xfrm>
            <a:off x="771525" y="2130425"/>
            <a:ext cx="874394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771525" y="2130425"/>
            <a:ext cx="874394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 rot="5400000">
            <a:off x="5689599" y="2043112"/>
            <a:ext cx="5851525" cy="2314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 rot="5400000">
            <a:off x="984249" y="-195262"/>
            <a:ext cx="5851525" cy="6791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dt" idx="10"/>
          </p:nvPr>
        </p:nvSpPr>
        <p:spPr>
          <a:xfrm>
            <a:off x="514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ftr" idx="11"/>
          </p:nvPr>
        </p:nvSpPr>
        <p:spPr>
          <a:xfrm>
            <a:off x="3514725" y="6356367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7372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r-HR"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hr-HR" sz="12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ctrTitle"/>
          </p:nvPr>
        </p:nvSpPr>
        <p:spPr>
          <a:xfrm>
            <a:off x="771525" y="2130441"/>
            <a:ext cx="874394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dt" idx="10"/>
          </p:nvPr>
        </p:nvSpPr>
        <p:spPr>
          <a:xfrm>
            <a:off x="514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ftr" idx="11"/>
          </p:nvPr>
        </p:nvSpPr>
        <p:spPr>
          <a:xfrm>
            <a:off x="3514725" y="6356367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7372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r-HR"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hr-HR" sz="12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514350" y="1600205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dt" idx="10"/>
          </p:nvPr>
        </p:nvSpPr>
        <p:spPr>
          <a:xfrm>
            <a:off x="514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ftr" idx="11"/>
          </p:nvPr>
        </p:nvSpPr>
        <p:spPr>
          <a:xfrm>
            <a:off x="3514725" y="6356367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7372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hr-HR" sz="1200">
              <a:solidFill>
                <a:srgbClr val="88888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514350" y="6356503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514725" y="6356503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372350" y="6356503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r-HR" sz="1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hr-HR" sz="18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dt" idx="10"/>
          </p:nvPr>
        </p:nvSpPr>
        <p:spPr>
          <a:xfrm>
            <a:off x="514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ftr" idx="11"/>
          </p:nvPr>
        </p:nvSpPr>
        <p:spPr>
          <a:xfrm>
            <a:off x="3514725" y="6356367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7372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hr-HR" sz="1200">
              <a:solidFill>
                <a:srgbClr val="88888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ctrTitle"/>
          </p:nvPr>
        </p:nvSpPr>
        <p:spPr>
          <a:xfrm>
            <a:off x="771525" y="2130425"/>
            <a:ext cx="874394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ctrTitle"/>
          </p:nvPr>
        </p:nvSpPr>
        <p:spPr>
          <a:xfrm>
            <a:off x="771525" y="2130425"/>
            <a:ext cx="874394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4" name="Shape 374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5" name="Shape 375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514350" y="1535112"/>
            <a:ext cx="454501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body" idx="2"/>
          </p:nvPr>
        </p:nvSpPr>
        <p:spPr>
          <a:xfrm>
            <a:off x="514350" y="2174875"/>
            <a:ext cx="454501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body" idx="3"/>
          </p:nvPr>
        </p:nvSpPr>
        <p:spPr>
          <a:xfrm>
            <a:off x="5226050" y="1535112"/>
            <a:ext cx="454659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body" idx="4"/>
          </p:nvPr>
        </p:nvSpPr>
        <p:spPr>
          <a:xfrm>
            <a:off x="5226050" y="2174875"/>
            <a:ext cx="454659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0" name="Shape 390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771525" y="2130577"/>
            <a:ext cx="874394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0000"/>
              </a:buClr>
              <a:buFont typeface="Corbel"/>
              <a:buNone/>
              <a:defRPr sz="3200" b="1" i="0" u="none" strike="noStrike" cap="non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514350" y="6356503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514725" y="6356503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7372350" y="6356503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r-HR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hr-HR"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514350" y="1600203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Shape 400"/>
          <p:cNvSpPr txBox="1">
            <a:spLocks noGrp="1"/>
          </p:cNvSpPr>
          <p:nvPr>
            <p:ph type="dt" idx="10"/>
          </p:nvPr>
        </p:nvSpPr>
        <p:spPr>
          <a:xfrm>
            <a:off x="514350" y="6356353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Shape 401"/>
          <p:cNvSpPr txBox="1">
            <a:spLocks noGrp="1"/>
          </p:cNvSpPr>
          <p:nvPr>
            <p:ph type="ftr" idx="11"/>
          </p:nvPr>
        </p:nvSpPr>
        <p:spPr>
          <a:xfrm>
            <a:off x="3514725" y="6356353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Shape 402"/>
          <p:cNvSpPr txBox="1">
            <a:spLocks noGrp="1"/>
          </p:cNvSpPr>
          <p:nvPr>
            <p:ph type="sldNum" idx="12"/>
          </p:nvPr>
        </p:nvSpPr>
        <p:spPr>
          <a:xfrm>
            <a:off x="7372350" y="6356353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ctrTitle"/>
          </p:nvPr>
        </p:nvSpPr>
        <p:spPr>
          <a:xfrm>
            <a:off x="771525" y="2130427"/>
            <a:ext cx="874394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6" name="Shape 406"/>
          <p:cNvSpPr txBox="1">
            <a:spLocks noGrp="1"/>
          </p:cNvSpPr>
          <p:nvPr>
            <p:ph type="dt" idx="10"/>
          </p:nvPr>
        </p:nvSpPr>
        <p:spPr>
          <a:xfrm>
            <a:off x="514350" y="6356353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" name="Shape 407"/>
          <p:cNvSpPr txBox="1">
            <a:spLocks noGrp="1"/>
          </p:cNvSpPr>
          <p:nvPr>
            <p:ph type="ftr" idx="11"/>
          </p:nvPr>
        </p:nvSpPr>
        <p:spPr>
          <a:xfrm>
            <a:off x="3514725" y="6356353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xfrm>
            <a:off x="7372350" y="6356353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dt" idx="10"/>
          </p:nvPr>
        </p:nvSpPr>
        <p:spPr>
          <a:xfrm>
            <a:off x="514350" y="6356353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2" name="Shape 412"/>
          <p:cNvSpPr txBox="1">
            <a:spLocks noGrp="1"/>
          </p:cNvSpPr>
          <p:nvPr>
            <p:ph type="ftr" idx="11"/>
          </p:nvPr>
        </p:nvSpPr>
        <p:spPr>
          <a:xfrm>
            <a:off x="3514725" y="6356353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7372350" y="6356353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dt" idx="10"/>
          </p:nvPr>
        </p:nvSpPr>
        <p:spPr>
          <a:xfrm>
            <a:off x="514350" y="6356353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ftr" idx="11"/>
          </p:nvPr>
        </p:nvSpPr>
        <p:spPr>
          <a:xfrm>
            <a:off x="3514725" y="6356353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7372350" y="6356353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dt" idx="10"/>
          </p:nvPr>
        </p:nvSpPr>
        <p:spPr>
          <a:xfrm>
            <a:off x="514350" y="635636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6" name="Shape 426"/>
          <p:cNvSpPr txBox="1">
            <a:spLocks noGrp="1"/>
          </p:cNvSpPr>
          <p:nvPr>
            <p:ph type="ftr" idx="11"/>
          </p:nvPr>
        </p:nvSpPr>
        <p:spPr>
          <a:xfrm>
            <a:off x="3514725" y="635636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7" name="Shape 427"/>
          <p:cNvSpPr txBox="1">
            <a:spLocks noGrp="1"/>
          </p:cNvSpPr>
          <p:nvPr>
            <p:ph type="sldNum" idx="12"/>
          </p:nvPr>
        </p:nvSpPr>
        <p:spPr>
          <a:xfrm>
            <a:off x="7372350" y="635636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ctrTitle"/>
          </p:nvPr>
        </p:nvSpPr>
        <p:spPr>
          <a:xfrm>
            <a:off x="771525" y="2130435"/>
            <a:ext cx="874394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0" name="Shape 430"/>
          <p:cNvSpPr txBox="1"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Shape 431"/>
          <p:cNvSpPr txBox="1">
            <a:spLocks noGrp="1"/>
          </p:cNvSpPr>
          <p:nvPr>
            <p:ph type="dt" idx="10"/>
          </p:nvPr>
        </p:nvSpPr>
        <p:spPr>
          <a:xfrm>
            <a:off x="514350" y="635636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2" name="Shape 432"/>
          <p:cNvSpPr txBox="1">
            <a:spLocks noGrp="1"/>
          </p:cNvSpPr>
          <p:nvPr>
            <p:ph type="ftr" idx="11"/>
          </p:nvPr>
        </p:nvSpPr>
        <p:spPr>
          <a:xfrm>
            <a:off x="3514725" y="635636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3" name="Shape 433"/>
          <p:cNvSpPr txBox="1">
            <a:spLocks noGrp="1"/>
          </p:cNvSpPr>
          <p:nvPr>
            <p:ph type="sldNum" idx="12"/>
          </p:nvPr>
        </p:nvSpPr>
        <p:spPr>
          <a:xfrm>
            <a:off x="7372350" y="635636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514350" y="1600205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7" name="Shape 437"/>
          <p:cNvSpPr txBox="1">
            <a:spLocks noGrp="1"/>
          </p:cNvSpPr>
          <p:nvPr>
            <p:ph type="dt" idx="10"/>
          </p:nvPr>
        </p:nvSpPr>
        <p:spPr>
          <a:xfrm>
            <a:off x="514350" y="635636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8" name="Shape 438"/>
          <p:cNvSpPr txBox="1">
            <a:spLocks noGrp="1"/>
          </p:cNvSpPr>
          <p:nvPr>
            <p:ph type="ftr" idx="11"/>
          </p:nvPr>
        </p:nvSpPr>
        <p:spPr>
          <a:xfrm>
            <a:off x="3514725" y="635636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7372350" y="635636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2" name="Shape 442"/>
          <p:cNvSpPr txBox="1">
            <a:spLocks noGrp="1"/>
          </p:cNvSpPr>
          <p:nvPr>
            <p:ph type="dt" idx="10"/>
          </p:nvPr>
        </p:nvSpPr>
        <p:spPr>
          <a:xfrm>
            <a:off x="514350" y="635636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3" name="Shape 443"/>
          <p:cNvSpPr txBox="1">
            <a:spLocks noGrp="1"/>
          </p:cNvSpPr>
          <p:nvPr>
            <p:ph type="ftr" idx="11"/>
          </p:nvPr>
        </p:nvSpPr>
        <p:spPr>
          <a:xfrm>
            <a:off x="3514725" y="635636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4" name="Shape 444"/>
          <p:cNvSpPr txBox="1">
            <a:spLocks noGrp="1"/>
          </p:cNvSpPr>
          <p:nvPr>
            <p:ph type="sldNum" idx="12"/>
          </p:nvPr>
        </p:nvSpPr>
        <p:spPr>
          <a:xfrm>
            <a:off x="7372350" y="635636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7" name="Shape 447"/>
          <p:cNvSpPr txBox="1">
            <a:spLocks noGrp="1"/>
          </p:cNvSpPr>
          <p:nvPr>
            <p:ph type="dt" idx="10"/>
          </p:nvPr>
        </p:nvSpPr>
        <p:spPr>
          <a:xfrm>
            <a:off x="514350" y="635636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8" name="Shape 448"/>
          <p:cNvSpPr txBox="1">
            <a:spLocks noGrp="1"/>
          </p:cNvSpPr>
          <p:nvPr>
            <p:ph type="ftr" idx="11"/>
          </p:nvPr>
        </p:nvSpPr>
        <p:spPr>
          <a:xfrm>
            <a:off x="3514725" y="635636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9" name="Shape 449"/>
          <p:cNvSpPr txBox="1">
            <a:spLocks noGrp="1"/>
          </p:cNvSpPr>
          <p:nvPr>
            <p:ph type="sldNum" idx="12"/>
          </p:nvPr>
        </p:nvSpPr>
        <p:spPr>
          <a:xfrm>
            <a:off x="7372350" y="635636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8" name="Shape 458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9" name="Shape 459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0000"/>
              </a:buClr>
              <a:buFont typeface="Corbel"/>
              <a:buNone/>
              <a:defRPr sz="3200" b="1" i="0" u="none" strike="noStrike" cap="non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514350" y="1600205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ctrTitle"/>
          </p:nvPr>
        </p:nvSpPr>
        <p:spPr>
          <a:xfrm>
            <a:off x="771525" y="2130425"/>
            <a:ext cx="874394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2" name="Shape 462"/>
          <p:cNvSpPr txBox="1"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4" name="Shape 464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5" name="Shape 465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9" name="Shape 469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0" name="Shape 470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Shape 471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4" name="Shape 474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5" name="Shape 475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6" name="Shape 486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7" name="Shape 487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ctrTitle"/>
          </p:nvPr>
        </p:nvSpPr>
        <p:spPr>
          <a:xfrm>
            <a:off x="771525" y="2130425"/>
            <a:ext cx="874394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0" name="Shape 490"/>
          <p:cNvSpPr txBox="1"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1" name="Shape 491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2" name="Shape 492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3" name="Shape 493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7" name="Shape 497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8" name="Shape 498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Shape 499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title"/>
          </p:nvPr>
        </p:nvSpPr>
        <p:spPr>
          <a:xfrm>
            <a:off x="812800" y="4406900"/>
            <a:ext cx="8743949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812800" y="2906713"/>
            <a:ext cx="874394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3" name="Shape 503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4" name="Shape 504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455295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9" name="Shape 509"/>
          <p:cNvSpPr txBox="1">
            <a:spLocks noGrp="1"/>
          </p:cNvSpPr>
          <p:nvPr>
            <p:ph type="body" idx="2"/>
          </p:nvPr>
        </p:nvSpPr>
        <p:spPr>
          <a:xfrm>
            <a:off x="5219700" y="1600200"/>
            <a:ext cx="455295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0" name="Shape 510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1" name="Shape 511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2" name="Shape 512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514350" y="1535112"/>
            <a:ext cx="454501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6" name="Shape 516"/>
          <p:cNvSpPr txBox="1">
            <a:spLocks noGrp="1"/>
          </p:cNvSpPr>
          <p:nvPr>
            <p:ph type="body" idx="2"/>
          </p:nvPr>
        </p:nvSpPr>
        <p:spPr>
          <a:xfrm>
            <a:off x="514350" y="2174875"/>
            <a:ext cx="454501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7" name="Shape 517"/>
          <p:cNvSpPr txBox="1">
            <a:spLocks noGrp="1"/>
          </p:cNvSpPr>
          <p:nvPr>
            <p:ph type="body" idx="3"/>
          </p:nvPr>
        </p:nvSpPr>
        <p:spPr>
          <a:xfrm>
            <a:off x="5226050" y="1535112"/>
            <a:ext cx="454659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8" name="Shape 518"/>
          <p:cNvSpPr txBox="1">
            <a:spLocks noGrp="1"/>
          </p:cNvSpPr>
          <p:nvPr>
            <p:ph type="body" idx="4"/>
          </p:nvPr>
        </p:nvSpPr>
        <p:spPr>
          <a:xfrm>
            <a:off x="5226050" y="2174875"/>
            <a:ext cx="454659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9" name="Shape 519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0" name="Shape 520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1" name="Shape 521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4" name="Shape 524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5" name="Shape 525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6" name="Shape 526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0000"/>
              </a:buClr>
              <a:buFont typeface="Corbel"/>
              <a:buNone/>
              <a:defRPr sz="3200" b="1" i="0" u="none" strike="noStrike" cap="non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xfrm>
            <a:off x="514350" y="273050"/>
            <a:ext cx="3384550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4022725" y="273050"/>
            <a:ext cx="5749925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0" name="Shape 530"/>
          <p:cNvSpPr txBox="1">
            <a:spLocks noGrp="1"/>
          </p:cNvSpPr>
          <p:nvPr>
            <p:ph type="body" idx="2"/>
          </p:nvPr>
        </p:nvSpPr>
        <p:spPr>
          <a:xfrm>
            <a:off x="514350" y="1435100"/>
            <a:ext cx="3384550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1" name="Shape 531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2" name="Shape 532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3" name="Shape 533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2016125" y="4800600"/>
            <a:ext cx="6172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6" name="Shape 536"/>
          <p:cNvSpPr>
            <a:spLocks noGrp="1"/>
          </p:cNvSpPr>
          <p:nvPr>
            <p:ph type="pic" idx="2"/>
          </p:nvPr>
        </p:nvSpPr>
        <p:spPr>
          <a:xfrm>
            <a:off x="2016125" y="612775"/>
            <a:ext cx="6172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2016125" y="5367337"/>
            <a:ext cx="6172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8" name="Shape 538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9" name="Shape 539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0" name="Shape 540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 rot="5400000">
            <a:off x="2880518" y="-765968"/>
            <a:ext cx="4525963" cy="925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4" name="Shape 544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5" name="Shape 545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6" name="Shape 546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 rot="5400000">
            <a:off x="5689599" y="2043112"/>
            <a:ext cx="5851525" cy="2314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 rot="5400000">
            <a:off x="984249" y="-195262"/>
            <a:ext cx="5851525" cy="6791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0" name="Shape 550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1" name="Shape 551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2" name="Shape 552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2" name="Shape 562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3" name="Shape 563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>
            <a:spLocks noGrp="1"/>
          </p:cNvSpPr>
          <p:nvPr>
            <p:ph type="ctrTitle"/>
          </p:nvPr>
        </p:nvSpPr>
        <p:spPr>
          <a:xfrm>
            <a:off x="771525" y="2130425"/>
            <a:ext cx="874394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6" name="Shape 566"/>
          <p:cNvSpPr txBox="1"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7" name="Shape 567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8" name="Shape 568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9" name="Shape 569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3" name="Shape 573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4" name="Shape 574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5" name="Shape 575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8" name="Shape 578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9" name="Shape 579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0" name="Shape 580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8" name="Shape 588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9" name="Shape 589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>
            <a:spLocks noGrp="1"/>
          </p:cNvSpPr>
          <p:nvPr>
            <p:ph type="ctrTitle"/>
          </p:nvPr>
        </p:nvSpPr>
        <p:spPr>
          <a:xfrm>
            <a:off x="771525" y="2130425"/>
            <a:ext cx="874394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2" name="Shape 592"/>
          <p:cNvSpPr txBox="1"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3" name="Shape 593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4" name="Shape 594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5" name="Shape 595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9" name="Shape 599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0" name="Shape 600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1" name="Shape 601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title"/>
          </p:nvPr>
        </p:nvSpPr>
        <p:spPr>
          <a:xfrm>
            <a:off x="812800" y="4406900"/>
            <a:ext cx="8743949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812800" y="2906713"/>
            <a:ext cx="874394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5" name="Shape 605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6" name="Shape 606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7" name="Shape 607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455295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1" name="Shape 611"/>
          <p:cNvSpPr txBox="1">
            <a:spLocks noGrp="1"/>
          </p:cNvSpPr>
          <p:nvPr>
            <p:ph type="body" idx="2"/>
          </p:nvPr>
        </p:nvSpPr>
        <p:spPr>
          <a:xfrm>
            <a:off x="5219700" y="1600200"/>
            <a:ext cx="455295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2" name="Shape 612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3" name="Shape 613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4" name="Shape 614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514350" y="1535112"/>
            <a:ext cx="454501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8" name="Shape 618"/>
          <p:cNvSpPr txBox="1">
            <a:spLocks noGrp="1"/>
          </p:cNvSpPr>
          <p:nvPr>
            <p:ph type="body" idx="2"/>
          </p:nvPr>
        </p:nvSpPr>
        <p:spPr>
          <a:xfrm>
            <a:off x="514350" y="2174875"/>
            <a:ext cx="454501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9" name="Shape 619"/>
          <p:cNvSpPr txBox="1">
            <a:spLocks noGrp="1"/>
          </p:cNvSpPr>
          <p:nvPr>
            <p:ph type="body" idx="3"/>
          </p:nvPr>
        </p:nvSpPr>
        <p:spPr>
          <a:xfrm>
            <a:off x="5226050" y="1535112"/>
            <a:ext cx="454659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0" name="Shape 620"/>
          <p:cNvSpPr txBox="1">
            <a:spLocks noGrp="1"/>
          </p:cNvSpPr>
          <p:nvPr>
            <p:ph type="body" idx="4"/>
          </p:nvPr>
        </p:nvSpPr>
        <p:spPr>
          <a:xfrm>
            <a:off x="5226050" y="2174875"/>
            <a:ext cx="454659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1" name="Shape 621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2" name="Shape 622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3" name="Shape 623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6" name="Shape 626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7" name="Shape 627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8" name="Shape 628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8" name="Shape 638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9" name="Shape 639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2" name="Shape 642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3" name="Shape 643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4" name="Shape 644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5" name="Shape 645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9" name="Shape 649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0" name="Shape 650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0" name="Shape 660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1" name="Shape 661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2" name="Shape 662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>
            <a:spLocks noGrp="1"/>
          </p:cNvSpPr>
          <p:nvPr>
            <p:ph type="ctrTitle"/>
          </p:nvPr>
        </p:nvSpPr>
        <p:spPr>
          <a:xfrm>
            <a:off x="771525" y="2130425"/>
            <a:ext cx="874394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5" name="Shape 665"/>
          <p:cNvSpPr txBox="1"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6" name="Shape 666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7" name="Shape 667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8" name="Shape 668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5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1.jp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5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63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3.jp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7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5.jp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8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Relationship Id="rId9" Type="http://schemas.openxmlformats.org/officeDocument/2006/relationships/image" Target="../media/image1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7.jpg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7.xml"/><Relationship Id="rId11" Type="http://schemas.openxmlformats.org/officeDocument/2006/relationships/image" Target="../media/image8.gif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.jp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jp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0286999" cy="6857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0286999" cy="6857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514350" y="1600205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dt" idx="10"/>
          </p:nvPr>
        </p:nvSpPr>
        <p:spPr>
          <a:xfrm>
            <a:off x="514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ftr" idx="11"/>
          </p:nvPr>
        </p:nvSpPr>
        <p:spPr>
          <a:xfrm>
            <a:off x="3514725" y="6356367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7372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hr-HR" sz="1200">
              <a:solidFill>
                <a:srgbClr val="88888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0286999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0286999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514350" y="1600203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4" name="Shape 394"/>
          <p:cNvSpPr txBox="1">
            <a:spLocks noGrp="1"/>
          </p:cNvSpPr>
          <p:nvPr>
            <p:ph type="dt" idx="10"/>
          </p:nvPr>
        </p:nvSpPr>
        <p:spPr>
          <a:xfrm>
            <a:off x="514350" y="6356353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ftr" idx="11"/>
          </p:nvPr>
        </p:nvSpPr>
        <p:spPr>
          <a:xfrm>
            <a:off x="3514725" y="6356353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7372350" y="6356353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514350" y="1600205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Shape 421"/>
          <p:cNvSpPr txBox="1">
            <a:spLocks noGrp="1"/>
          </p:cNvSpPr>
          <p:nvPr>
            <p:ph type="dt" idx="10"/>
          </p:nvPr>
        </p:nvSpPr>
        <p:spPr>
          <a:xfrm>
            <a:off x="514350" y="635636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Shape 422"/>
          <p:cNvSpPr txBox="1">
            <a:spLocks noGrp="1"/>
          </p:cNvSpPr>
          <p:nvPr>
            <p:ph type="ftr" idx="11"/>
          </p:nvPr>
        </p:nvSpPr>
        <p:spPr>
          <a:xfrm>
            <a:off x="3514725" y="635636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Shape 423"/>
          <p:cNvSpPr txBox="1">
            <a:spLocks noGrp="1"/>
          </p:cNvSpPr>
          <p:nvPr>
            <p:ph type="sldNum" idx="12"/>
          </p:nvPr>
        </p:nvSpPr>
        <p:spPr>
          <a:xfrm>
            <a:off x="7372350" y="635636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2" name="Shape 452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3" name="Shape 453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4" name="Shape 454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5" name="Shape 4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6975" y="2204864"/>
            <a:ext cx="9433048" cy="46531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0" name="Shape 480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1" name="Shape 481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Shape 482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0083"/>
            <a:ext cx="10286999" cy="68479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6" name="Shape 556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7" name="Shape 557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8" name="Shape 558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9" name="Shape 5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20687"/>
            <a:ext cx="7928338" cy="607560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3" name="Shape 583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4" name="Shape 584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" name="Shape 58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33725" y="0"/>
            <a:ext cx="7153274" cy="68412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0"/>
            <a:ext cx="10286999" cy="6858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785" dist="33019" dir="3180000" algn="ctr">
              <a:srgbClr val="000000">
                <a:alpha val="29803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0000"/>
              </a:buClr>
              <a:buFont typeface="Corbel"/>
              <a:buNone/>
              <a:defRPr sz="3200" b="1" i="0" u="none" strike="noStrike" cap="non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514350" y="1600205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2" name="Shape 632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3" name="Shape 633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4" name="Shape 634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5" name="Shape 6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670"/>
            <a:ext cx="10286999" cy="685432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6" name="Shape 656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7" name="Shape 65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76674"/>
            <a:ext cx="5391149" cy="63912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229200"/>
            <a:ext cx="10286999" cy="115145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/>
          <p:nvPr/>
        </p:nvSpPr>
        <p:spPr>
          <a:xfrm>
            <a:off x="606995" y="476672"/>
            <a:ext cx="9216472" cy="122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6600" b="1">
                <a:solidFill>
                  <a:srgbClr val="E27100"/>
                </a:solidFill>
                <a:latin typeface="Corbel"/>
                <a:ea typeface="Corbel"/>
                <a:cs typeface="Corbel"/>
                <a:sym typeface="Corbel"/>
              </a:rPr>
              <a:t>Успешна презентација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679004" y="4653135"/>
            <a:ext cx="9073008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orbel"/>
              <a:buNone/>
            </a:pPr>
            <a:r>
              <a:rPr lang="hr-HR" sz="3200" b="1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Правила успешне презентације, примери и критеријуми за оцењивање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32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514350" y="1600205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514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514725" y="6356367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372350" y="6356367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hr-HR" sz="1200">
              <a:solidFill>
                <a:srgbClr val="88888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514350" y="1600205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514350" y="6356364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514725" y="6356364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7372350" y="6356364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hr-HR" sz="1200">
              <a:solidFill>
                <a:srgbClr val="88888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0" y="0"/>
            <a:ext cx="10286999" cy="6858000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0286998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0286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55667" y="2630211"/>
            <a:ext cx="1309236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17333" y="2630211"/>
            <a:ext cx="1790301" cy="187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34397" y="3068959"/>
            <a:ext cx="1108923" cy="25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94210" y="3861048"/>
            <a:ext cx="1289167" cy="25956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dt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ft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0286999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4947" y="1700808"/>
            <a:ext cx="10009112" cy="38884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/>
          <p:nvPr/>
        </p:nvSpPr>
        <p:spPr>
          <a:xfrm>
            <a:off x="1399083" y="620687"/>
            <a:ext cx="7632848" cy="2492990"/>
          </a:xfrm>
          <a:prstGeom prst="rect">
            <a:avLst/>
          </a:prstGeom>
          <a:solidFill>
            <a:srgbClr val="FFFFFF">
              <a:alpha val="72156"/>
            </a:srgbClr>
          </a:solidFill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5400" b="1" i="0" u="none" strike="noStrike" cap="none">
                <a:solidFill>
                  <a:srgbClr val="E36C09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hr-HR" sz="5400" b="0" i="0" u="none" strike="noStrike" cap="none">
                <a:solidFill>
                  <a:srgbClr val="E36C09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hr-HR" sz="54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Слајд презентације у настави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600" b="1" i="0" u="none" strike="noStrike" cap="non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3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Дигиталне компетенције – основни ниво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/>
          <p:nvPr/>
        </p:nvSpPr>
        <p:spPr>
          <a:xfrm>
            <a:off x="0" y="5281489"/>
            <a:ext cx="10286999" cy="1296143"/>
          </a:xfrm>
          <a:prstGeom prst="rect">
            <a:avLst/>
          </a:prstGeom>
          <a:solidFill>
            <a:srgbClr val="292929">
              <a:alpha val="85882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Увек се излажу само одабрани предмети, пажљиво постављени како би дошли до изражаја.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Понашајте се тако и са информацијама.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" name="Shape 768"/>
          <p:cNvGrpSpPr/>
          <p:nvPr/>
        </p:nvGrpSpPr>
        <p:grpSpPr>
          <a:xfrm>
            <a:off x="318963" y="5085184"/>
            <a:ext cx="9968035" cy="1656183"/>
            <a:chOff x="194189" y="5404792"/>
            <a:chExt cx="9689196" cy="1656183"/>
          </a:xfrm>
        </p:grpSpPr>
        <p:sp>
          <p:nvSpPr>
            <p:cNvPr id="769" name="Shape 769"/>
            <p:cNvSpPr/>
            <p:nvPr/>
          </p:nvSpPr>
          <p:spPr>
            <a:xfrm>
              <a:off x="194189" y="5404792"/>
              <a:ext cx="2016224" cy="1656183"/>
            </a:xfrm>
            <a:prstGeom prst="rect">
              <a:avLst/>
            </a:prstGeom>
            <a:solidFill>
              <a:srgbClr val="292929">
                <a:alpha val="8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hr-HR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Кратке реченице (тезе) </a:t>
              </a:r>
            </a:p>
          </p:txBody>
        </p:sp>
        <p:sp>
          <p:nvSpPr>
            <p:cNvPr id="770" name="Shape 770"/>
            <p:cNvSpPr/>
            <p:nvPr/>
          </p:nvSpPr>
          <p:spPr>
            <a:xfrm>
              <a:off x="791993" y="5404792"/>
              <a:ext cx="90913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771" name="Shape 771"/>
          <p:cNvSpPr txBox="1"/>
          <p:nvPr/>
        </p:nvSpPr>
        <p:spPr>
          <a:xfrm>
            <a:off x="751012" y="332656"/>
            <a:ext cx="8640960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4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кључна приниципа </a:t>
            </a:r>
          </a:p>
        </p:txBody>
      </p:sp>
      <p:sp>
        <p:nvSpPr>
          <p:cNvPr id="772" name="Shape 772"/>
          <p:cNvSpPr/>
          <p:nvPr/>
        </p:nvSpPr>
        <p:spPr>
          <a:xfrm>
            <a:off x="2571750" y="3105834"/>
            <a:ext cx="51434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,, </a:t>
            </a:r>
          </a:p>
        </p:txBody>
      </p:sp>
      <p:grpSp>
        <p:nvGrpSpPr>
          <p:cNvPr id="773" name="Shape 773"/>
          <p:cNvGrpSpPr/>
          <p:nvPr/>
        </p:nvGrpSpPr>
        <p:grpSpPr>
          <a:xfrm>
            <a:off x="1069168" y="5085184"/>
            <a:ext cx="9091391" cy="1656183"/>
            <a:chOff x="791993" y="5252392"/>
            <a:chExt cx="9091391" cy="1656183"/>
          </a:xfrm>
        </p:grpSpPr>
        <p:sp>
          <p:nvSpPr>
            <p:cNvPr id="774" name="Shape 774"/>
            <p:cNvSpPr/>
            <p:nvPr/>
          </p:nvSpPr>
          <p:spPr>
            <a:xfrm>
              <a:off x="2490060" y="5252392"/>
              <a:ext cx="2088232" cy="1656183"/>
            </a:xfrm>
            <a:prstGeom prst="rect">
              <a:avLst/>
            </a:prstGeom>
            <a:solidFill>
              <a:srgbClr val="292929">
                <a:alpha val="8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hr-HR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Што мањи садржај слајда</a:t>
              </a:r>
            </a:p>
          </p:txBody>
        </p:sp>
        <p:sp>
          <p:nvSpPr>
            <p:cNvPr id="775" name="Shape 775"/>
            <p:cNvSpPr/>
            <p:nvPr/>
          </p:nvSpPr>
          <p:spPr>
            <a:xfrm>
              <a:off x="791993" y="5404792"/>
              <a:ext cx="90913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776" name="Shape 776"/>
          <p:cNvSpPr/>
          <p:nvPr/>
        </p:nvSpPr>
        <p:spPr>
          <a:xfrm>
            <a:off x="5215507" y="5085183"/>
            <a:ext cx="2088232" cy="1656183"/>
          </a:xfrm>
          <a:prstGeom prst="rect">
            <a:avLst/>
          </a:prstGeom>
          <a:solidFill>
            <a:srgbClr val="292929">
              <a:alpha val="8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Што већа слова</a:t>
            </a:r>
          </a:p>
        </p:txBody>
      </p:sp>
      <p:sp>
        <p:nvSpPr>
          <p:cNvPr id="777" name="Shape 777"/>
          <p:cNvSpPr/>
          <p:nvPr/>
        </p:nvSpPr>
        <p:spPr>
          <a:xfrm>
            <a:off x="7591771" y="5085183"/>
            <a:ext cx="2376263" cy="1656183"/>
          </a:xfrm>
          <a:prstGeom prst="rect">
            <a:avLst/>
          </a:prstGeom>
          <a:solidFill>
            <a:srgbClr val="292929">
              <a:alpha val="8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Контраст између позадине и 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/>
          <p:nvPr/>
        </p:nvSpPr>
        <p:spPr>
          <a:xfrm>
            <a:off x="4495428" y="1628800"/>
            <a:ext cx="5472607" cy="49685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hr-HR" sz="19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Електронски портфолио у образовању</a:t>
            </a:r>
          </a:p>
          <a:p>
            <a:pPr marL="0" marR="0" lvl="0" indent="0" algn="just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hr-HR" sz="1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Електронски портфолио је дигитална збирка докумената који приказују напредак, развој и постигнућа неког појединца. У данашње време, које карактерише  убрзана информатизација и глобализација друштва, он је важна ставка приликом добијања запослења и остваривања напретка у каријери, а све више се препознају и његове образовне могућности. </a:t>
            </a:r>
          </a:p>
          <a:p>
            <a:pPr marL="0" marR="0" lvl="0" indent="0" algn="just" rtl="0">
              <a:spcBef>
                <a:spcPts val="3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hr-HR" sz="1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Електронски портфолио се у школама и на факултетима користи за евидентирање ученичких радова, праћење њиховог развоја током образовног процеса али и за подстицање личне рефлексије и размене идеја. </a:t>
            </a:r>
          </a:p>
        </p:txBody>
      </p:sp>
      <p:sp>
        <p:nvSpPr>
          <p:cNvPr id="784" name="Shape 784"/>
          <p:cNvSpPr/>
          <p:nvPr/>
        </p:nvSpPr>
        <p:spPr>
          <a:xfrm>
            <a:off x="390971" y="116631"/>
            <a:ext cx="4752527" cy="1656183"/>
          </a:xfrm>
          <a:prstGeom prst="cloudCallout">
            <a:avLst>
              <a:gd name="adj1" fmla="val 11092"/>
              <a:gd name="adj2" fmla="val 90685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3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Превише</a:t>
            </a:r>
            <a:r>
              <a:rPr lang="hr-HR" sz="32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текста </a:t>
            </a:r>
            <a:r>
              <a:rPr lang="hr-HR" sz="3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успављује.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/>
          <p:nvPr/>
        </p:nvSpPr>
        <p:spPr>
          <a:xfrm>
            <a:off x="390971" y="116631"/>
            <a:ext cx="4752527" cy="1656183"/>
          </a:xfrm>
          <a:prstGeom prst="cloudCallout">
            <a:avLst>
              <a:gd name="adj1" fmla="val 11092"/>
              <a:gd name="adj2" fmla="val 90685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3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Користи читљив </a:t>
            </a:r>
            <a:r>
              <a:rPr lang="hr-HR" sz="32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фонт</a:t>
            </a:r>
            <a:r>
              <a:rPr lang="hr-HR" sz="3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791" name="Shape 791" descr="Picture1.jpg"/>
          <p:cNvPicPr preferRelativeResize="0"/>
          <p:nvPr/>
        </p:nvPicPr>
        <p:blipFill rotWithShape="1">
          <a:blip r:embed="rId3">
            <a:alphaModFix/>
          </a:blip>
          <a:srcRect r="3342"/>
          <a:stretch/>
        </p:blipFill>
        <p:spPr>
          <a:xfrm>
            <a:off x="4351412" y="1772816"/>
            <a:ext cx="4933569" cy="4496651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65000" dist="50800" dir="12900000" kx="195000" ky="19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/>
          <p:nvPr/>
        </p:nvSpPr>
        <p:spPr>
          <a:xfrm>
            <a:off x="390971" y="116631"/>
            <a:ext cx="4752527" cy="1656183"/>
          </a:xfrm>
          <a:prstGeom prst="cloudCallout">
            <a:avLst>
              <a:gd name="adj1" fmla="val 11092"/>
              <a:gd name="adj2" fmla="val 90685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3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Води рачуна о </a:t>
            </a:r>
            <a:r>
              <a:rPr lang="hr-HR" sz="32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контрасту</a:t>
            </a:r>
            <a:r>
              <a:rPr lang="hr-HR" sz="3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(позадина / текст)</a:t>
            </a:r>
          </a:p>
        </p:txBody>
      </p:sp>
      <p:sp>
        <p:nvSpPr>
          <p:cNvPr id="797" name="Shape 797"/>
          <p:cNvSpPr/>
          <p:nvPr/>
        </p:nvSpPr>
        <p:spPr>
          <a:xfrm>
            <a:off x="4495428" y="1844824"/>
            <a:ext cx="5112567" cy="40318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Основни појмови којима се описује кретање су: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Путања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Пређени пут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Материјална тачка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Брзина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Време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Правац и смер кретања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/>
          <p:nvPr/>
        </p:nvSpPr>
        <p:spPr>
          <a:xfrm>
            <a:off x="390971" y="116631"/>
            <a:ext cx="4752527" cy="1656183"/>
          </a:xfrm>
          <a:prstGeom prst="cloudCallout">
            <a:avLst>
              <a:gd name="adj1" fmla="val 11092"/>
              <a:gd name="adj2" fmla="val 90685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3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Води рачуна о </a:t>
            </a:r>
            <a:r>
              <a:rPr lang="hr-HR" sz="32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контрасту</a:t>
            </a:r>
            <a:r>
              <a:rPr lang="hr-HR" sz="3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(позадина / текст)</a:t>
            </a:r>
          </a:p>
        </p:txBody>
      </p:sp>
      <p:sp>
        <p:nvSpPr>
          <p:cNvPr id="803" name="Shape 803"/>
          <p:cNvSpPr/>
          <p:nvPr/>
        </p:nvSpPr>
        <p:spPr>
          <a:xfrm>
            <a:off x="4495428" y="1844824"/>
            <a:ext cx="5112567" cy="40318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Основни појмови којима се описује кретање су: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Путања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Пређени пут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Материјална тачка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Брзина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Време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Правац и смер кретања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/>
          <p:nvPr/>
        </p:nvSpPr>
        <p:spPr>
          <a:xfrm>
            <a:off x="390971" y="116631"/>
            <a:ext cx="4752527" cy="1656183"/>
          </a:xfrm>
          <a:prstGeom prst="cloudCallout">
            <a:avLst>
              <a:gd name="adj1" fmla="val 11092"/>
              <a:gd name="adj2" fmla="val 90685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3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Опрез с </a:t>
            </a:r>
            <a:r>
              <a:rPr lang="hr-HR" sz="32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анимацијом</a:t>
            </a:r>
            <a:r>
              <a:rPr lang="hr-HR" sz="3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  <p:sp>
        <p:nvSpPr>
          <p:cNvPr id="810" name="Shape 810"/>
          <p:cNvSpPr/>
          <p:nvPr/>
        </p:nvSpPr>
        <p:spPr>
          <a:xfrm>
            <a:off x="4495428" y="1412775"/>
            <a:ext cx="5544615" cy="5184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Shape 811"/>
          <p:cNvSpPr/>
          <p:nvPr/>
        </p:nvSpPr>
        <p:spPr>
          <a:xfrm>
            <a:off x="4639444" y="1628800"/>
            <a:ext cx="5143499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Pridevske zamenice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 promenljive vrste reči. One u rečenici imaju </a:t>
            </a: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istu službu kao i pridevi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odnosno </a:t>
            </a: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zamenjuju prideve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812" name="Shape 812"/>
          <p:cNvSpPr/>
          <p:nvPr/>
        </p:nvSpPr>
        <p:spPr>
          <a:xfrm>
            <a:off x="4567435" y="3212975"/>
            <a:ext cx="51434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 se na: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Prisvojne 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(moj, tvoj..)</a:t>
            </a:r>
          </a:p>
        </p:txBody>
      </p:sp>
      <p:sp>
        <p:nvSpPr>
          <p:cNvPr id="813" name="Shape 813"/>
          <p:cNvSpPr/>
          <p:nvPr/>
        </p:nvSpPr>
        <p:spPr>
          <a:xfrm>
            <a:off x="4567435" y="3933055"/>
            <a:ext cx="51434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Pokazne 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(ovaj, taj...)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Upitno-odnosne 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(koji, čiji...)</a:t>
            </a:r>
          </a:p>
        </p:txBody>
      </p:sp>
      <p:sp>
        <p:nvSpPr>
          <p:cNvPr id="814" name="Shape 814"/>
          <p:cNvSpPr/>
          <p:nvPr/>
        </p:nvSpPr>
        <p:spPr>
          <a:xfrm>
            <a:off x="4567435" y="4653135"/>
            <a:ext cx="51434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Odrične 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(nijedan, ničiji...)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Opšte 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(svaki, svačiji...)</a:t>
            </a:r>
          </a:p>
        </p:txBody>
      </p:sp>
      <p:sp>
        <p:nvSpPr>
          <p:cNvPr id="815" name="Shape 815"/>
          <p:cNvSpPr/>
          <p:nvPr/>
        </p:nvSpPr>
        <p:spPr>
          <a:xfrm>
            <a:off x="4567435" y="5373216"/>
            <a:ext cx="51434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Neodređene 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(neki, nečiji...)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Ostale 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(ikoji, ma koji, bilo koji...)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Shape 8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61" y="1052736"/>
            <a:ext cx="5503539" cy="4530080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Shape 822"/>
          <p:cNvSpPr txBox="1"/>
          <p:nvPr/>
        </p:nvSpPr>
        <p:spPr>
          <a:xfrm>
            <a:off x="5143500" y="1458250"/>
            <a:ext cx="4525679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Уједначене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БОЈЕ</a:t>
            </a:r>
          </a:p>
        </p:txBody>
      </p:sp>
      <p:grpSp>
        <p:nvGrpSpPr>
          <p:cNvPr id="823" name="Shape 823"/>
          <p:cNvGrpSpPr/>
          <p:nvPr/>
        </p:nvGrpSpPr>
        <p:grpSpPr>
          <a:xfrm>
            <a:off x="823020" y="5085183"/>
            <a:ext cx="8856983" cy="1364309"/>
            <a:chOff x="775385" y="5085196"/>
            <a:chExt cx="8856983" cy="1364309"/>
          </a:xfrm>
        </p:grpSpPr>
        <p:sp>
          <p:nvSpPr>
            <p:cNvPr id="824" name="Shape 824"/>
            <p:cNvSpPr/>
            <p:nvPr/>
          </p:nvSpPr>
          <p:spPr>
            <a:xfrm>
              <a:off x="775385" y="5085196"/>
              <a:ext cx="8856983" cy="1364309"/>
            </a:xfrm>
            <a:prstGeom prst="rect">
              <a:avLst/>
            </a:prstGeom>
            <a:solidFill>
              <a:srgbClr val="292929">
                <a:alpha val="88627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5" name="Shape 825"/>
            <p:cNvSpPr/>
            <p:nvPr/>
          </p:nvSpPr>
          <p:spPr>
            <a:xfrm>
              <a:off x="775385" y="5126067"/>
              <a:ext cx="8856983" cy="101822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hr-HR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Боје користите доследно. </a:t>
              </a:r>
            </a:p>
            <a:p>
              <a:pPr marL="0" marR="0" lvl="0" indent="0" algn="ctr" rtl="0">
                <a:spcBef>
                  <a:spcPts val="500"/>
                </a:spcBef>
                <a:buSzPct val="25000"/>
                <a:buNone/>
              </a:pPr>
              <a:r>
                <a:rPr lang="hr-HR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Одаберите једну или две и користите само њих.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Shape 831"/>
          <p:cNvGrpSpPr/>
          <p:nvPr/>
        </p:nvGrpSpPr>
        <p:grpSpPr>
          <a:xfrm>
            <a:off x="1143191" y="5218928"/>
            <a:ext cx="8198086" cy="1323439"/>
            <a:chOff x="1143191" y="5218928"/>
            <a:chExt cx="8198086" cy="1323439"/>
          </a:xfrm>
        </p:grpSpPr>
        <p:sp>
          <p:nvSpPr>
            <p:cNvPr id="832" name="Shape 832"/>
            <p:cNvSpPr/>
            <p:nvPr/>
          </p:nvSpPr>
          <p:spPr>
            <a:xfrm>
              <a:off x="1327075" y="5218928"/>
              <a:ext cx="7848871" cy="1323439"/>
            </a:xfrm>
            <a:prstGeom prst="rect">
              <a:avLst/>
            </a:prstGeom>
            <a:solidFill>
              <a:srgbClr val="292929">
                <a:alpha val="6901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3" name="Shape 833"/>
            <p:cNvSpPr/>
            <p:nvPr/>
          </p:nvSpPr>
          <p:spPr>
            <a:xfrm>
              <a:off x="1143191" y="5218928"/>
              <a:ext cx="8198086" cy="12644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hr-HR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Погледајте билоборде. </a:t>
              </a:r>
            </a:p>
            <a:p>
              <a:pPr marL="0" marR="0" lvl="0" indent="0" algn="ctr" rtl="0">
                <a:spcBef>
                  <a:spcPts val="500"/>
                </a:spcBef>
                <a:buSzPct val="25000"/>
                <a:buNone/>
              </a:pPr>
              <a:r>
                <a:rPr lang="hr-HR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Шта би било да је текст ситан, нејасан и у боји која се стапа са позадином?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 txBox="1"/>
          <p:nvPr/>
        </p:nvSpPr>
        <p:spPr>
          <a:xfrm>
            <a:off x="539729" y="4455278"/>
            <a:ext cx="9500314" cy="1877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4800">
                <a:solidFill>
                  <a:srgbClr val="FF9933"/>
                </a:solidFill>
                <a:latin typeface="Corbel"/>
                <a:ea typeface="Corbel"/>
                <a:cs typeface="Corbel"/>
                <a:sym typeface="Corbel"/>
              </a:rPr>
              <a:t>„Слика заиста вреди хиљаду речи. Но, мора бити добра.”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2000">
                <a:solidFill>
                  <a:srgbClr val="FF6600"/>
                </a:solidFill>
                <a:latin typeface="Corbel"/>
                <a:ea typeface="Corbel"/>
                <a:cs typeface="Corbel"/>
                <a:sym typeface="Corbel"/>
              </a:rPr>
              <a:t>									</a:t>
            </a:r>
          </a:p>
        </p:txBody>
      </p:sp>
      <p:sp>
        <p:nvSpPr>
          <p:cNvPr id="840" name="Shape 840"/>
          <p:cNvSpPr txBox="1"/>
          <p:nvPr/>
        </p:nvSpPr>
        <p:spPr>
          <a:xfrm>
            <a:off x="1280555" y="6269976"/>
            <a:ext cx="777686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hr-HR" sz="1800" i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"A picture is indeed worth a thousand words. But it must be a good one."  D. Leeds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>
            <a:spLocks noGrp="1"/>
          </p:cNvSpPr>
          <p:nvPr>
            <p:ph type="ctrTitle" idx="4294967295"/>
          </p:nvPr>
        </p:nvSpPr>
        <p:spPr>
          <a:xfrm>
            <a:off x="0" y="2130425"/>
            <a:ext cx="8743949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F6128"/>
              </a:buClr>
              <a:buSzPct val="25000"/>
              <a:buFont typeface="Arial"/>
              <a:buNone/>
            </a:pPr>
            <a:r>
              <a:rPr lang="hr-HR" sz="48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      Табла      </a:t>
            </a:r>
          </a:p>
        </p:txBody>
      </p:sp>
      <p:pic>
        <p:nvPicPr>
          <p:cNvPr id="697" name="Shape 697" descr="Related image"/>
          <p:cNvPicPr preferRelativeResize="0"/>
          <p:nvPr/>
        </p:nvPicPr>
        <p:blipFill rotWithShape="1">
          <a:blip r:embed="rId3">
            <a:alphaModFix/>
          </a:blip>
          <a:srcRect b="13889"/>
          <a:stretch/>
        </p:blipFill>
        <p:spPr>
          <a:xfrm>
            <a:off x="4981482" y="1556791"/>
            <a:ext cx="4455494" cy="227358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698" name="Shape 698" descr="Related image"/>
          <p:cNvPicPr preferRelativeResize="0"/>
          <p:nvPr/>
        </p:nvPicPr>
        <p:blipFill rotWithShape="1">
          <a:blip r:embed="rId4">
            <a:alphaModFix/>
          </a:blip>
          <a:srcRect r="7391" b="9393"/>
          <a:stretch/>
        </p:blipFill>
        <p:spPr>
          <a:xfrm>
            <a:off x="769014" y="1556791"/>
            <a:ext cx="3845396" cy="223224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699" name="Shape 699"/>
          <p:cNvSpPr txBox="1"/>
          <p:nvPr/>
        </p:nvSpPr>
        <p:spPr>
          <a:xfrm>
            <a:off x="4855467" y="4005064"/>
            <a:ext cx="4614019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36C09"/>
              </a:buClr>
              <a:buSzPct val="100000"/>
              <a:buFont typeface="Arial"/>
              <a:buChar char="•"/>
            </a:pPr>
            <a:r>
              <a:rPr lang="hr-HR" sz="24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економичност</a:t>
            </a:r>
          </a:p>
          <a:p>
            <a:pPr marL="0" marR="0" lvl="0" indent="0" algn="l" rtl="0">
              <a:spcBef>
                <a:spcPts val="0"/>
              </a:spcBef>
              <a:buClr>
                <a:srgbClr val="E36C09"/>
              </a:buClr>
              <a:buSzPct val="100000"/>
              <a:buFont typeface="Arial"/>
              <a:buChar char="•"/>
            </a:pPr>
            <a:r>
              <a:rPr lang="hr-HR" sz="24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усмеравање пажње на суштину</a:t>
            </a:r>
          </a:p>
          <a:p>
            <a:pPr marL="0" marR="0" lvl="0" indent="0" algn="l" rtl="0">
              <a:spcBef>
                <a:spcPts val="0"/>
              </a:spcBef>
              <a:buClr>
                <a:srgbClr val="E36C09"/>
              </a:buClr>
              <a:buSzPct val="100000"/>
              <a:buFont typeface="Arial"/>
              <a:buChar char="•"/>
            </a:pPr>
            <a:r>
              <a:rPr lang="hr-HR" sz="24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конкретизовани садржаји</a:t>
            </a:r>
          </a:p>
          <a:p>
            <a:pPr marL="0" marR="0" lvl="0" indent="0" algn="l" rtl="0">
              <a:spcBef>
                <a:spcPts val="0"/>
              </a:spcBef>
              <a:buClr>
                <a:srgbClr val="E36C09"/>
              </a:buClr>
              <a:buSzPct val="100000"/>
              <a:buFont typeface="Arial"/>
              <a:buChar char="•"/>
            </a:pPr>
            <a:r>
              <a:rPr lang="hr-HR" sz="24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интеракција</a:t>
            </a:r>
          </a:p>
          <a:p>
            <a:pPr marL="0" marR="0" lvl="0" indent="0" algn="l" rtl="0">
              <a:spcBef>
                <a:spcPts val="0"/>
              </a:spcBef>
              <a:buClr>
                <a:srgbClr val="E36C09"/>
              </a:buClr>
              <a:buSzPct val="100000"/>
              <a:buFont typeface="Arial"/>
              <a:buChar char="•"/>
            </a:pPr>
            <a:r>
              <a:rPr lang="hr-HR" sz="24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истраживачки рад ученика</a:t>
            </a:r>
          </a:p>
        </p:txBody>
      </p:sp>
      <p:grpSp>
        <p:nvGrpSpPr>
          <p:cNvPr id="700" name="Shape 700"/>
          <p:cNvGrpSpPr/>
          <p:nvPr/>
        </p:nvGrpSpPr>
        <p:grpSpPr>
          <a:xfrm>
            <a:off x="1399083" y="116631"/>
            <a:ext cx="6264696" cy="1437257"/>
            <a:chOff x="1399083" y="116631"/>
            <a:chExt cx="6264696" cy="1437257"/>
          </a:xfrm>
        </p:grpSpPr>
        <p:pic>
          <p:nvPicPr>
            <p:cNvPr id="701" name="Shape 701" descr="Related imag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51412" y="404663"/>
              <a:ext cx="882858" cy="801640"/>
            </a:xfrm>
            <a:prstGeom prst="roundRect">
              <a:avLst>
                <a:gd name="adj" fmla="val 8594"/>
              </a:avLst>
            </a:prstGeom>
            <a:solidFill>
              <a:srgbClr val="ECECEC"/>
            </a:solidFill>
            <a:ln>
              <a:noFill/>
            </a:ln>
            <a:effectLst>
              <a:reflection stA="38000" endPos="28000" dist="5000" dir="5400000" sy="-100000" algn="bl" rotWithShape="0"/>
            </a:effectLst>
          </p:spPr>
        </p:pic>
        <p:pic>
          <p:nvPicPr>
            <p:cNvPr id="702" name="Shape 702" descr="Image result for ppt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9644" y="116631"/>
              <a:ext cx="1224135" cy="12241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3" name="Shape 703"/>
            <p:cNvSpPr txBox="1"/>
            <p:nvPr/>
          </p:nvSpPr>
          <p:spPr>
            <a:xfrm>
              <a:off x="1399083" y="476672"/>
              <a:ext cx="2016224" cy="107721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0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hr-HR" sz="4400" b="1">
                  <a:solidFill>
                    <a:srgbClr val="4F6128"/>
                  </a:solidFill>
                  <a:latin typeface="Arial"/>
                  <a:ea typeface="Arial"/>
                  <a:cs typeface="Arial"/>
                  <a:sym typeface="Arial"/>
                </a:rPr>
                <a:t>Табла</a:t>
              </a:r>
            </a:p>
            <a:p>
              <a:pPr marL="0" marR="0" lvl="0" indent="0" algn="l" rtl="0">
                <a:spcBef>
                  <a:spcPts val="0"/>
                </a:spcBef>
                <a:buNone/>
              </a:pPr>
              <a:endParaRPr sz="10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Shape 8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516" y="836712"/>
            <a:ext cx="4680520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Shape 847"/>
          <p:cNvSpPr txBox="1"/>
          <p:nvPr/>
        </p:nvSpPr>
        <p:spPr>
          <a:xfrm>
            <a:off x="246956" y="1844824"/>
            <a:ext cx="5184575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Само текстуална  информација=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10% остаје у сећању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Shape 8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956" y="764704"/>
            <a:ext cx="5271558" cy="5084126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Shape 854"/>
          <p:cNvSpPr txBox="1"/>
          <p:nvPr/>
        </p:nvSpPr>
        <p:spPr>
          <a:xfrm>
            <a:off x="5359523" y="1534433"/>
            <a:ext cx="4675827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Информација и илустрација =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4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65 % остаје у сећању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" name="Shape 8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270" y="1709326"/>
            <a:ext cx="9144000" cy="4149090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Shape 861"/>
          <p:cNvSpPr txBox="1"/>
          <p:nvPr/>
        </p:nvSpPr>
        <p:spPr>
          <a:xfrm>
            <a:off x="2581169" y="332656"/>
            <a:ext cx="5328591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6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Избор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6000" b="1">
                <a:solidFill>
                  <a:srgbClr val="E36C09"/>
                </a:solidFill>
                <a:latin typeface="Corbel"/>
                <a:ea typeface="Corbel"/>
                <a:cs typeface="Corbel"/>
                <a:sym typeface="Corbel"/>
              </a:rPr>
              <a:t>ИЛУСТРАЦИЈЕ</a:t>
            </a:r>
          </a:p>
        </p:txBody>
      </p:sp>
      <p:grpSp>
        <p:nvGrpSpPr>
          <p:cNvPr id="862" name="Shape 862"/>
          <p:cNvGrpSpPr/>
          <p:nvPr/>
        </p:nvGrpSpPr>
        <p:grpSpPr>
          <a:xfrm>
            <a:off x="246955" y="5085183"/>
            <a:ext cx="9721079" cy="1021754"/>
            <a:chOff x="1295732" y="4670758"/>
            <a:chExt cx="9145016" cy="1021754"/>
          </a:xfrm>
        </p:grpSpPr>
        <p:sp>
          <p:nvSpPr>
            <p:cNvPr id="863" name="Shape 863"/>
            <p:cNvSpPr/>
            <p:nvPr/>
          </p:nvSpPr>
          <p:spPr>
            <a:xfrm>
              <a:off x="1367965" y="4670758"/>
              <a:ext cx="8937525" cy="1021754"/>
            </a:xfrm>
            <a:prstGeom prst="rect">
              <a:avLst/>
            </a:prstGeom>
            <a:solidFill>
              <a:srgbClr val="292929">
                <a:alpha val="8784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4" name="Shape 864"/>
            <p:cNvSpPr/>
            <p:nvPr/>
          </p:nvSpPr>
          <p:spPr>
            <a:xfrm>
              <a:off x="1295732" y="4827692"/>
              <a:ext cx="9145016" cy="5232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hr-HR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Илустрације треба да буду повезане са текстом.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Shape 8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1412" y="413658"/>
            <a:ext cx="5904656" cy="55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Shape 871"/>
          <p:cNvSpPr txBox="1"/>
          <p:nvPr/>
        </p:nvSpPr>
        <p:spPr>
          <a:xfrm>
            <a:off x="390971" y="1556791"/>
            <a:ext cx="5328591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6000" b="1">
                <a:solidFill>
                  <a:srgbClr val="E36C09"/>
                </a:solidFill>
                <a:latin typeface="Corbel"/>
                <a:ea typeface="Corbel"/>
                <a:cs typeface="Corbel"/>
                <a:sym typeface="Corbel"/>
              </a:rPr>
              <a:t>Клипарт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6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je застарео.</a:t>
            </a:r>
          </a:p>
        </p:txBody>
      </p:sp>
      <p:grpSp>
        <p:nvGrpSpPr>
          <p:cNvPr id="872" name="Shape 872"/>
          <p:cNvGrpSpPr/>
          <p:nvPr/>
        </p:nvGrpSpPr>
        <p:grpSpPr>
          <a:xfrm>
            <a:off x="1111051" y="5581973"/>
            <a:ext cx="8236779" cy="727335"/>
            <a:chOff x="1111051" y="5077930"/>
            <a:chExt cx="8236779" cy="727335"/>
          </a:xfrm>
        </p:grpSpPr>
        <p:sp>
          <p:nvSpPr>
            <p:cNvPr id="873" name="Shape 873"/>
            <p:cNvSpPr/>
            <p:nvPr/>
          </p:nvSpPr>
          <p:spPr>
            <a:xfrm>
              <a:off x="1111051" y="5085196"/>
              <a:ext cx="8208910" cy="720069"/>
            </a:xfrm>
            <a:prstGeom prst="rect">
              <a:avLst/>
            </a:prstGeom>
            <a:solidFill>
              <a:srgbClr val="292929">
                <a:alpha val="6901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4" name="Shape 874"/>
            <p:cNvSpPr/>
            <p:nvPr/>
          </p:nvSpPr>
          <p:spPr>
            <a:xfrm>
              <a:off x="1138920" y="5077930"/>
              <a:ext cx="8208910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hr-HR"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Овакве илустрације треба избегавати.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6092"/>
            </a:gs>
            <a:gs pos="100000">
              <a:srgbClr val="93939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/>
          <p:nvPr/>
        </p:nvSpPr>
        <p:spPr>
          <a:xfrm>
            <a:off x="102940" y="3064955"/>
            <a:ext cx="11912251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••••••••••••••••••••••••••••••••••</a:t>
            </a:r>
          </a:p>
        </p:txBody>
      </p:sp>
      <p:sp>
        <p:nvSpPr>
          <p:cNvPr id="880" name="Shape 880"/>
          <p:cNvSpPr txBox="1"/>
          <p:nvPr/>
        </p:nvSpPr>
        <p:spPr>
          <a:xfrm>
            <a:off x="1821339" y="2542900"/>
            <a:ext cx="6644383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4400" b="1" cap="none">
                <a:solidFill>
                  <a:srgbClr val="3A1A62"/>
                </a:solidFill>
                <a:latin typeface="Corbel"/>
                <a:ea typeface="Corbel"/>
                <a:cs typeface="Corbel"/>
                <a:sym typeface="Corbel"/>
              </a:rPr>
              <a:t>НАЧИН ПРЕЗЕНТОВАЊА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" name="Shape 8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64903"/>
            <a:ext cx="10286999" cy="4293095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Shape 887"/>
          <p:cNvSpPr txBox="1"/>
          <p:nvPr/>
        </p:nvSpPr>
        <p:spPr>
          <a:xfrm>
            <a:off x="1903140" y="980728"/>
            <a:ext cx="6264696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Презентација као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Прича</a:t>
            </a:r>
            <a:r>
              <a:rPr lang="hr-HR" sz="4800" b="1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grpSp>
        <p:nvGrpSpPr>
          <p:cNvPr id="888" name="Shape 888"/>
          <p:cNvGrpSpPr/>
          <p:nvPr/>
        </p:nvGrpSpPr>
        <p:grpSpPr>
          <a:xfrm>
            <a:off x="606995" y="5373230"/>
            <a:ext cx="9217024" cy="864082"/>
            <a:chOff x="606995" y="5373230"/>
            <a:chExt cx="9217024" cy="864082"/>
          </a:xfrm>
        </p:grpSpPr>
        <p:sp>
          <p:nvSpPr>
            <p:cNvPr id="889" name="Shape 889"/>
            <p:cNvSpPr/>
            <p:nvPr/>
          </p:nvSpPr>
          <p:spPr>
            <a:xfrm>
              <a:off x="606995" y="5373230"/>
              <a:ext cx="9217024" cy="864082"/>
            </a:xfrm>
            <a:prstGeom prst="rect">
              <a:avLst/>
            </a:prstGeom>
            <a:solidFill>
              <a:srgbClr val="000000">
                <a:alpha val="6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0" name="Shape 890"/>
            <p:cNvSpPr/>
            <p:nvPr/>
          </p:nvSpPr>
          <p:spPr>
            <a:xfrm>
              <a:off x="606995" y="5431173"/>
              <a:ext cx="9217022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lt1"/>
                </a:buClr>
                <a:buSzPct val="25000"/>
                <a:buFont typeface="Corbel"/>
                <a:buNone/>
              </a:pPr>
              <a:r>
                <a:rPr lang="hr-HR" sz="3200" b="1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Покушајте презентовати као да причате причу.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Shape 896"/>
          <p:cNvSpPr txBox="1"/>
          <p:nvPr/>
        </p:nvSpPr>
        <p:spPr>
          <a:xfrm>
            <a:off x="2407196" y="260647"/>
            <a:ext cx="5472607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5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Оставите </a:t>
            </a:r>
            <a:r>
              <a:rPr lang="hr-HR" sz="54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утисак! </a:t>
            </a:r>
          </a:p>
        </p:txBody>
      </p:sp>
      <p:grpSp>
        <p:nvGrpSpPr>
          <p:cNvPr id="897" name="Shape 897"/>
          <p:cNvGrpSpPr/>
          <p:nvPr/>
        </p:nvGrpSpPr>
        <p:grpSpPr>
          <a:xfrm>
            <a:off x="318963" y="5085184"/>
            <a:ext cx="9704971" cy="1224136"/>
            <a:chOff x="158956" y="4648812"/>
            <a:chExt cx="9634130" cy="1209167"/>
          </a:xfrm>
        </p:grpSpPr>
        <p:sp>
          <p:nvSpPr>
            <p:cNvPr id="898" name="Shape 898"/>
            <p:cNvSpPr/>
            <p:nvPr/>
          </p:nvSpPr>
          <p:spPr>
            <a:xfrm>
              <a:off x="174947" y="4701226"/>
              <a:ext cx="9618139" cy="1156752"/>
            </a:xfrm>
            <a:prstGeom prst="rect">
              <a:avLst/>
            </a:prstGeom>
            <a:solidFill>
              <a:srgbClr val="000000">
                <a:alpha val="6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9" name="Shape 899"/>
            <p:cNvSpPr/>
            <p:nvPr/>
          </p:nvSpPr>
          <p:spPr>
            <a:xfrm>
              <a:off x="158956" y="4648812"/>
              <a:ext cx="9578639" cy="100324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hr-HR" sz="3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Добро осмишљена, оригинална и лепо уобличена презентација помаже да оставите добар утисак.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 txBox="1"/>
          <p:nvPr/>
        </p:nvSpPr>
        <p:spPr>
          <a:xfrm>
            <a:off x="2479203" y="836712"/>
            <a:ext cx="5328591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6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6000" b="1">
                <a:solidFill>
                  <a:srgbClr val="E36C09"/>
                </a:solidFill>
                <a:latin typeface="Corbel"/>
                <a:ea typeface="Corbel"/>
                <a:cs typeface="Corbel"/>
                <a:sym typeface="Corbel"/>
              </a:rPr>
              <a:t>ЕНЕРГИЈА</a:t>
            </a:r>
          </a:p>
        </p:txBody>
      </p:sp>
      <p:grpSp>
        <p:nvGrpSpPr>
          <p:cNvPr id="906" name="Shape 906"/>
          <p:cNvGrpSpPr/>
          <p:nvPr/>
        </p:nvGrpSpPr>
        <p:grpSpPr>
          <a:xfrm>
            <a:off x="318964" y="4975721"/>
            <a:ext cx="9577064" cy="1405605"/>
            <a:chOff x="174946" y="5085196"/>
            <a:chExt cx="9577064" cy="1405605"/>
          </a:xfrm>
        </p:grpSpPr>
        <p:sp>
          <p:nvSpPr>
            <p:cNvPr id="907" name="Shape 907"/>
            <p:cNvSpPr/>
            <p:nvPr/>
          </p:nvSpPr>
          <p:spPr>
            <a:xfrm>
              <a:off x="318962" y="5085196"/>
              <a:ext cx="9361040" cy="1405605"/>
            </a:xfrm>
            <a:prstGeom prst="rect">
              <a:avLst/>
            </a:prstGeom>
            <a:solidFill>
              <a:srgbClr val="292929">
                <a:alpha val="6901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8" name="Shape 908"/>
            <p:cNvSpPr/>
            <p:nvPr/>
          </p:nvSpPr>
          <p:spPr>
            <a:xfrm>
              <a:off x="174946" y="5266667"/>
              <a:ext cx="9577064" cy="107721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hr-HR"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Ентузијазам је заразан. Енергичан наступ буди пажњу публике и интересовање за тему.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Shape 914"/>
          <p:cNvSpPr txBox="1"/>
          <p:nvPr/>
        </p:nvSpPr>
        <p:spPr>
          <a:xfrm>
            <a:off x="6367635" y="2780927"/>
            <a:ext cx="3672407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5400" b="1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ГЛАС</a:t>
            </a:r>
          </a:p>
        </p:txBody>
      </p:sp>
      <p:grpSp>
        <p:nvGrpSpPr>
          <p:cNvPr id="915" name="Shape 915"/>
          <p:cNvGrpSpPr/>
          <p:nvPr/>
        </p:nvGrpSpPr>
        <p:grpSpPr>
          <a:xfrm>
            <a:off x="462979" y="1268760"/>
            <a:ext cx="9824020" cy="5355886"/>
            <a:chOff x="479731" y="1052749"/>
            <a:chExt cx="9824020" cy="5355886"/>
          </a:xfrm>
        </p:grpSpPr>
        <p:sp>
          <p:nvSpPr>
            <p:cNvPr id="916" name="Shape 916"/>
            <p:cNvSpPr/>
            <p:nvPr/>
          </p:nvSpPr>
          <p:spPr>
            <a:xfrm>
              <a:off x="479731" y="4941180"/>
              <a:ext cx="9577064" cy="1467454"/>
            </a:xfrm>
            <a:prstGeom prst="rect">
              <a:avLst/>
            </a:prstGeom>
            <a:solidFill>
              <a:srgbClr val="292929">
                <a:alpha val="8784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hr-HR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Јачина, интонација и изговор су врло важни у презентовању. </a:t>
              </a:r>
            </a:p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7" name="Shape 917"/>
            <p:cNvSpPr/>
            <p:nvPr/>
          </p:nvSpPr>
          <p:spPr>
            <a:xfrm>
              <a:off x="942712" y="1052749"/>
              <a:ext cx="9361040" cy="7078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 txBox="1"/>
          <p:nvPr/>
        </p:nvSpPr>
        <p:spPr>
          <a:xfrm>
            <a:off x="318963" y="1772816"/>
            <a:ext cx="3096343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ЧИТАЈТЕ!</a:t>
            </a:r>
          </a:p>
        </p:txBody>
      </p:sp>
      <p:grpSp>
        <p:nvGrpSpPr>
          <p:cNvPr id="924" name="Shape 924"/>
          <p:cNvGrpSpPr/>
          <p:nvPr/>
        </p:nvGrpSpPr>
        <p:grpSpPr>
          <a:xfrm>
            <a:off x="288055" y="5013176"/>
            <a:ext cx="9690171" cy="1495195"/>
            <a:chOff x="318963" y="4725144"/>
            <a:chExt cx="9690171" cy="1495195"/>
          </a:xfrm>
        </p:grpSpPr>
        <p:sp>
          <p:nvSpPr>
            <p:cNvPr id="925" name="Shape 925"/>
            <p:cNvSpPr/>
            <p:nvPr/>
          </p:nvSpPr>
          <p:spPr>
            <a:xfrm>
              <a:off x="318963" y="4725144"/>
              <a:ext cx="9690171" cy="1495195"/>
            </a:xfrm>
            <a:prstGeom prst="rect">
              <a:avLst/>
            </a:prstGeom>
            <a:solidFill>
              <a:srgbClr val="292929">
                <a:alpha val="85882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6" name="Shape 926"/>
            <p:cNvSpPr/>
            <p:nvPr/>
          </p:nvSpPr>
          <p:spPr>
            <a:xfrm>
              <a:off x="349871" y="4797151"/>
              <a:ext cx="9649071" cy="138499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hr-HR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Не читајте с презентације. </a:t>
              </a:r>
            </a:p>
            <a:p>
              <a:pPr marL="0" marR="0" lvl="0" indent="0" algn="ctr" rtl="0">
                <a:spcBef>
                  <a:spcPts val="0"/>
                </a:spcBef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hr-HR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Ако сте несигурни и имате трему, спремите папир који ће вам служити као подсетник.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Shape 709" descr="3D-Man-Presenting-Intro-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1332" y="1700808"/>
            <a:ext cx="2952328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 txBox="1"/>
          <p:nvPr/>
        </p:nvSpPr>
        <p:spPr>
          <a:xfrm>
            <a:off x="4855467" y="1340767"/>
            <a:ext cx="5112567" cy="1877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hr-HR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Има ли неко питања за моје одговоре?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33" name="Shape 933"/>
          <p:cNvSpPr txBox="1"/>
          <p:nvPr/>
        </p:nvSpPr>
        <p:spPr>
          <a:xfrm>
            <a:off x="4423419" y="5473005"/>
            <a:ext cx="5863579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hr-HR" sz="2800" i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“Does anyone have any questions for my answers?”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2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     H. Kissinger</a:t>
            </a:r>
          </a:p>
        </p:txBody>
      </p:sp>
      <p:sp>
        <p:nvSpPr>
          <p:cNvPr id="934" name="Shape 934"/>
          <p:cNvSpPr txBox="1"/>
          <p:nvPr/>
        </p:nvSpPr>
        <p:spPr>
          <a:xfrm>
            <a:off x="4958407" y="188641"/>
            <a:ext cx="5328591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6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hr-HR" sz="5400" b="1">
                <a:solidFill>
                  <a:srgbClr val="FF9933"/>
                </a:solidFill>
                <a:latin typeface="Corbel"/>
                <a:ea typeface="Corbel"/>
                <a:cs typeface="Corbel"/>
                <a:sym typeface="Corbel"/>
              </a:rPr>
              <a:t>ИНТЕРАКЦИЈА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 txBox="1">
            <a:spLocks noGrp="1"/>
          </p:cNvSpPr>
          <p:nvPr>
            <p:ph type="ctrTitle"/>
          </p:nvPr>
        </p:nvSpPr>
        <p:spPr>
          <a:xfrm>
            <a:off x="0" y="404663"/>
            <a:ext cx="10286999" cy="1440160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hr-HR" sz="4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Критеријуми </a:t>
            </a:r>
            <a:br>
              <a:rPr lang="hr-HR" sz="4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hr-HR" sz="4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за оцењивање презентације</a:t>
            </a:r>
          </a:p>
        </p:txBody>
      </p:sp>
      <p:sp>
        <p:nvSpPr>
          <p:cNvPr id="940" name="Shape 940"/>
          <p:cNvSpPr txBox="1">
            <a:spLocks noGrp="1"/>
          </p:cNvSpPr>
          <p:nvPr>
            <p:ph type="subTitle" idx="1"/>
          </p:nvPr>
        </p:nvSpPr>
        <p:spPr>
          <a:xfrm>
            <a:off x="679004" y="2924943"/>
            <a:ext cx="3816424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alibri"/>
              <a:buAutoNum type="arabicPeriod"/>
            </a:pPr>
            <a:r>
              <a:rPr lang="hr-HR" sz="2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Јасноћа</a:t>
            </a:r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alibri"/>
              <a:buAutoNum type="arabicPeriod"/>
            </a:pPr>
            <a:r>
              <a:rPr lang="hr-HR" sz="2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Информативност</a:t>
            </a:r>
          </a:p>
          <a:p>
            <a:pPr marL="514350" marR="0" lvl="0" indent="-514350" algn="l" rtl="0">
              <a:spcBef>
                <a:spcPts val="560"/>
              </a:spcBef>
              <a:buClr>
                <a:srgbClr val="595959"/>
              </a:buClr>
              <a:buSzPct val="100000"/>
              <a:buFont typeface="Calibri"/>
              <a:buAutoNum type="arabicPeriod"/>
            </a:pPr>
            <a:r>
              <a:rPr lang="hr-HR" sz="2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Креативност </a:t>
            </a:r>
          </a:p>
        </p:txBody>
      </p:sp>
      <p:pic>
        <p:nvPicPr>
          <p:cNvPr id="941" name="Shape 941" descr="convinving-presenta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4826" y="2339963"/>
            <a:ext cx="5145177" cy="3537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Shape 947"/>
          <p:cNvSpPr txBox="1"/>
          <p:nvPr/>
        </p:nvSpPr>
        <p:spPr>
          <a:xfrm>
            <a:off x="1543100" y="260647"/>
            <a:ext cx="709661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4800" b="1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Јасноћа </a:t>
            </a:r>
          </a:p>
        </p:txBody>
      </p:sp>
      <p:pic>
        <p:nvPicPr>
          <p:cNvPr id="948" name="Shape 9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963" y="2996951"/>
            <a:ext cx="9532886" cy="28018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Shape 949"/>
          <p:cNvGrpSpPr/>
          <p:nvPr/>
        </p:nvGrpSpPr>
        <p:grpSpPr>
          <a:xfrm>
            <a:off x="318964" y="5013177"/>
            <a:ext cx="9721080" cy="1605751"/>
            <a:chOff x="574241" y="4984146"/>
            <a:chExt cx="8931572" cy="1317323"/>
          </a:xfrm>
        </p:grpSpPr>
        <p:sp>
          <p:nvSpPr>
            <p:cNvPr id="950" name="Shape 950"/>
            <p:cNvSpPr/>
            <p:nvPr/>
          </p:nvSpPr>
          <p:spPr>
            <a:xfrm>
              <a:off x="574241" y="5338589"/>
              <a:ext cx="8931572" cy="962881"/>
            </a:xfrm>
            <a:prstGeom prst="rect">
              <a:avLst/>
            </a:prstGeom>
            <a:solidFill>
              <a:srgbClr val="292929">
                <a:alpha val="86666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hr-HR" sz="2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Користите што једноставнији језик, будите разумљиви. 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hr-HR" sz="2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Стручни изрази неће импресинирати публику. </a:t>
              </a:r>
            </a:p>
            <a:p>
              <a:pPr marL="0" marR="0" lvl="0" indent="0" algn="ctr" rtl="0">
                <a:spcBef>
                  <a:spcPts val="0"/>
                </a:spcBef>
                <a:buNone/>
              </a:pPr>
              <a:endParaRPr sz="2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51" name="Shape 951"/>
            <p:cNvSpPr/>
            <p:nvPr/>
          </p:nvSpPr>
          <p:spPr>
            <a:xfrm>
              <a:off x="1130965" y="4984146"/>
              <a:ext cx="7920880" cy="58073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952" name="Shape 952"/>
          <p:cNvSpPr/>
          <p:nvPr/>
        </p:nvSpPr>
        <p:spPr>
          <a:xfrm>
            <a:off x="462979" y="1340767"/>
            <a:ext cx="913118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176213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▪"/>
            </a:pPr>
            <a:r>
              <a:rPr lang="hr-HR"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да ли је све јасно</a:t>
            </a:r>
          </a:p>
          <a:p>
            <a:pPr marL="176213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▪"/>
            </a:pPr>
            <a:r>
              <a:rPr lang="hr-HR"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да ли су чињенице повезане и добро објашњавају појам</a:t>
            </a:r>
          </a:p>
          <a:p>
            <a:pPr marL="176213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▪"/>
            </a:pPr>
            <a:r>
              <a:rPr lang="hr-HR"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да ли је излагач разумљив и да ли га је лако пратити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Shape 958"/>
          <p:cNvSpPr txBox="1"/>
          <p:nvPr/>
        </p:nvSpPr>
        <p:spPr>
          <a:xfrm rot="1171529">
            <a:off x="4287694" y="2356664"/>
            <a:ext cx="5614477" cy="2308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4800">
                <a:solidFill>
                  <a:srgbClr val="E36C09"/>
                </a:solidFill>
                <a:latin typeface="Caveat"/>
                <a:ea typeface="Caveat"/>
                <a:cs typeface="Caveat"/>
                <a:sym typeface="Caveat"/>
              </a:rPr>
              <a:t>Шта ће моји другари научити?</a:t>
            </a:r>
          </a:p>
        </p:txBody>
      </p:sp>
      <p:grpSp>
        <p:nvGrpSpPr>
          <p:cNvPr id="959" name="Shape 959"/>
          <p:cNvGrpSpPr/>
          <p:nvPr/>
        </p:nvGrpSpPr>
        <p:grpSpPr>
          <a:xfrm>
            <a:off x="606995" y="5517231"/>
            <a:ext cx="9073008" cy="1152128"/>
            <a:chOff x="606995" y="4891508"/>
            <a:chExt cx="9073008" cy="1152128"/>
          </a:xfrm>
        </p:grpSpPr>
        <p:sp>
          <p:nvSpPr>
            <p:cNvPr id="960" name="Shape 960"/>
            <p:cNvSpPr/>
            <p:nvPr/>
          </p:nvSpPr>
          <p:spPr>
            <a:xfrm>
              <a:off x="606995" y="4891508"/>
              <a:ext cx="9073008" cy="1152128"/>
            </a:xfrm>
            <a:prstGeom prst="rect">
              <a:avLst/>
            </a:prstGeom>
            <a:solidFill>
              <a:srgbClr val="000000">
                <a:alpha val="6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61" name="Shape 961"/>
            <p:cNvSpPr/>
            <p:nvPr/>
          </p:nvSpPr>
          <p:spPr>
            <a:xfrm>
              <a:off x="606995" y="4891508"/>
              <a:ext cx="9073008" cy="9541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lt1"/>
                </a:buClr>
                <a:buSzPct val="25000"/>
                <a:buFont typeface="Corbel"/>
                <a:buNone/>
              </a:pPr>
              <a:r>
                <a:rPr lang="hr-HR" sz="2800" b="1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Презентација треба да буде корисна онима којима је намењена. </a:t>
              </a:r>
            </a:p>
          </p:txBody>
        </p:sp>
      </p:grpSp>
      <p:sp>
        <p:nvSpPr>
          <p:cNvPr id="962" name="Shape 962"/>
          <p:cNvSpPr txBox="1"/>
          <p:nvPr/>
        </p:nvSpPr>
        <p:spPr>
          <a:xfrm>
            <a:off x="4135387" y="332656"/>
            <a:ext cx="5616623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Информативност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8" name="Shape 9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3515" y="4225"/>
            <a:ext cx="8053484" cy="5368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9" name="Shape 969"/>
          <p:cNvGrpSpPr/>
          <p:nvPr/>
        </p:nvGrpSpPr>
        <p:grpSpPr>
          <a:xfrm>
            <a:off x="318963" y="4797152"/>
            <a:ext cx="9793089" cy="1453514"/>
            <a:chOff x="-28026" y="576774"/>
            <a:chExt cx="8724826" cy="3113498"/>
          </a:xfrm>
        </p:grpSpPr>
        <p:sp>
          <p:nvSpPr>
            <p:cNvPr id="970" name="Shape 970"/>
            <p:cNvSpPr/>
            <p:nvPr/>
          </p:nvSpPr>
          <p:spPr>
            <a:xfrm>
              <a:off x="-28026" y="576774"/>
              <a:ext cx="8724823" cy="3113498"/>
            </a:xfrm>
            <a:prstGeom prst="rect">
              <a:avLst/>
            </a:prstGeom>
            <a:solidFill>
              <a:srgbClr val="292929">
                <a:alpha val="8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71" name="Shape 971"/>
            <p:cNvSpPr/>
            <p:nvPr/>
          </p:nvSpPr>
          <p:spPr>
            <a:xfrm>
              <a:off x="228586" y="885262"/>
              <a:ext cx="8468213" cy="204374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hr-HR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Започните своју презентацију на неуобичајен начин: анегдотом, занимљивошћу из живота писца... </a:t>
              </a:r>
            </a:p>
          </p:txBody>
        </p:sp>
      </p:grpSp>
      <p:sp>
        <p:nvSpPr>
          <p:cNvPr id="972" name="Shape 972"/>
          <p:cNvSpPr txBox="1"/>
          <p:nvPr/>
        </p:nvSpPr>
        <p:spPr>
          <a:xfrm>
            <a:off x="174947" y="260647"/>
            <a:ext cx="5256583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Креативност</a:t>
            </a:r>
          </a:p>
        </p:txBody>
      </p:sp>
      <p:sp>
        <p:nvSpPr>
          <p:cNvPr id="973" name="Shape 973"/>
          <p:cNvSpPr/>
          <p:nvPr/>
        </p:nvSpPr>
        <p:spPr>
          <a:xfrm>
            <a:off x="246956" y="1988840"/>
            <a:ext cx="3888432" cy="19389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176213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▪"/>
            </a:pPr>
            <a:r>
              <a:rPr lang="hr-HR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садржај је изнешен на занимљив и оригиналан начин </a:t>
            </a:r>
          </a:p>
          <a:p>
            <a:pPr marL="176213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▪"/>
            </a:pPr>
            <a:r>
              <a:rPr lang="hr-HR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излагање је занимљиво, динамично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/>
          <p:nvPr/>
        </p:nvSpPr>
        <p:spPr>
          <a:xfrm>
            <a:off x="679004" y="-27384"/>
            <a:ext cx="7632848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000" b="1">
              <a:solidFill>
                <a:srgbClr val="1F6B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4400" b="1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Шта презентујемо?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 b="1">
              <a:solidFill>
                <a:srgbClr val="FF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Shape 716"/>
          <p:cNvSpPr txBox="1"/>
          <p:nvPr/>
        </p:nvSpPr>
        <p:spPr>
          <a:xfrm>
            <a:off x="679004" y="2132856"/>
            <a:ext cx="5112567" cy="2677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5112" marR="0" lvl="0" indent="-265112" algn="l" rtl="0">
              <a:spcBef>
                <a:spcPts val="0"/>
              </a:spcBef>
              <a:buClr>
                <a:srgbClr val="262626"/>
              </a:buClr>
              <a:buSzPct val="100000"/>
              <a:buFont typeface="Noto Sans Symbols"/>
              <a:buChar char="▪"/>
            </a:pPr>
            <a:r>
              <a:rPr lang="hr-HR" sz="2800">
                <a:solidFill>
                  <a:srgbClr val="262626"/>
                </a:solidFill>
              </a:rPr>
              <a:t>Нову лекцију</a:t>
            </a:r>
          </a:p>
          <a:p>
            <a:pPr marL="265113" marR="0" lvl="0" indent="-265113" algn="l" rtl="0">
              <a:spcBef>
                <a:spcPts val="0"/>
              </a:spcBef>
              <a:buClr>
                <a:srgbClr val="262626"/>
              </a:buClr>
              <a:buSzPct val="100000"/>
              <a:buFont typeface="Noto Sans Symbols"/>
              <a:buChar char="▪"/>
            </a:pPr>
            <a:r>
              <a:rPr lang="hr-HR" sz="2800">
                <a:solidFill>
                  <a:srgbClr val="262626"/>
                </a:solidFill>
              </a:rPr>
              <a:t>Р</a:t>
            </a:r>
            <a:r>
              <a:rPr lang="hr-HR" sz="2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езултате истраживачког рада </a:t>
            </a:r>
          </a:p>
          <a:p>
            <a:pPr marL="265113" marR="0" lvl="0" indent="-265113" algn="l" rtl="0">
              <a:spcBef>
                <a:spcPts val="0"/>
              </a:spcBef>
              <a:buClr>
                <a:srgbClr val="262626"/>
              </a:buClr>
              <a:buSzPct val="100000"/>
              <a:buFont typeface="Noto Sans Symbols"/>
              <a:buChar char="▪"/>
            </a:pPr>
            <a:r>
              <a:rPr lang="hr-HR" sz="2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Тему за истраживање бирамо у дигиталној  учионици (Мудл).</a:t>
            </a:r>
          </a:p>
          <a:p>
            <a:pPr marL="176213" marR="0" lvl="0" indent="-176213" algn="l" rtl="0">
              <a:spcBef>
                <a:spcPts val="0"/>
              </a:spcBef>
              <a:buSzPct val="25000"/>
              <a:buNone/>
            </a:pPr>
            <a:r>
              <a:rPr lang="hr-HR" sz="2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717" name="Shape 717" descr="Interroga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3700" y="1412776"/>
            <a:ext cx="2841444" cy="345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/>
          <p:nvPr/>
        </p:nvSpPr>
        <p:spPr>
          <a:xfrm>
            <a:off x="462979" y="332656"/>
            <a:ext cx="864096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4400" b="1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Израда презентације</a:t>
            </a:r>
          </a:p>
        </p:txBody>
      </p:sp>
      <p:sp>
        <p:nvSpPr>
          <p:cNvPr id="724" name="Shape 724"/>
          <p:cNvSpPr txBox="1"/>
          <p:nvPr/>
        </p:nvSpPr>
        <p:spPr>
          <a:xfrm>
            <a:off x="823020" y="1268759"/>
            <a:ext cx="8640960" cy="201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5113" marR="0" lvl="0" indent="-265113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hr-H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прикупљање материјала (извори на интернету, уџбеници и друга литература) </a:t>
            </a:r>
          </a:p>
          <a:p>
            <a:pPr marL="265113" marR="0" lvl="0" indent="-265113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hr-H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поређење извора</a:t>
            </a:r>
          </a:p>
          <a:p>
            <a:pPr marL="265113" marR="0" lvl="0" indent="-265113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hr-H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избор материјала </a:t>
            </a:r>
          </a:p>
          <a:p>
            <a:pPr marL="265113" marR="0" lvl="0" indent="-265113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hr-H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уобличавање материјала (структура презентације)</a:t>
            </a:r>
          </a:p>
        </p:txBody>
      </p:sp>
      <p:pic>
        <p:nvPicPr>
          <p:cNvPr id="725" name="Shape 7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1132" y="3487939"/>
            <a:ext cx="6840760" cy="354146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Shape 726"/>
          <p:cNvSpPr/>
          <p:nvPr/>
        </p:nvSpPr>
        <p:spPr>
          <a:xfrm>
            <a:off x="318963" y="5733255"/>
            <a:ext cx="9721080" cy="941459"/>
          </a:xfrm>
          <a:prstGeom prst="rect">
            <a:avLst/>
          </a:prstGeom>
          <a:solidFill>
            <a:srgbClr val="292929">
              <a:alpha val="8784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7" name="Shape 727"/>
          <p:cNvSpPr/>
          <p:nvPr/>
        </p:nvSpPr>
        <p:spPr>
          <a:xfrm>
            <a:off x="246956" y="5949280"/>
            <a:ext cx="9793087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hr-HR" sz="2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Припрема садржаја презентације кључна је за њен успех.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/>
          <p:nvPr/>
        </p:nvSpPr>
        <p:spPr>
          <a:xfrm>
            <a:off x="318963" y="260647"/>
            <a:ext cx="8640960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6000" b="1">
                <a:solidFill>
                  <a:srgbClr val="FF993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hr-HR" sz="6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hr-HR" sz="4400" b="1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Структура презентације</a:t>
            </a:r>
          </a:p>
        </p:txBody>
      </p:sp>
      <p:sp>
        <p:nvSpPr>
          <p:cNvPr id="734" name="Shape 734"/>
          <p:cNvSpPr txBox="1"/>
          <p:nvPr/>
        </p:nvSpPr>
        <p:spPr>
          <a:xfrm>
            <a:off x="174947" y="2276872"/>
            <a:ext cx="3960440" cy="3447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5113" marR="0" lvl="0" indent="-265113" algn="l" rtl="0">
              <a:spcBef>
                <a:spcPts val="0"/>
              </a:spcBef>
              <a:buClr>
                <a:srgbClr val="3F3F3F"/>
              </a:buClr>
              <a:buSzPct val="100000"/>
              <a:buFont typeface="Noto Sans Symbols"/>
              <a:buChar char="▪"/>
            </a:pPr>
            <a:r>
              <a:rPr lang="hr-HR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наслов</a:t>
            </a:r>
          </a:p>
          <a:p>
            <a:pPr marL="265113" marR="0" lvl="0" indent="-265113" algn="l" rtl="0">
              <a:spcBef>
                <a:spcPts val="0"/>
              </a:spcBef>
              <a:buClr>
                <a:srgbClr val="3F3F3F"/>
              </a:buClr>
              <a:buSzPct val="100000"/>
              <a:buFont typeface="Noto Sans Symbols"/>
              <a:buChar char="▪"/>
            </a:pPr>
            <a:r>
              <a:rPr lang="hr-HR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тезе поткрепљене илустрацијама </a:t>
            </a:r>
          </a:p>
          <a:p>
            <a:pPr marL="265113" marR="0" lvl="0" indent="-265113" algn="l" rtl="0">
              <a:spcBef>
                <a:spcPts val="0"/>
              </a:spcBef>
              <a:buClr>
                <a:srgbClr val="3F3F3F"/>
              </a:buClr>
              <a:buSzPct val="100000"/>
              <a:buFont typeface="Noto Sans Symbols"/>
              <a:buChar char="▪"/>
            </a:pPr>
            <a:r>
              <a:rPr lang="hr-HR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подаци о аутору (могу да стоје и на почетку)</a:t>
            </a:r>
          </a:p>
          <a:p>
            <a:pPr marL="265113" marR="0" lvl="0" indent="-265113" algn="l" rtl="0">
              <a:spcBef>
                <a:spcPts val="0"/>
              </a:spcBef>
              <a:buClr>
                <a:srgbClr val="3F3F3F"/>
              </a:buClr>
              <a:buSzPct val="100000"/>
              <a:buFont typeface="Noto Sans Symbols"/>
              <a:buChar char="▪"/>
            </a:pPr>
            <a:r>
              <a:rPr lang="hr-HR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коришћени извори (штампана литература и/или интернет)</a:t>
            </a:r>
          </a:p>
          <a:p>
            <a:pPr marL="265113" marR="0" lvl="0" indent="-265113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5" name="Shape 735" descr="Screenshot 2015-12-16 20.57.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1371" y="1700808"/>
            <a:ext cx="6147369" cy="46085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6092"/>
            </a:gs>
            <a:gs pos="100000">
              <a:srgbClr val="93939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/>
          <p:nvPr/>
        </p:nvSpPr>
        <p:spPr>
          <a:xfrm>
            <a:off x="102940" y="3064955"/>
            <a:ext cx="11912251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••••••••••••••••••••••••••••••••••</a:t>
            </a:r>
          </a:p>
        </p:txBody>
      </p:sp>
      <p:sp>
        <p:nvSpPr>
          <p:cNvPr id="741" name="Shape 741"/>
          <p:cNvSpPr txBox="1"/>
          <p:nvPr/>
        </p:nvSpPr>
        <p:spPr>
          <a:xfrm>
            <a:off x="775862" y="2542900"/>
            <a:ext cx="873534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4400" b="1" cap="none">
                <a:solidFill>
                  <a:srgbClr val="3A1A62"/>
                </a:solidFill>
                <a:latin typeface="Corbel"/>
                <a:ea typeface="Corbel"/>
                <a:cs typeface="Corbel"/>
                <a:sym typeface="Corbel"/>
              </a:rPr>
              <a:t>КАКО ДО ДОБРЕ ПРЕЗЕНТАЦИЈЕ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/>
          <p:nvPr/>
        </p:nvSpPr>
        <p:spPr>
          <a:xfrm>
            <a:off x="0" y="5013176"/>
            <a:ext cx="10286999" cy="1512167"/>
          </a:xfrm>
          <a:prstGeom prst="rect">
            <a:avLst/>
          </a:prstGeom>
          <a:solidFill>
            <a:srgbClr val="292929">
              <a:alpha val="8784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Понекад више може да значи мање.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Зато, не трпајте на презентацију све што сте пронашли.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Бирајте информације, презентујте само  најважније.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48" name="Shape 748"/>
          <p:cNvSpPr txBox="1"/>
          <p:nvPr/>
        </p:nvSpPr>
        <p:spPr>
          <a:xfrm>
            <a:off x="4567435" y="908720"/>
            <a:ext cx="5719563" cy="2862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Понашајте се као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r-HR" sz="60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КУСТОС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Shape 754"/>
          <p:cNvGrpSpPr/>
          <p:nvPr/>
        </p:nvGrpSpPr>
        <p:grpSpPr>
          <a:xfrm>
            <a:off x="0" y="5229200"/>
            <a:ext cx="10286999" cy="1311682"/>
            <a:chOff x="-163528" y="5162917"/>
            <a:chExt cx="10286999" cy="1311682"/>
          </a:xfrm>
        </p:grpSpPr>
        <p:sp>
          <p:nvSpPr>
            <p:cNvPr id="755" name="Shape 755"/>
            <p:cNvSpPr/>
            <p:nvPr/>
          </p:nvSpPr>
          <p:spPr>
            <a:xfrm>
              <a:off x="-163528" y="5450948"/>
              <a:ext cx="10286999" cy="1023651"/>
            </a:xfrm>
            <a:prstGeom prst="rect">
              <a:avLst/>
            </a:prstGeom>
            <a:solidFill>
              <a:srgbClr val="292929">
                <a:alpha val="8784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hr-HR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Превише предмета чини изложбу пренатрпаном и неупечатљивом.</a:t>
              </a:r>
            </a:p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Shape 756"/>
            <p:cNvSpPr/>
            <p:nvPr/>
          </p:nvSpPr>
          <p:spPr>
            <a:xfrm>
              <a:off x="474400" y="5162917"/>
              <a:ext cx="9649071" cy="7078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0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2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8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50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8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4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5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7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rna_Edukacij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2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5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35mm Slides</PresentationFormat>
  <Paragraphs>175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21</vt:i4>
      </vt:variant>
      <vt:variant>
        <vt:lpstr>Slide Titles</vt:lpstr>
      </vt:variant>
      <vt:variant>
        <vt:i4>34</vt:i4>
      </vt:variant>
    </vt:vector>
  </HeadingPairs>
  <TitlesOfParts>
    <vt:vector size="55" baseType="lpstr">
      <vt:lpstr>20_Custom Design</vt:lpstr>
      <vt:lpstr>16_Custom Design</vt:lpstr>
      <vt:lpstr>Interna_Edukacija</vt:lpstr>
      <vt:lpstr>Office Theme</vt:lpstr>
      <vt:lpstr>3_Custom Design</vt:lpstr>
      <vt:lpstr>32_Custom Design</vt:lpstr>
      <vt:lpstr>12_Custom Design</vt:lpstr>
      <vt:lpstr>11_Custom Design</vt:lpstr>
      <vt:lpstr>15_Custom Design</vt:lpstr>
      <vt:lpstr>40_Custom Design</vt:lpstr>
      <vt:lpstr>2_Office Theme</vt:lpstr>
      <vt:lpstr>22_Custom Design</vt:lpstr>
      <vt:lpstr>38_Custom Design</vt:lpstr>
      <vt:lpstr>3_Office Theme</vt:lpstr>
      <vt:lpstr>1_Office Theme</vt:lpstr>
      <vt:lpstr>31_Custom Design</vt:lpstr>
      <vt:lpstr>50_Custom Design</vt:lpstr>
      <vt:lpstr>28_Custom Design</vt:lpstr>
      <vt:lpstr>24_Custom Design</vt:lpstr>
      <vt:lpstr>25_Custom Design</vt:lpstr>
      <vt:lpstr>7_Custom Design</vt:lpstr>
      <vt:lpstr>PowerPoint Presentation</vt:lpstr>
      <vt:lpstr>      Табла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Критеријуми  за оцењивање презентације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PEJCA</cp:lastModifiedBy>
  <cp:revision>1</cp:revision>
  <dcterms:modified xsi:type="dcterms:W3CDTF">2017-08-16T15:03:00Z</dcterms:modified>
</cp:coreProperties>
</file>