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259" r:id="rId3"/>
    <p:sldId id="269" r:id="rId4"/>
    <p:sldId id="267" r:id="rId5"/>
    <p:sldId id="272" r:id="rId6"/>
    <p:sldId id="271" r:id="rId7"/>
    <p:sldId id="275" r:id="rId8"/>
    <p:sldId id="276" r:id="rId9"/>
    <p:sldId id="277" r:id="rId10"/>
    <p:sldId id="273" r:id="rId11"/>
    <p:sldId id="279" r:id="rId12"/>
    <p:sldId id="281" r:id="rId13"/>
    <p:sldId id="282" r:id="rId14"/>
    <p:sldId id="283" r:id="rId15"/>
    <p:sldId id="288" r:id="rId16"/>
    <p:sldId id="268" r:id="rId17"/>
    <p:sldId id="258" r:id="rId18"/>
    <p:sldId id="256" r:id="rId19"/>
    <p:sldId id="285" r:id="rId20"/>
    <p:sldId id="286" r:id="rId21"/>
    <p:sldId id="266" r:id="rId22"/>
    <p:sldId id="290" r:id="rId23"/>
    <p:sldId id="292" r:id="rId24"/>
    <p:sldId id="295" r:id="rId25"/>
    <p:sldId id="293" r:id="rId26"/>
    <p:sldId id="297" r:id="rId27"/>
    <p:sldId id="299" r:id="rId28"/>
    <p:sldId id="280" r:id="rId2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B13"/>
    <a:srgbClr val="BE372C"/>
    <a:srgbClr val="843C0C"/>
    <a:srgbClr val="9CB756"/>
    <a:srgbClr val="237DB9"/>
    <a:srgbClr val="15AA95"/>
    <a:srgbClr val="FFCF37"/>
    <a:srgbClr val="5B9BD5"/>
    <a:srgbClr val="D5890D"/>
    <a:srgbClr val="9E4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2061" autoAdjust="0"/>
  </p:normalViewPr>
  <p:slideViewPr>
    <p:cSldViewPr snapToGrid="0">
      <p:cViewPr>
        <p:scale>
          <a:sx n="50" d="100"/>
          <a:sy n="50" d="100"/>
        </p:scale>
        <p:origin x="1248" y="47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D84D5-FFEB-478A-BBBA-AE2CFC730BAA}" type="datetimeFigureOut">
              <a:rPr lang="sr-Latn-RS" smtClean="0"/>
              <a:t>18.7.2017</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1EC71-A1C4-4CCC-8476-2C76433BFDE0}" type="slidenum">
              <a:rPr lang="sr-Latn-RS" smtClean="0"/>
              <a:t>‹#›</a:t>
            </a:fld>
            <a:endParaRPr lang="sr-Latn-RS"/>
          </a:p>
        </p:txBody>
      </p:sp>
    </p:spTree>
    <p:extLst>
      <p:ext uri="{BB962C8B-B14F-4D97-AF65-F5344CB8AC3E}">
        <p14:creationId xmlns:p14="http://schemas.microsoft.com/office/powerpoint/2010/main" val="396224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C561EC71-A1C4-4CCC-8476-2C76433BFDE0}" type="slidenum">
              <a:rPr lang="sr-Latn-RS" smtClean="0"/>
              <a:t>22</a:t>
            </a:fld>
            <a:endParaRPr lang="sr-Latn-RS"/>
          </a:p>
        </p:txBody>
      </p:sp>
    </p:spTree>
    <p:extLst>
      <p:ext uri="{BB962C8B-B14F-4D97-AF65-F5344CB8AC3E}">
        <p14:creationId xmlns:p14="http://schemas.microsoft.com/office/powerpoint/2010/main" val="138115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Crvene aktivno</a:t>
            </a:r>
            <a:r>
              <a:rPr lang="sr-Latn-RS" baseline="0" smtClean="0"/>
              <a:t> koristim i to svakodnevno. Žute sam nekad i upotrebio, svetlo zelene sad, dok sam pravio prezentaciju, ali ne planiram da ih dalje koristim. Ove tirkizne... ne znam hoću li ih ikada i upotrebiti? Znači, opušteno!</a:t>
            </a:r>
          </a:p>
        </p:txBody>
      </p:sp>
      <p:sp>
        <p:nvSpPr>
          <p:cNvPr id="4" name="Slide Number Placeholder 3"/>
          <p:cNvSpPr>
            <a:spLocks noGrp="1"/>
          </p:cNvSpPr>
          <p:nvPr>
            <p:ph type="sldNum" sz="quarter" idx="10"/>
          </p:nvPr>
        </p:nvSpPr>
        <p:spPr/>
        <p:txBody>
          <a:bodyPr/>
          <a:lstStyle/>
          <a:p>
            <a:fld id="{C561EC71-A1C4-4CCC-8476-2C76433BFDE0}" type="slidenum">
              <a:rPr lang="sr-Latn-RS" smtClean="0"/>
              <a:t>24</a:t>
            </a:fld>
            <a:endParaRPr lang="sr-Latn-RS"/>
          </a:p>
        </p:txBody>
      </p:sp>
    </p:spTree>
    <p:extLst>
      <p:ext uri="{BB962C8B-B14F-4D97-AF65-F5344CB8AC3E}">
        <p14:creationId xmlns:p14="http://schemas.microsoft.com/office/powerpoint/2010/main" val="41965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Ako je grupa naprednija, može da se postavi zadatak: Poređajte prečice sa tastature</a:t>
            </a:r>
            <a:r>
              <a:rPr lang="sr-Latn-RS" baseline="0" smtClean="0"/>
              <a:t> u ispravnom redosledu, tako da se na kraju dobije sačuvana slika Desktop-a. Treba pojasniti ona dva slučaja za kucanje.</a:t>
            </a:r>
            <a:endParaRPr lang="sr-Latn-RS"/>
          </a:p>
        </p:txBody>
      </p:sp>
      <p:sp>
        <p:nvSpPr>
          <p:cNvPr id="4" name="Slide Number Placeholder 3"/>
          <p:cNvSpPr>
            <a:spLocks noGrp="1"/>
          </p:cNvSpPr>
          <p:nvPr>
            <p:ph type="sldNum" sz="quarter" idx="10"/>
          </p:nvPr>
        </p:nvSpPr>
        <p:spPr/>
        <p:txBody>
          <a:bodyPr/>
          <a:lstStyle/>
          <a:p>
            <a:fld id="{C561EC71-A1C4-4CCC-8476-2C76433BFDE0}" type="slidenum">
              <a:rPr lang="sr-Latn-RS" smtClean="0"/>
              <a:t>26</a:t>
            </a:fld>
            <a:endParaRPr lang="sr-Latn-RS"/>
          </a:p>
        </p:txBody>
      </p:sp>
    </p:spTree>
    <p:extLst>
      <p:ext uri="{BB962C8B-B14F-4D97-AF65-F5344CB8AC3E}">
        <p14:creationId xmlns:p14="http://schemas.microsoft.com/office/powerpoint/2010/main" val="79944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1" u="none" smtClean="0"/>
              <a:t>Sa desktopa</a:t>
            </a:r>
          </a:p>
          <a:p>
            <a:r>
              <a:rPr lang="sr-Latn-RS" smtClean="0"/>
              <a:t>Programe, fajlove ili direktorijume sa desktopa otvarate dvostukim klikom na odgovarajuću ikonicu, ili ako je ikonica selektovana (kaže se i da je u fokusu), pritisnemo Enter na tastaturi. Kada pokrenete program, on se otvara i prikazuje prema osnovnim postavkama. Kada otvarate fajl, otvarate i program u kojem je on nastao. Folder se otvara i u listi se prikazuje njegov sadržaj.</a:t>
            </a:r>
          </a:p>
          <a:p>
            <a:endParaRPr lang="sr-Latn-RS" smtClean="0"/>
          </a:p>
          <a:p>
            <a:r>
              <a:rPr lang="sr-Latn-RS" b="1" smtClean="0"/>
              <a:t>Programi iz Taskbara</a:t>
            </a:r>
          </a:p>
          <a:p>
            <a:r>
              <a:rPr lang="sr-Latn-RS" smtClean="0"/>
              <a:t>WinKey + broj je skraćenica, inače se program pokreće JEDNIM primarnim klikom miša. WinKey+1  pokreće prvi program iz Taskbar-a, i čija je ikonica prva desno od Start dugmeta. </a:t>
            </a:r>
          </a:p>
          <a:p>
            <a:endParaRPr lang="sr-Latn-RS" smtClean="0"/>
          </a:p>
          <a:p>
            <a:r>
              <a:rPr lang="sr-Latn-RS" b="1" smtClean="0"/>
              <a:t>Search Menu opcija</a:t>
            </a:r>
          </a:p>
          <a:p>
            <a:r>
              <a:rPr lang="sr-Latn-RS" smtClean="0"/>
              <a:t>Windows pronalazi odgovarajući program koji najviše odgovara pretrazi i ako je traženi program dobio fokus (istaknut je, razlikuje se od ostalih rezultata pretrage), dovoljan je Enter sa tastature ili odgovarajući klik mišem. Ovaj mogućnost se može koristiti i za otvaranje fajlova.</a:t>
            </a:r>
          </a:p>
          <a:p>
            <a:endParaRPr lang="sr-Latn-RS" smtClean="0"/>
          </a:p>
          <a:p>
            <a:r>
              <a:rPr lang="sr-Latn-RS" b="1" smtClean="0"/>
              <a:t>Pomoću Run dijaloga</a:t>
            </a:r>
          </a:p>
          <a:p>
            <a:r>
              <a:rPr lang="sr-Latn-RS" smtClean="0"/>
              <a:t>Recimo ako otkucate firefox pokrenuće se program Mozilla Firefox, naravno, pod uslovom da je već instaliran na računaru. Ovaj način rada je namenjen administratorima sistema jer se iz ovog dijaloga često pokreću sistemski programi.</a:t>
            </a:r>
          </a:p>
          <a:p>
            <a:endParaRPr lang="sr-Latn-RS" smtClean="0"/>
          </a:p>
          <a:p>
            <a:r>
              <a:rPr lang="sr-Latn-RS" b="1" smtClean="0"/>
              <a:t>Preko definisane prečice</a:t>
            </a:r>
          </a:p>
          <a:p>
            <a:r>
              <a:rPr lang="sr-Latn-RS" smtClean="0"/>
              <a:t>Desnim klikom na ikonicu iz kontekstnog menija odaberete Properties (osobine) i u polju Shortcut key unesete prečicu koju želite, pritisnete Apply taster, zatvorite dijalog i nakon toga će prečica koju ste definisali pokretati taj program.</a:t>
            </a:r>
          </a:p>
          <a:p>
            <a:endParaRPr lang="sr-Latn-RS" smtClean="0"/>
          </a:p>
          <a:p>
            <a:r>
              <a:rPr lang="sr-Latn-RS" b="1" smtClean="0"/>
              <a:t>Softver drugih dobavljača</a:t>
            </a:r>
          </a:p>
          <a:p>
            <a:r>
              <a:rPr lang="sr-Latn-RS" smtClean="0"/>
              <a:t>Postoje programi specijalno za tu svrhu napravljeni. Najpoznatiji je Lanchy i besplatan je. Funkcioniše slično kao Start Menu Search ali je malo pametniji pa će kada otkucate ffx takođe pronaći Mozilla Firefox prgram.</a:t>
            </a:r>
            <a:endParaRPr lang="sr-Latn-RS"/>
          </a:p>
        </p:txBody>
      </p:sp>
      <p:sp>
        <p:nvSpPr>
          <p:cNvPr id="4" name="Slide Number Placeholder 3"/>
          <p:cNvSpPr>
            <a:spLocks noGrp="1"/>
          </p:cNvSpPr>
          <p:nvPr>
            <p:ph type="sldNum" sz="quarter" idx="10"/>
          </p:nvPr>
        </p:nvSpPr>
        <p:spPr/>
        <p:txBody>
          <a:bodyPr/>
          <a:lstStyle/>
          <a:p>
            <a:fld id="{C561EC71-A1C4-4CCC-8476-2C76433BFDE0}" type="slidenum">
              <a:rPr lang="sr-Latn-RS" smtClean="0"/>
              <a:t>27</a:t>
            </a:fld>
            <a:endParaRPr lang="sr-Latn-RS"/>
          </a:p>
        </p:txBody>
      </p:sp>
    </p:spTree>
    <p:extLst>
      <p:ext uri="{BB962C8B-B14F-4D97-AF65-F5344CB8AC3E}">
        <p14:creationId xmlns:p14="http://schemas.microsoft.com/office/powerpoint/2010/main" val="354763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40350343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41560989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35491314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17665031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24124413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3047186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2935215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4852042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2315441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33135901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10DCC-0127-4444-9586-FAB163EE2201}" type="datetimeFigureOut">
              <a:rPr lang="sr-Latn-RS" smtClean="0"/>
              <a:t>18.7.2017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6187ADE-6734-4A8B-A32E-8D60BA072CF4}" type="slidenum">
              <a:rPr lang="sr-Latn-RS" smtClean="0"/>
              <a:t>‹#›</a:t>
            </a:fld>
            <a:endParaRPr lang="sr-Latn-RS"/>
          </a:p>
        </p:txBody>
      </p:sp>
    </p:spTree>
    <p:extLst>
      <p:ext uri="{BB962C8B-B14F-4D97-AF65-F5344CB8AC3E}">
        <p14:creationId xmlns:p14="http://schemas.microsoft.com/office/powerpoint/2010/main" val="9668093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88000">
              <a:schemeClr val="bg1"/>
            </a:gs>
            <a:gs pos="0">
              <a:srgbClr val="D4D4D4">
                <a:lumMod val="100000"/>
              </a:srgbClr>
            </a:gs>
            <a:gs pos="100000">
              <a:srgbClr val="D4D4D5"/>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10DCC-0127-4444-9586-FAB163EE2201}" type="datetimeFigureOut">
              <a:rPr lang="sr-Latn-RS" smtClean="0"/>
              <a:t>18.7.2017</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87ADE-6734-4A8B-A32E-8D60BA072CF4}" type="slidenum">
              <a:rPr lang="sr-Latn-RS" smtClean="0"/>
              <a:t>‹#›</a:t>
            </a:fld>
            <a:endParaRPr lang="sr-Latn-RS"/>
          </a:p>
        </p:txBody>
      </p:sp>
    </p:spTree>
    <p:extLst>
      <p:ext uri="{BB962C8B-B14F-4D97-AF65-F5344CB8AC3E}">
        <p14:creationId xmlns:p14="http://schemas.microsoft.com/office/powerpoint/2010/main" val="106121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4184" y="797744"/>
            <a:ext cx="3884408" cy="1077218"/>
          </a:xfrm>
          <a:prstGeom prst="rect">
            <a:avLst/>
          </a:prstGeom>
        </p:spPr>
        <p:txBody>
          <a:bodyPr wrap="square">
            <a:spAutoFit/>
          </a:bodyPr>
          <a:lstStyle/>
          <a:p>
            <a:pPr algn="r"/>
            <a:r>
              <a:rPr lang="sr-Latn-RS" sz="1600" spc="200">
                <a:solidFill>
                  <a:srgbClr val="9E480E"/>
                </a:solidFill>
                <a:latin typeface="Montserrat" panose="00000500000000000000" pitchFamily="50" charset="-18"/>
                <a:cs typeface="Modak" panose="01000000000000000000" pitchFamily="2" charset="-18"/>
              </a:rPr>
              <a:t>I deo: </a:t>
            </a:r>
          </a:p>
          <a:p>
            <a:pPr algn="r"/>
            <a:r>
              <a:rPr lang="sr-Latn-RS" sz="1600" spc="200">
                <a:solidFill>
                  <a:srgbClr val="237DB9"/>
                </a:solidFill>
                <a:latin typeface="Montserrat" panose="00000500000000000000" pitchFamily="50" charset="-18"/>
                <a:cs typeface="Modak" panose="01000000000000000000" pitchFamily="2" charset="-18"/>
              </a:rPr>
              <a:t>NEOPHODNI KORACI U RADU SA GRAFIČKIM OPERATVNIM SISTEMOM WINDOWS 7</a:t>
            </a:r>
          </a:p>
        </p:txBody>
      </p:sp>
      <p:grpSp>
        <p:nvGrpSpPr>
          <p:cNvPr id="2" name="Group 1"/>
          <p:cNvGrpSpPr/>
          <p:nvPr/>
        </p:nvGrpSpPr>
        <p:grpSpPr>
          <a:xfrm>
            <a:off x="1" y="2968894"/>
            <a:ext cx="3650670" cy="1395089"/>
            <a:chOff x="1" y="2968894"/>
            <a:chExt cx="3650670" cy="1395089"/>
          </a:xfrm>
        </p:grpSpPr>
        <p:grpSp>
          <p:nvGrpSpPr>
            <p:cNvPr id="9" name="Group 8"/>
            <p:cNvGrpSpPr/>
            <p:nvPr/>
          </p:nvGrpSpPr>
          <p:grpSpPr>
            <a:xfrm>
              <a:off x="2255582" y="2968894"/>
              <a:ext cx="1395089" cy="1395089"/>
              <a:chOff x="7897906" y="2052918"/>
              <a:chExt cx="2133600" cy="2133600"/>
            </a:xfrm>
          </p:grpSpPr>
          <p:sp>
            <p:nvSpPr>
              <p:cNvPr id="7" name="Rectangle 6"/>
              <p:cNvSpPr/>
              <p:nvPr/>
            </p:nvSpPr>
            <p:spPr>
              <a:xfrm>
                <a:off x="7897906" y="2052918"/>
                <a:ext cx="2133600" cy="2133600"/>
              </a:xfrm>
              <a:prstGeom prst="rect">
                <a:avLst/>
              </a:pr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Freeform 5"/>
              <p:cNvSpPr>
                <a:spLocks noEditPoints="1"/>
              </p:cNvSpPr>
              <p:nvPr/>
            </p:nvSpPr>
            <p:spPr bwMode="auto">
              <a:xfrm>
                <a:off x="8395447" y="2400657"/>
                <a:ext cx="1079126" cy="1438835"/>
              </a:xfrm>
              <a:custGeom>
                <a:avLst/>
                <a:gdLst>
                  <a:gd name="T0" fmla="*/ 43 w 865"/>
                  <a:gd name="T1" fmla="*/ 19 h 1153"/>
                  <a:gd name="T2" fmla="*/ 0 w 865"/>
                  <a:gd name="T3" fmla="*/ 94 h 1153"/>
                  <a:gd name="T4" fmla="*/ 0 w 865"/>
                  <a:gd name="T5" fmla="*/ 1057 h 1153"/>
                  <a:gd name="T6" fmla="*/ 42 w 865"/>
                  <a:gd name="T7" fmla="*/ 1138 h 1153"/>
                  <a:gd name="T8" fmla="*/ 865 w 865"/>
                  <a:gd name="T9" fmla="*/ 1153 h 1153"/>
                  <a:gd name="T10" fmla="*/ 865 w 865"/>
                  <a:gd name="T11" fmla="*/ 0 h 1153"/>
                  <a:gd name="T12" fmla="*/ 39 w 865"/>
                  <a:gd name="T13" fmla="*/ 192 h 1153"/>
                  <a:gd name="T14" fmla="*/ 97 w 865"/>
                  <a:gd name="T15" fmla="*/ 212 h 1153"/>
                  <a:gd name="T16" fmla="*/ 64 w 865"/>
                  <a:gd name="T17" fmla="*/ 1104 h 1153"/>
                  <a:gd name="T18" fmla="*/ 39 w 865"/>
                  <a:gd name="T19" fmla="*/ 1057 h 1153"/>
                  <a:gd name="T20" fmla="*/ 134 w 865"/>
                  <a:gd name="T21" fmla="*/ 212 h 1153"/>
                  <a:gd name="T22" fmla="*/ 192 w 865"/>
                  <a:gd name="T23" fmla="*/ 699 h 1153"/>
                  <a:gd name="T24" fmla="*/ 193 w 865"/>
                  <a:gd name="T25" fmla="*/ 702 h 1153"/>
                  <a:gd name="T26" fmla="*/ 195 w 865"/>
                  <a:gd name="T27" fmla="*/ 708 h 1153"/>
                  <a:gd name="T28" fmla="*/ 198 w 865"/>
                  <a:gd name="T29" fmla="*/ 712 h 1153"/>
                  <a:gd name="T30" fmla="*/ 199 w 865"/>
                  <a:gd name="T31" fmla="*/ 715 h 1153"/>
                  <a:gd name="T32" fmla="*/ 202 w 865"/>
                  <a:gd name="T33" fmla="*/ 717 h 1153"/>
                  <a:gd name="T34" fmla="*/ 211 w 865"/>
                  <a:gd name="T35" fmla="*/ 724 h 1153"/>
                  <a:gd name="T36" fmla="*/ 242 w 865"/>
                  <a:gd name="T37" fmla="*/ 717 h 1153"/>
                  <a:gd name="T38" fmla="*/ 327 w 865"/>
                  <a:gd name="T39" fmla="*/ 575 h 1153"/>
                  <a:gd name="T40" fmla="*/ 415 w 865"/>
                  <a:gd name="T41" fmla="*/ 719 h 1153"/>
                  <a:gd name="T42" fmla="*/ 438 w 865"/>
                  <a:gd name="T43" fmla="*/ 724 h 1153"/>
                  <a:gd name="T44" fmla="*/ 443 w 865"/>
                  <a:gd name="T45" fmla="*/ 722 h 1153"/>
                  <a:gd name="T46" fmla="*/ 453 w 865"/>
                  <a:gd name="T47" fmla="*/ 717 h 1153"/>
                  <a:gd name="T48" fmla="*/ 453 w 865"/>
                  <a:gd name="T49" fmla="*/ 717 h 1153"/>
                  <a:gd name="T50" fmla="*/ 456 w 865"/>
                  <a:gd name="T51" fmla="*/ 712 h 1153"/>
                  <a:gd name="T52" fmla="*/ 459 w 865"/>
                  <a:gd name="T53" fmla="*/ 708 h 1153"/>
                  <a:gd name="T54" fmla="*/ 460 w 865"/>
                  <a:gd name="T55" fmla="*/ 705 h 1153"/>
                  <a:gd name="T56" fmla="*/ 462 w 865"/>
                  <a:gd name="T57" fmla="*/ 702 h 1153"/>
                  <a:gd name="T58" fmla="*/ 462 w 865"/>
                  <a:gd name="T59" fmla="*/ 212 h 1153"/>
                  <a:gd name="T60" fmla="*/ 473 w 865"/>
                  <a:gd name="T61" fmla="*/ 173 h 1153"/>
                  <a:gd name="T62" fmla="*/ 199 w 865"/>
                  <a:gd name="T63" fmla="*/ 173 h 1153"/>
                  <a:gd name="T64" fmla="*/ 72 w 865"/>
                  <a:gd name="T65" fmla="*/ 163 h 1153"/>
                  <a:gd name="T66" fmla="*/ 39 w 865"/>
                  <a:gd name="T67" fmla="*/ 112 h 1153"/>
                  <a:gd name="T68" fmla="*/ 56 w 865"/>
                  <a:gd name="T69" fmla="*/ 61 h 1153"/>
                  <a:gd name="T70" fmla="*/ 105 w 865"/>
                  <a:gd name="T71" fmla="*/ 39 h 1153"/>
                  <a:gd name="T72" fmla="*/ 731 w 865"/>
                  <a:gd name="T73" fmla="*/ 58 h 1153"/>
                  <a:gd name="T74" fmla="*/ 711 w 865"/>
                  <a:gd name="T75" fmla="*/ 76 h 1153"/>
                  <a:gd name="T76" fmla="*/ 731 w 865"/>
                  <a:gd name="T77" fmla="*/ 97 h 1153"/>
                  <a:gd name="T78" fmla="*/ 750 w 865"/>
                  <a:gd name="T79" fmla="*/ 115 h 1153"/>
                  <a:gd name="T80" fmla="*/ 731 w 865"/>
                  <a:gd name="T81" fmla="*/ 134 h 1153"/>
                  <a:gd name="T82" fmla="*/ 750 w 865"/>
                  <a:gd name="T83" fmla="*/ 154 h 1153"/>
                  <a:gd name="T84" fmla="*/ 473 w 865"/>
                  <a:gd name="T85" fmla="*/ 17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5" h="1153">
                    <a:moveTo>
                      <a:pt x="105" y="0"/>
                    </a:moveTo>
                    <a:lnTo>
                      <a:pt x="84" y="1"/>
                    </a:lnTo>
                    <a:lnTo>
                      <a:pt x="43" y="19"/>
                    </a:lnTo>
                    <a:lnTo>
                      <a:pt x="28" y="35"/>
                    </a:lnTo>
                    <a:lnTo>
                      <a:pt x="15" y="52"/>
                    </a:lnTo>
                    <a:lnTo>
                      <a:pt x="0" y="94"/>
                    </a:lnTo>
                    <a:lnTo>
                      <a:pt x="0" y="115"/>
                    </a:lnTo>
                    <a:lnTo>
                      <a:pt x="0" y="115"/>
                    </a:lnTo>
                    <a:lnTo>
                      <a:pt x="0" y="1057"/>
                    </a:lnTo>
                    <a:lnTo>
                      <a:pt x="2" y="1076"/>
                    </a:lnTo>
                    <a:lnTo>
                      <a:pt x="16" y="1112"/>
                    </a:lnTo>
                    <a:lnTo>
                      <a:pt x="42" y="1138"/>
                    </a:lnTo>
                    <a:lnTo>
                      <a:pt x="78" y="1152"/>
                    </a:lnTo>
                    <a:lnTo>
                      <a:pt x="97" y="1153"/>
                    </a:lnTo>
                    <a:lnTo>
                      <a:pt x="865" y="1153"/>
                    </a:lnTo>
                    <a:lnTo>
                      <a:pt x="865" y="212"/>
                    </a:lnTo>
                    <a:lnTo>
                      <a:pt x="865" y="173"/>
                    </a:lnTo>
                    <a:lnTo>
                      <a:pt x="865" y="0"/>
                    </a:lnTo>
                    <a:lnTo>
                      <a:pt x="105" y="0"/>
                    </a:lnTo>
                    <a:close/>
                    <a:moveTo>
                      <a:pt x="39" y="1057"/>
                    </a:moveTo>
                    <a:lnTo>
                      <a:pt x="39" y="192"/>
                    </a:lnTo>
                    <a:lnTo>
                      <a:pt x="51" y="200"/>
                    </a:lnTo>
                    <a:lnTo>
                      <a:pt x="81" y="211"/>
                    </a:lnTo>
                    <a:lnTo>
                      <a:pt x="97" y="212"/>
                    </a:lnTo>
                    <a:lnTo>
                      <a:pt x="97" y="1115"/>
                    </a:lnTo>
                    <a:lnTo>
                      <a:pt x="85" y="1115"/>
                    </a:lnTo>
                    <a:lnTo>
                      <a:pt x="64" y="1104"/>
                    </a:lnTo>
                    <a:lnTo>
                      <a:pt x="48" y="1089"/>
                    </a:lnTo>
                    <a:lnTo>
                      <a:pt x="39" y="1068"/>
                    </a:lnTo>
                    <a:lnTo>
                      <a:pt x="39" y="1057"/>
                    </a:lnTo>
                    <a:close/>
                    <a:moveTo>
                      <a:pt x="826" y="1115"/>
                    </a:moveTo>
                    <a:lnTo>
                      <a:pt x="134" y="1115"/>
                    </a:lnTo>
                    <a:lnTo>
                      <a:pt x="134" y="212"/>
                    </a:lnTo>
                    <a:lnTo>
                      <a:pt x="192" y="212"/>
                    </a:lnTo>
                    <a:lnTo>
                      <a:pt x="192" y="696"/>
                    </a:lnTo>
                    <a:lnTo>
                      <a:pt x="192" y="699"/>
                    </a:lnTo>
                    <a:lnTo>
                      <a:pt x="193" y="702"/>
                    </a:lnTo>
                    <a:lnTo>
                      <a:pt x="193" y="702"/>
                    </a:lnTo>
                    <a:lnTo>
                      <a:pt x="193" y="702"/>
                    </a:lnTo>
                    <a:lnTo>
                      <a:pt x="193" y="705"/>
                    </a:lnTo>
                    <a:lnTo>
                      <a:pt x="195" y="708"/>
                    </a:lnTo>
                    <a:lnTo>
                      <a:pt x="195" y="708"/>
                    </a:lnTo>
                    <a:lnTo>
                      <a:pt x="195" y="708"/>
                    </a:lnTo>
                    <a:lnTo>
                      <a:pt x="196" y="711"/>
                    </a:lnTo>
                    <a:lnTo>
                      <a:pt x="198" y="712"/>
                    </a:lnTo>
                    <a:lnTo>
                      <a:pt x="198" y="712"/>
                    </a:lnTo>
                    <a:lnTo>
                      <a:pt x="198" y="712"/>
                    </a:lnTo>
                    <a:lnTo>
                      <a:pt x="199" y="715"/>
                    </a:lnTo>
                    <a:lnTo>
                      <a:pt x="202" y="717"/>
                    </a:lnTo>
                    <a:lnTo>
                      <a:pt x="202" y="717"/>
                    </a:lnTo>
                    <a:lnTo>
                      <a:pt x="202" y="717"/>
                    </a:lnTo>
                    <a:lnTo>
                      <a:pt x="202" y="717"/>
                    </a:lnTo>
                    <a:lnTo>
                      <a:pt x="202" y="718"/>
                    </a:lnTo>
                    <a:lnTo>
                      <a:pt x="211" y="724"/>
                    </a:lnTo>
                    <a:lnTo>
                      <a:pt x="221" y="725"/>
                    </a:lnTo>
                    <a:lnTo>
                      <a:pt x="232" y="724"/>
                    </a:lnTo>
                    <a:lnTo>
                      <a:pt x="242" y="717"/>
                    </a:lnTo>
                    <a:lnTo>
                      <a:pt x="244" y="714"/>
                    </a:lnTo>
                    <a:lnTo>
                      <a:pt x="245" y="711"/>
                    </a:lnTo>
                    <a:lnTo>
                      <a:pt x="327" y="575"/>
                    </a:lnTo>
                    <a:lnTo>
                      <a:pt x="408" y="711"/>
                    </a:lnTo>
                    <a:lnTo>
                      <a:pt x="411" y="715"/>
                    </a:lnTo>
                    <a:lnTo>
                      <a:pt x="415" y="719"/>
                    </a:lnTo>
                    <a:lnTo>
                      <a:pt x="424" y="724"/>
                    </a:lnTo>
                    <a:lnTo>
                      <a:pt x="433" y="725"/>
                    </a:lnTo>
                    <a:lnTo>
                      <a:pt x="438" y="724"/>
                    </a:lnTo>
                    <a:lnTo>
                      <a:pt x="443" y="722"/>
                    </a:lnTo>
                    <a:lnTo>
                      <a:pt x="443" y="722"/>
                    </a:lnTo>
                    <a:lnTo>
                      <a:pt x="443" y="722"/>
                    </a:lnTo>
                    <a:lnTo>
                      <a:pt x="449" y="721"/>
                    </a:lnTo>
                    <a:lnTo>
                      <a:pt x="451" y="717"/>
                    </a:lnTo>
                    <a:lnTo>
                      <a:pt x="453" y="717"/>
                    </a:lnTo>
                    <a:lnTo>
                      <a:pt x="453" y="717"/>
                    </a:lnTo>
                    <a:lnTo>
                      <a:pt x="453" y="717"/>
                    </a:lnTo>
                    <a:lnTo>
                      <a:pt x="453" y="717"/>
                    </a:lnTo>
                    <a:lnTo>
                      <a:pt x="454" y="715"/>
                    </a:lnTo>
                    <a:lnTo>
                      <a:pt x="456" y="712"/>
                    </a:lnTo>
                    <a:lnTo>
                      <a:pt x="456" y="712"/>
                    </a:lnTo>
                    <a:lnTo>
                      <a:pt x="456" y="712"/>
                    </a:lnTo>
                    <a:lnTo>
                      <a:pt x="457" y="711"/>
                    </a:lnTo>
                    <a:lnTo>
                      <a:pt x="459" y="708"/>
                    </a:lnTo>
                    <a:lnTo>
                      <a:pt x="459" y="708"/>
                    </a:lnTo>
                    <a:lnTo>
                      <a:pt x="459" y="708"/>
                    </a:lnTo>
                    <a:lnTo>
                      <a:pt x="460" y="705"/>
                    </a:lnTo>
                    <a:lnTo>
                      <a:pt x="460" y="702"/>
                    </a:lnTo>
                    <a:lnTo>
                      <a:pt x="462" y="702"/>
                    </a:lnTo>
                    <a:lnTo>
                      <a:pt x="462" y="702"/>
                    </a:lnTo>
                    <a:lnTo>
                      <a:pt x="462" y="699"/>
                    </a:lnTo>
                    <a:lnTo>
                      <a:pt x="462" y="696"/>
                    </a:lnTo>
                    <a:lnTo>
                      <a:pt x="462" y="212"/>
                    </a:lnTo>
                    <a:lnTo>
                      <a:pt x="826" y="212"/>
                    </a:lnTo>
                    <a:lnTo>
                      <a:pt x="826" y="1115"/>
                    </a:lnTo>
                    <a:close/>
                    <a:moveTo>
                      <a:pt x="473" y="173"/>
                    </a:moveTo>
                    <a:lnTo>
                      <a:pt x="512" y="97"/>
                    </a:lnTo>
                    <a:lnTo>
                      <a:pt x="238" y="97"/>
                    </a:lnTo>
                    <a:lnTo>
                      <a:pt x="199" y="173"/>
                    </a:lnTo>
                    <a:lnTo>
                      <a:pt x="110" y="173"/>
                    </a:lnTo>
                    <a:lnTo>
                      <a:pt x="97" y="172"/>
                    </a:lnTo>
                    <a:lnTo>
                      <a:pt x="72" y="163"/>
                    </a:lnTo>
                    <a:lnTo>
                      <a:pt x="54" y="147"/>
                    </a:lnTo>
                    <a:lnTo>
                      <a:pt x="41" y="125"/>
                    </a:lnTo>
                    <a:lnTo>
                      <a:pt x="39" y="112"/>
                    </a:lnTo>
                    <a:lnTo>
                      <a:pt x="39" y="98"/>
                    </a:lnTo>
                    <a:lnTo>
                      <a:pt x="48" y="72"/>
                    </a:lnTo>
                    <a:lnTo>
                      <a:pt x="56" y="61"/>
                    </a:lnTo>
                    <a:lnTo>
                      <a:pt x="67" y="50"/>
                    </a:lnTo>
                    <a:lnTo>
                      <a:pt x="92" y="39"/>
                    </a:lnTo>
                    <a:lnTo>
                      <a:pt x="105" y="39"/>
                    </a:lnTo>
                    <a:lnTo>
                      <a:pt x="826" y="39"/>
                    </a:lnTo>
                    <a:lnTo>
                      <a:pt x="826" y="58"/>
                    </a:lnTo>
                    <a:lnTo>
                      <a:pt x="731" y="58"/>
                    </a:lnTo>
                    <a:lnTo>
                      <a:pt x="723" y="59"/>
                    </a:lnTo>
                    <a:lnTo>
                      <a:pt x="712" y="69"/>
                    </a:lnTo>
                    <a:lnTo>
                      <a:pt x="711" y="76"/>
                    </a:lnTo>
                    <a:lnTo>
                      <a:pt x="712" y="85"/>
                    </a:lnTo>
                    <a:lnTo>
                      <a:pt x="723" y="95"/>
                    </a:lnTo>
                    <a:lnTo>
                      <a:pt x="731" y="97"/>
                    </a:lnTo>
                    <a:lnTo>
                      <a:pt x="826" y="97"/>
                    </a:lnTo>
                    <a:lnTo>
                      <a:pt x="826" y="115"/>
                    </a:lnTo>
                    <a:lnTo>
                      <a:pt x="750" y="115"/>
                    </a:lnTo>
                    <a:lnTo>
                      <a:pt x="743" y="117"/>
                    </a:lnTo>
                    <a:lnTo>
                      <a:pt x="731" y="127"/>
                    </a:lnTo>
                    <a:lnTo>
                      <a:pt x="731" y="134"/>
                    </a:lnTo>
                    <a:lnTo>
                      <a:pt x="731" y="143"/>
                    </a:lnTo>
                    <a:lnTo>
                      <a:pt x="743" y="153"/>
                    </a:lnTo>
                    <a:lnTo>
                      <a:pt x="750" y="154"/>
                    </a:lnTo>
                    <a:lnTo>
                      <a:pt x="826" y="154"/>
                    </a:lnTo>
                    <a:lnTo>
                      <a:pt x="826" y="173"/>
                    </a:lnTo>
                    <a:lnTo>
                      <a:pt x="473" y="173"/>
                    </a:lnTo>
                    <a:close/>
                  </a:path>
                </a:pathLst>
              </a:custGeom>
              <a:solidFill>
                <a:srgbClr val="9E480E"/>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 name="Rectangle 7"/>
              <p:cNvSpPr/>
              <p:nvPr/>
            </p:nvSpPr>
            <p:spPr>
              <a:xfrm>
                <a:off x="7897906" y="4114518"/>
                <a:ext cx="2133600" cy="72000"/>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10" name="TextBox 9"/>
            <p:cNvSpPr txBox="1"/>
            <p:nvPr/>
          </p:nvSpPr>
          <p:spPr>
            <a:xfrm>
              <a:off x="1" y="3409876"/>
              <a:ext cx="2196354" cy="954107"/>
            </a:xfrm>
            <a:prstGeom prst="rect">
              <a:avLst/>
            </a:prstGeom>
            <a:noFill/>
          </p:spPr>
          <p:txBody>
            <a:bodyPr wrap="square" rtlCol="0">
              <a:spAutoFit/>
            </a:bodyPr>
            <a:lstStyle/>
            <a:p>
              <a:pPr algn="r"/>
              <a:r>
                <a:rPr lang="sr-Latn-RS" sz="1400" spc="-40">
                  <a:solidFill>
                    <a:srgbClr val="237DB9"/>
                  </a:solidFill>
                  <a:latin typeface="Montserrat Light" panose="00000400000000000000" pitchFamily="50" charset="-18"/>
                  <a:cs typeface="Modak" panose="01000000000000000000" pitchFamily="2" charset="-18"/>
                </a:rPr>
                <a:t>PRILAGOĐAVANJE OKRUŽENJA </a:t>
              </a:r>
              <a:r>
                <a:rPr lang="sr-Latn-RS" sz="1400" spc="-40" smtClean="0">
                  <a:solidFill>
                    <a:srgbClr val="237DB9"/>
                  </a:solidFill>
                  <a:latin typeface="Montserrat Light" panose="00000400000000000000" pitchFamily="50" charset="-18"/>
                  <a:cs typeface="Modak" panose="01000000000000000000" pitchFamily="2" charset="-18"/>
                </a:rPr>
                <a:t>SVOJIM POTREBAMA</a:t>
              </a:r>
              <a:r>
                <a:rPr lang="sr-Latn-RS" sz="1400" spc="-40">
                  <a:solidFill>
                    <a:srgbClr val="237DB9"/>
                  </a:solidFill>
                  <a:latin typeface="Montserrat Light" panose="00000400000000000000" pitchFamily="50" charset="-18"/>
                  <a:cs typeface="Modak" panose="01000000000000000000" pitchFamily="2" charset="-18"/>
                </a:rPr>
                <a:t>. </a:t>
              </a:r>
              <a:r>
                <a:rPr lang="sr-Latn-RS" sz="1400" spc="-40" smtClean="0">
                  <a:solidFill>
                    <a:srgbClr val="237DB9"/>
                  </a:solidFill>
                  <a:latin typeface="Montserrat Light" panose="00000400000000000000" pitchFamily="50" charset="-18"/>
                  <a:cs typeface="Modak" panose="01000000000000000000" pitchFamily="2" charset="-18"/>
                </a:rPr>
                <a:t>RAD </a:t>
              </a:r>
              <a:r>
                <a:rPr lang="sr-Latn-RS" sz="1400" spc="-40">
                  <a:solidFill>
                    <a:srgbClr val="237DB9"/>
                  </a:solidFill>
                  <a:latin typeface="Montserrat Light" panose="00000400000000000000" pitchFamily="50" charset="-18"/>
                  <a:cs typeface="Modak" panose="01000000000000000000" pitchFamily="2" charset="-18"/>
                </a:rPr>
                <a:t>SA FOLDERIMA.</a:t>
              </a:r>
            </a:p>
          </p:txBody>
        </p:sp>
        <p:sp>
          <p:nvSpPr>
            <p:cNvPr id="11" name="TextBox 10"/>
            <p:cNvSpPr txBox="1"/>
            <p:nvPr/>
          </p:nvSpPr>
          <p:spPr>
            <a:xfrm>
              <a:off x="717104" y="2968894"/>
              <a:ext cx="1479251" cy="400110"/>
            </a:xfrm>
            <a:prstGeom prst="rect">
              <a:avLst/>
            </a:prstGeom>
            <a:noFill/>
          </p:spPr>
          <p:txBody>
            <a:bodyPr wrap="square" rtlCol="0">
              <a:spAutoFit/>
            </a:bodyPr>
            <a:lstStyle/>
            <a:p>
              <a:pPr algn="ctr"/>
              <a:r>
                <a:rPr lang="sr-Latn-RS" sz="2000" spc="340" smtClean="0">
                  <a:solidFill>
                    <a:srgbClr val="9E480E"/>
                  </a:solidFill>
                  <a:latin typeface="Montserrat" panose="00000500000000000000" pitchFamily="50" charset="-18"/>
                  <a:cs typeface="Modak" panose="01000000000000000000" pitchFamily="2" charset="-18"/>
                </a:rPr>
                <a:t>BLOK 2:</a:t>
              </a:r>
              <a:endParaRPr lang="sr-Latn-RS" sz="2000" spc="340">
                <a:solidFill>
                  <a:srgbClr val="9E480E"/>
                </a:solidFill>
                <a:latin typeface="Montserrat" panose="00000500000000000000" pitchFamily="50" charset="-18"/>
                <a:cs typeface="Modak" panose="01000000000000000000" pitchFamily="2" charset="-18"/>
              </a:endParaRPr>
            </a:p>
          </p:txBody>
        </p:sp>
      </p:grpSp>
      <p:sp>
        <p:nvSpPr>
          <p:cNvPr id="12" name="Rectangle 11"/>
          <p:cNvSpPr/>
          <p:nvPr/>
        </p:nvSpPr>
        <p:spPr>
          <a:xfrm>
            <a:off x="5147901" y="2544920"/>
            <a:ext cx="1928733" cy="369332"/>
          </a:xfrm>
          <a:prstGeom prst="rect">
            <a:avLst/>
          </a:prstGeom>
        </p:spPr>
        <p:txBody>
          <a:bodyPr wrap="none">
            <a:spAutoFit/>
          </a:bodyPr>
          <a:lstStyle/>
          <a:p>
            <a:pPr algn="r"/>
            <a:r>
              <a:rPr lang="sr-Latn-RS" cap="small">
                <a:solidFill>
                  <a:srgbClr val="9E480E"/>
                </a:solidFill>
                <a:latin typeface="Montserrat Light" panose="00000400000000000000" pitchFamily="50" charset="-18"/>
              </a:rPr>
              <a:t>Rečnik termina</a:t>
            </a:r>
          </a:p>
        </p:txBody>
      </p:sp>
      <p:sp>
        <p:nvSpPr>
          <p:cNvPr id="13" name="Rectangle 12"/>
          <p:cNvSpPr/>
          <p:nvPr/>
        </p:nvSpPr>
        <p:spPr>
          <a:xfrm>
            <a:off x="5947799" y="2937114"/>
            <a:ext cx="1128835" cy="369332"/>
          </a:xfrm>
          <a:prstGeom prst="rect">
            <a:avLst/>
          </a:prstGeom>
        </p:spPr>
        <p:txBody>
          <a:bodyPr wrap="none">
            <a:spAutoFit/>
          </a:bodyPr>
          <a:lstStyle/>
          <a:p>
            <a:pPr algn="r"/>
            <a:r>
              <a:rPr lang="sr-Latn-RS" cap="small">
                <a:solidFill>
                  <a:srgbClr val="9E480E"/>
                </a:solidFill>
                <a:latin typeface="Montserrat Light" panose="00000400000000000000" pitchFamily="50" charset="-18"/>
              </a:rPr>
              <a:t>Desktop</a:t>
            </a:r>
          </a:p>
        </p:txBody>
      </p:sp>
      <p:sp>
        <p:nvSpPr>
          <p:cNvPr id="14" name="Rectangle 13"/>
          <p:cNvSpPr/>
          <p:nvPr/>
        </p:nvSpPr>
        <p:spPr>
          <a:xfrm>
            <a:off x="4941113" y="3329308"/>
            <a:ext cx="2135521" cy="369332"/>
          </a:xfrm>
          <a:prstGeom prst="rect">
            <a:avLst/>
          </a:prstGeom>
        </p:spPr>
        <p:txBody>
          <a:bodyPr wrap="none">
            <a:spAutoFit/>
          </a:bodyPr>
          <a:lstStyle/>
          <a:p>
            <a:pPr algn="r"/>
            <a:r>
              <a:rPr lang="sr-Latn-RS" cap="small">
                <a:solidFill>
                  <a:srgbClr val="9E480E"/>
                </a:solidFill>
                <a:latin typeface="Montserrat Light" panose="00000400000000000000" pitchFamily="50" charset="-18"/>
              </a:rPr>
              <a:t>Rad sa prozorom</a:t>
            </a:r>
          </a:p>
        </p:txBody>
      </p:sp>
      <p:sp>
        <p:nvSpPr>
          <p:cNvPr id="15" name="Rectangle 14"/>
          <p:cNvSpPr/>
          <p:nvPr/>
        </p:nvSpPr>
        <p:spPr>
          <a:xfrm>
            <a:off x="4732723" y="3721502"/>
            <a:ext cx="2343911" cy="369332"/>
          </a:xfrm>
          <a:prstGeom prst="rect">
            <a:avLst/>
          </a:prstGeom>
        </p:spPr>
        <p:txBody>
          <a:bodyPr wrap="none">
            <a:spAutoFit/>
          </a:bodyPr>
          <a:lstStyle/>
          <a:p>
            <a:pPr algn="r"/>
            <a:r>
              <a:rPr lang="sr-Latn-RS" cap="small">
                <a:solidFill>
                  <a:srgbClr val="9E480E"/>
                </a:solidFill>
                <a:latin typeface="Montserrat Light" panose="00000400000000000000" pitchFamily="50" charset="-18"/>
              </a:rPr>
              <a:t>Rad sa Desktopom</a:t>
            </a:r>
          </a:p>
        </p:txBody>
      </p:sp>
      <p:sp>
        <p:nvSpPr>
          <p:cNvPr id="16" name="Rectangle 15"/>
          <p:cNvSpPr/>
          <p:nvPr/>
        </p:nvSpPr>
        <p:spPr>
          <a:xfrm>
            <a:off x="4945687" y="4113696"/>
            <a:ext cx="2130947" cy="646331"/>
          </a:xfrm>
          <a:prstGeom prst="rect">
            <a:avLst/>
          </a:prstGeom>
        </p:spPr>
        <p:txBody>
          <a:bodyPr wrap="square">
            <a:spAutoFit/>
          </a:bodyPr>
          <a:lstStyle/>
          <a:p>
            <a:pPr algn="r"/>
            <a:r>
              <a:rPr lang="sr-Latn-RS" cap="small">
                <a:solidFill>
                  <a:srgbClr val="9E480E"/>
                </a:solidFill>
                <a:latin typeface="Montserrat Light" panose="00000400000000000000" pitchFamily="50" charset="-18"/>
              </a:rPr>
              <a:t>Rad sa fajlovima i folderima</a:t>
            </a:r>
          </a:p>
        </p:txBody>
      </p:sp>
      <p:sp>
        <p:nvSpPr>
          <p:cNvPr id="17" name="Rectangle 16"/>
          <p:cNvSpPr/>
          <p:nvPr/>
        </p:nvSpPr>
        <p:spPr>
          <a:xfrm>
            <a:off x="5090193" y="4782889"/>
            <a:ext cx="1986441" cy="369332"/>
          </a:xfrm>
          <a:prstGeom prst="rect">
            <a:avLst/>
          </a:prstGeom>
        </p:spPr>
        <p:txBody>
          <a:bodyPr wrap="none">
            <a:spAutoFit/>
          </a:bodyPr>
          <a:lstStyle/>
          <a:p>
            <a:pPr algn="r"/>
            <a:r>
              <a:rPr lang="sr-Latn-RS" cap="small">
                <a:solidFill>
                  <a:srgbClr val="9E480E"/>
                </a:solidFill>
                <a:latin typeface="Montserrat Light" panose="00000400000000000000" pitchFamily="50" charset="-18"/>
              </a:rPr>
              <a:t>Praktična vežba</a:t>
            </a:r>
          </a:p>
        </p:txBody>
      </p:sp>
      <p:sp>
        <p:nvSpPr>
          <p:cNvPr id="18" name="Rectangle 17"/>
          <p:cNvSpPr/>
          <p:nvPr/>
        </p:nvSpPr>
        <p:spPr>
          <a:xfrm>
            <a:off x="5090193" y="5844276"/>
            <a:ext cx="1986441" cy="369332"/>
          </a:xfrm>
          <a:prstGeom prst="rect">
            <a:avLst/>
          </a:prstGeom>
        </p:spPr>
        <p:txBody>
          <a:bodyPr wrap="none">
            <a:spAutoFit/>
          </a:bodyPr>
          <a:lstStyle/>
          <a:p>
            <a:pPr algn="r"/>
            <a:r>
              <a:rPr lang="sr-Latn-RS" cap="small">
                <a:solidFill>
                  <a:srgbClr val="9E480E"/>
                </a:solidFill>
                <a:latin typeface="Montserrat Light" panose="00000400000000000000" pitchFamily="50" charset="-18"/>
              </a:rPr>
              <a:t>Praktična vežba</a:t>
            </a:r>
          </a:p>
        </p:txBody>
      </p:sp>
      <p:sp>
        <p:nvSpPr>
          <p:cNvPr id="19" name="Rectangle 18"/>
          <p:cNvSpPr/>
          <p:nvPr/>
        </p:nvSpPr>
        <p:spPr>
          <a:xfrm>
            <a:off x="4249266" y="5175083"/>
            <a:ext cx="2827368" cy="646331"/>
          </a:xfrm>
          <a:prstGeom prst="rect">
            <a:avLst/>
          </a:prstGeom>
        </p:spPr>
        <p:txBody>
          <a:bodyPr wrap="square">
            <a:spAutoFit/>
          </a:bodyPr>
          <a:lstStyle/>
          <a:p>
            <a:pPr algn="r"/>
            <a:r>
              <a:rPr lang="sr-Latn-RS" cap="small">
                <a:solidFill>
                  <a:srgbClr val="9E480E"/>
                </a:solidFill>
                <a:latin typeface="Montserrat Light" panose="00000400000000000000" pitchFamily="50" charset="-18"/>
              </a:rPr>
              <a:t>Različite tehnike rada sa fajlovima i foderima</a:t>
            </a:r>
          </a:p>
        </p:txBody>
      </p:sp>
      <p:sp>
        <p:nvSpPr>
          <p:cNvPr id="20" name="Rectangle 19"/>
          <p:cNvSpPr/>
          <p:nvPr/>
        </p:nvSpPr>
        <p:spPr>
          <a:xfrm>
            <a:off x="8127548" y="2554347"/>
            <a:ext cx="3871573" cy="369332"/>
          </a:xfrm>
          <a:prstGeom prst="rect">
            <a:avLst/>
          </a:prstGeom>
        </p:spPr>
        <p:txBody>
          <a:bodyPr wrap="none">
            <a:spAutoFit/>
          </a:bodyPr>
          <a:lstStyle/>
          <a:p>
            <a:r>
              <a:rPr lang="sr-Latn-RS" cap="small">
                <a:solidFill>
                  <a:srgbClr val="9E480E"/>
                </a:solidFill>
                <a:latin typeface="Montserrat Light" panose="00000400000000000000" pitchFamily="50" charset="-18"/>
              </a:rPr>
              <a:t>Promena izgleda radne površine</a:t>
            </a:r>
          </a:p>
        </p:txBody>
      </p:sp>
      <p:sp>
        <p:nvSpPr>
          <p:cNvPr id="21" name="Rectangle 20"/>
          <p:cNvSpPr/>
          <p:nvPr/>
        </p:nvSpPr>
        <p:spPr>
          <a:xfrm>
            <a:off x="8127548" y="2979284"/>
            <a:ext cx="1986441" cy="369332"/>
          </a:xfrm>
          <a:prstGeom prst="rect">
            <a:avLst/>
          </a:prstGeom>
        </p:spPr>
        <p:txBody>
          <a:bodyPr wrap="none">
            <a:spAutoFit/>
          </a:bodyPr>
          <a:lstStyle/>
          <a:p>
            <a:r>
              <a:rPr lang="sr-Latn-RS" cap="small">
                <a:solidFill>
                  <a:srgbClr val="9E480E"/>
                </a:solidFill>
                <a:latin typeface="Montserrat Light" panose="00000400000000000000" pitchFamily="50" charset="-18"/>
              </a:rPr>
              <a:t>Praktična vežba</a:t>
            </a:r>
          </a:p>
        </p:txBody>
      </p:sp>
      <p:sp>
        <p:nvSpPr>
          <p:cNvPr id="22" name="Rectangle 21"/>
          <p:cNvSpPr/>
          <p:nvPr/>
        </p:nvSpPr>
        <p:spPr>
          <a:xfrm>
            <a:off x="8125098" y="3363173"/>
            <a:ext cx="1846980" cy="369332"/>
          </a:xfrm>
          <a:prstGeom prst="rect">
            <a:avLst/>
          </a:prstGeom>
        </p:spPr>
        <p:txBody>
          <a:bodyPr wrap="none">
            <a:spAutoFit/>
          </a:bodyPr>
          <a:lstStyle/>
          <a:p>
            <a:r>
              <a:rPr lang="sr-Latn-RS" cap="small">
                <a:solidFill>
                  <a:srgbClr val="9E480E"/>
                </a:solidFill>
                <a:latin typeface="Montserrat Light" panose="00000400000000000000" pitchFamily="50" charset="-18"/>
              </a:rPr>
              <a:t>Control Panel</a:t>
            </a:r>
          </a:p>
        </p:txBody>
      </p:sp>
      <p:sp>
        <p:nvSpPr>
          <p:cNvPr id="23" name="Rectangle 22"/>
          <p:cNvSpPr/>
          <p:nvPr/>
        </p:nvSpPr>
        <p:spPr>
          <a:xfrm>
            <a:off x="8125098" y="3789552"/>
            <a:ext cx="3935693" cy="369332"/>
          </a:xfrm>
          <a:prstGeom prst="rect">
            <a:avLst/>
          </a:prstGeom>
        </p:spPr>
        <p:txBody>
          <a:bodyPr wrap="none">
            <a:spAutoFit/>
          </a:bodyPr>
          <a:lstStyle/>
          <a:p>
            <a:r>
              <a:rPr lang="sr-Latn-RS" cap="small">
                <a:solidFill>
                  <a:srgbClr val="9E480E"/>
                </a:solidFill>
                <a:latin typeface="Montserrat Light" panose="00000400000000000000" pitchFamily="50" charset="-18"/>
              </a:rPr>
              <a:t>Regionalna i jezička podešavanja</a:t>
            </a:r>
          </a:p>
        </p:txBody>
      </p:sp>
      <p:sp>
        <p:nvSpPr>
          <p:cNvPr id="24" name="Rectangle 23"/>
          <p:cNvSpPr/>
          <p:nvPr/>
        </p:nvSpPr>
        <p:spPr>
          <a:xfrm>
            <a:off x="8150396" y="797744"/>
            <a:ext cx="2805033" cy="1077218"/>
          </a:xfrm>
          <a:prstGeom prst="rect">
            <a:avLst/>
          </a:prstGeom>
        </p:spPr>
        <p:txBody>
          <a:bodyPr wrap="square">
            <a:spAutoFit/>
          </a:bodyPr>
          <a:lstStyle/>
          <a:p>
            <a:r>
              <a:rPr lang="sr-Latn-RS" sz="1600" spc="200">
                <a:solidFill>
                  <a:srgbClr val="9E480E"/>
                </a:solidFill>
                <a:latin typeface="Montserrat" panose="00000500000000000000" pitchFamily="50" charset="-18"/>
                <a:cs typeface="Modak" panose="01000000000000000000" pitchFamily="2" charset="-18"/>
              </a:rPr>
              <a:t>II deo:</a:t>
            </a:r>
          </a:p>
          <a:p>
            <a:r>
              <a:rPr lang="sr-Latn-RS" sz="1600" spc="200">
                <a:solidFill>
                  <a:srgbClr val="237DB9"/>
                </a:solidFill>
                <a:latin typeface="Montserrat" panose="00000500000000000000" pitchFamily="50" charset="-18"/>
                <a:cs typeface="Modak" panose="01000000000000000000" pitchFamily="2" charset="-18"/>
              </a:rPr>
              <a:t>PRILAGOĐAVANJE OKRUŽENJA LIČNIM POTREBAMA</a:t>
            </a:r>
          </a:p>
        </p:txBody>
      </p:sp>
      <p:sp>
        <p:nvSpPr>
          <p:cNvPr id="25" name="Rectangle 24"/>
          <p:cNvSpPr/>
          <p:nvPr/>
        </p:nvSpPr>
        <p:spPr>
          <a:xfrm>
            <a:off x="8127548" y="4208744"/>
            <a:ext cx="1986441" cy="369332"/>
          </a:xfrm>
          <a:prstGeom prst="rect">
            <a:avLst/>
          </a:prstGeom>
        </p:spPr>
        <p:txBody>
          <a:bodyPr wrap="none">
            <a:spAutoFit/>
          </a:bodyPr>
          <a:lstStyle/>
          <a:p>
            <a:r>
              <a:rPr lang="sr-Latn-RS" cap="small">
                <a:solidFill>
                  <a:srgbClr val="9E480E"/>
                </a:solidFill>
                <a:latin typeface="Montserrat Light" panose="00000400000000000000" pitchFamily="50" charset="-18"/>
              </a:rPr>
              <a:t>Praktična vežba</a:t>
            </a:r>
          </a:p>
        </p:txBody>
      </p:sp>
      <p:sp>
        <p:nvSpPr>
          <p:cNvPr id="26" name="Rectangle 25"/>
          <p:cNvSpPr/>
          <p:nvPr/>
        </p:nvSpPr>
        <p:spPr>
          <a:xfrm>
            <a:off x="8127548" y="4662150"/>
            <a:ext cx="1008609" cy="369332"/>
          </a:xfrm>
          <a:prstGeom prst="rect">
            <a:avLst/>
          </a:prstGeom>
        </p:spPr>
        <p:txBody>
          <a:bodyPr wrap="none">
            <a:spAutoFit/>
          </a:bodyPr>
          <a:lstStyle/>
          <a:p>
            <a:r>
              <a:rPr lang="sr-Latn-RS" cap="small" smtClean="0">
                <a:solidFill>
                  <a:srgbClr val="9E480E"/>
                </a:solidFill>
                <a:latin typeface="Montserrat Light" panose="00000400000000000000" pitchFamily="50" charset="-18"/>
              </a:rPr>
              <a:t>Pomoć </a:t>
            </a:r>
            <a:endParaRPr lang="sr-Latn-RS" cap="small">
              <a:solidFill>
                <a:srgbClr val="9E480E"/>
              </a:solidFill>
              <a:latin typeface="Montserrat Light" panose="00000400000000000000" pitchFamily="50" charset="-18"/>
            </a:endParaRPr>
          </a:p>
        </p:txBody>
      </p:sp>
      <p:sp>
        <p:nvSpPr>
          <p:cNvPr id="27" name="Rectangle 26"/>
          <p:cNvSpPr/>
          <p:nvPr/>
        </p:nvSpPr>
        <p:spPr>
          <a:xfrm>
            <a:off x="8127548" y="5849592"/>
            <a:ext cx="2650084" cy="369332"/>
          </a:xfrm>
          <a:prstGeom prst="rect">
            <a:avLst/>
          </a:prstGeom>
        </p:spPr>
        <p:txBody>
          <a:bodyPr wrap="none">
            <a:spAutoFit/>
          </a:bodyPr>
          <a:lstStyle/>
          <a:p>
            <a:r>
              <a:rPr lang="sr-Latn-RS" cap="small" smtClean="0">
                <a:solidFill>
                  <a:srgbClr val="9E480E"/>
                </a:solidFill>
                <a:latin typeface="Montserrat Light" panose="00000400000000000000" pitchFamily="50" charset="-18"/>
              </a:rPr>
              <a:t>Pokretanje programa</a:t>
            </a:r>
            <a:endParaRPr lang="sr-Latn-RS" cap="small">
              <a:solidFill>
                <a:srgbClr val="9E480E"/>
              </a:solidFill>
              <a:latin typeface="Montserrat Light" panose="00000400000000000000" pitchFamily="50" charset="-18"/>
            </a:endParaRPr>
          </a:p>
        </p:txBody>
      </p:sp>
      <p:sp>
        <p:nvSpPr>
          <p:cNvPr id="28" name="Rectangle 27"/>
          <p:cNvSpPr/>
          <p:nvPr/>
        </p:nvSpPr>
        <p:spPr>
          <a:xfrm>
            <a:off x="7226816" y="0"/>
            <a:ext cx="54000" cy="6858000"/>
          </a:xfrm>
          <a:prstGeom prst="rect">
            <a:avLst/>
          </a:prstGeom>
          <a:solidFill>
            <a:srgbClr val="9CB756"/>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r-Latn-RS"/>
          </a:p>
        </p:txBody>
      </p:sp>
      <p:sp>
        <p:nvSpPr>
          <p:cNvPr id="53" name="Rectangle 52"/>
          <p:cNvSpPr/>
          <p:nvPr/>
        </p:nvSpPr>
        <p:spPr>
          <a:xfrm>
            <a:off x="7924078" y="17640"/>
            <a:ext cx="54000" cy="6858000"/>
          </a:xfrm>
          <a:prstGeom prst="rect">
            <a:avLst/>
          </a:prstGeom>
          <a:solidFill>
            <a:srgbClr val="9CB756"/>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r-Latn-RS"/>
          </a:p>
        </p:txBody>
      </p:sp>
      <p:grpSp>
        <p:nvGrpSpPr>
          <p:cNvPr id="140" name="Group 139"/>
          <p:cNvGrpSpPr/>
          <p:nvPr/>
        </p:nvGrpSpPr>
        <p:grpSpPr>
          <a:xfrm>
            <a:off x="7127816" y="2600379"/>
            <a:ext cx="252000" cy="252000"/>
            <a:chOff x="1449397" y="2223377"/>
            <a:chExt cx="252000" cy="252000"/>
          </a:xfrm>
        </p:grpSpPr>
        <p:sp>
          <p:nvSpPr>
            <p:cNvPr id="95" name="Oval 94"/>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93" name="Group 92"/>
            <p:cNvGrpSpPr>
              <a:grpSpLocks noChangeAspect="1"/>
            </p:cNvGrpSpPr>
            <p:nvPr/>
          </p:nvGrpSpPr>
          <p:grpSpPr>
            <a:xfrm>
              <a:off x="1485397" y="2255087"/>
              <a:ext cx="180000" cy="180000"/>
              <a:chOff x="755650" y="4794250"/>
              <a:chExt cx="912813" cy="812800"/>
            </a:xfrm>
          </p:grpSpPr>
          <p:sp>
            <p:nvSpPr>
              <p:cNvPr id="89"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90"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91"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92"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41" name="Group 140"/>
          <p:cNvGrpSpPr/>
          <p:nvPr/>
        </p:nvGrpSpPr>
        <p:grpSpPr>
          <a:xfrm>
            <a:off x="7127816" y="3011277"/>
            <a:ext cx="252000" cy="252000"/>
            <a:chOff x="1449397" y="2223377"/>
            <a:chExt cx="252000" cy="252000"/>
          </a:xfrm>
        </p:grpSpPr>
        <p:sp>
          <p:nvSpPr>
            <p:cNvPr id="142" name="Oval 141"/>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43" name="Group 142"/>
            <p:cNvGrpSpPr>
              <a:grpSpLocks noChangeAspect="1"/>
            </p:cNvGrpSpPr>
            <p:nvPr/>
          </p:nvGrpSpPr>
          <p:grpSpPr>
            <a:xfrm>
              <a:off x="1485397" y="2255087"/>
              <a:ext cx="180000" cy="180000"/>
              <a:chOff x="755650" y="4794250"/>
              <a:chExt cx="912813" cy="812800"/>
            </a:xfrm>
          </p:grpSpPr>
          <p:sp>
            <p:nvSpPr>
              <p:cNvPr id="144"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45"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46"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47"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48" name="Group 147"/>
          <p:cNvGrpSpPr/>
          <p:nvPr/>
        </p:nvGrpSpPr>
        <p:grpSpPr>
          <a:xfrm>
            <a:off x="7127816" y="3395604"/>
            <a:ext cx="252000" cy="252000"/>
            <a:chOff x="1449397" y="2223377"/>
            <a:chExt cx="252000" cy="252000"/>
          </a:xfrm>
        </p:grpSpPr>
        <p:sp>
          <p:nvSpPr>
            <p:cNvPr id="149" name="Oval 148"/>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50" name="Group 149"/>
            <p:cNvGrpSpPr>
              <a:grpSpLocks noChangeAspect="1"/>
            </p:cNvGrpSpPr>
            <p:nvPr/>
          </p:nvGrpSpPr>
          <p:grpSpPr>
            <a:xfrm>
              <a:off x="1485397" y="2255087"/>
              <a:ext cx="180000" cy="180000"/>
              <a:chOff x="755650" y="4794250"/>
              <a:chExt cx="912813" cy="812800"/>
            </a:xfrm>
          </p:grpSpPr>
          <p:sp>
            <p:nvSpPr>
              <p:cNvPr id="151"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52"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53"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54"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55" name="Group 154"/>
          <p:cNvGrpSpPr/>
          <p:nvPr/>
        </p:nvGrpSpPr>
        <p:grpSpPr>
          <a:xfrm>
            <a:off x="7127816" y="3809348"/>
            <a:ext cx="252000" cy="252000"/>
            <a:chOff x="1449397" y="2223377"/>
            <a:chExt cx="252000" cy="252000"/>
          </a:xfrm>
        </p:grpSpPr>
        <p:sp>
          <p:nvSpPr>
            <p:cNvPr id="156" name="Oval 155"/>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57" name="Group 156"/>
            <p:cNvGrpSpPr>
              <a:grpSpLocks noChangeAspect="1"/>
            </p:cNvGrpSpPr>
            <p:nvPr/>
          </p:nvGrpSpPr>
          <p:grpSpPr>
            <a:xfrm>
              <a:off x="1485397" y="2255087"/>
              <a:ext cx="180000" cy="180000"/>
              <a:chOff x="755650" y="4794250"/>
              <a:chExt cx="912813" cy="812800"/>
            </a:xfrm>
          </p:grpSpPr>
          <p:sp>
            <p:nvSpPr>
              <p:cNvPr id="158"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59"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60"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61"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62" name="Group 161"/>
          <p:cNvGrpSpPr/>
          <p:nvPr/>
        </p:nvGrpSpPr>
        <p:grpSpPr>
          <a:xfrm>
            <a:off x="7127816" y="4305590"/>
            <a:ext cx="252000" cy="252000"/>
            <a:chOff x="1449397" y="2223377"/>
            <a:chExt cx="252000" cy="252000"/>
          </a:xfrm>
        </p:grpSpPr>
        <p:sp>
          <p:nvSpPr>
            <p:cNvPr id="163" name="Oval 162"/>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64" name="Group 163"/>
            <p:cNvGrpSpPr>
              <a:grpSpLocks noChangeAspect="1"/>
            </p:cNvGrpSpPr>
            <p:nvPr/>
          </p:nvGrpSpPr>
          <p:grpSpPr>
            <a:xfrm>
              <a:off x="1485397" y="2255087"/>
              <a:ext cx="180000" cy="180000"/>
              <a:chOff x="755650" y="4794250"/>
              <a:chExt cx="912813" cy="812800"/>
            </a:xfrm>
          </p:grpSpPr>
          <p:sp>
            <p:nvSpPr>
              <p:cNvPr id="165"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66"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67"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68"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69" name="Group 168"/>
          <p:cNvGrpSpPr/>
          <p:nvPr/>
        </p:nvGrpSpPr>
        <p:grpSpPr>
          <a:xfrm>
            <a:off x="7127816" y="4860605"/>
            <a:ext cx="252000" cy="252000"/>
            <a:chOff x="1449397" y="2223377"/>
            <a:chExt cx="252000" cy="252000"/>
          </a:xfrm>
        </p:grpSpPr>
        <p:sp>
          <p:nvSpPr>
            <p:cNvPr id="170" name="Oval 169"/>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71" name="Group 170"/>
            <p:cNvGrpSpPr>
              <a:grpSpLocks noChangeAspect="1"/>
            </p:cNvGrpSpPr>
            <p:nvPr/>
          </p:nvGrpSpPr>
          <p:grpSpPr>
            <a:xfrm>
              <a:off x="1485397" y="2255087"/>
              <a:ext cx="180000" cy="180000"/>
              <a:chOff x="755650" y="4794250"/>
              <a:chExt cx="912813" cy="812800"/>
            </a:xfrm>
          </p:grpSpPr>
          <p:sp>
            <p:nvSpPr>
              <p:cNvPr id="172"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73"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74"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75"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83" name="Group 182"/>
          <p:cNvGrpSpPr/>
          <p:nvPr/>
        </p:nvGrpSpPr>
        <p:grpSpPr>
          <a:xfrm>
            <a:off x="7127816" y="5404234"/>
            <a:ext cx="252000" cy="252000"/>
            <a:chOff x="1449397" y="2223377"/>
            <a:chExt cx="252000" cy="252000"/>
          </a:xfrm>
        </p:grpSpPr>
        <p:sp>
          <p:nvSpPr>
            <p:cNvPr id="184" name="Oval 183"/>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85" name="Group 184"/>
            <p:cNvGrpSpPr>
              <a:grpSpLocks noChangeAspect="1"/>
            </p:cNvGrpSpPr>
            <p:nvPr/>
          </p:nvGrpSpPr>
          <p:grpSpPr>
            <a:xfrm>
              <a:off x="1485397" y="2255087"/>
              <a:ext cx="180000" cy="180000"/>
              <a:chOff x="755650" y="4794250"/>
              <a:chExt cx="912813" cy="812800"/>
            </a:xfrm>
          </p:grpSpPr>
          <p:sp>
            <p:nvSpPr>
              <p:cNvPr id="186"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87"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88"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89"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90" name="Group 189"/>
          <p:cNvGrpSpPr/>
          <p:nvPr/>
        </p:nvGrpSpPr>
        <p:grpSpPr>
          <a:xfrm>
            <a:off x="7127816" y="5898289"/>
            <a:ext cx="252000" cy="252000"/>
            <a:chOff x="1449397" y="2223377"/>
            <a:chExt cx="252000" cy="252000"/>
          </a:xfrm>
        </p:grpSpPr>
        <p:sp>
          <p:nvSpPr>
            <p:cNvPr id="191" name="Oval 190"/>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92" name="Group 191"/>
            <p:cNvGrpSpPr>
              <a:grpSpLocks noChangeAspect="1"/>
            </p:cNvGrpSpPr>
            <p:nvPr/>
          </p:nvGrpSpPr>
          <p:grpSpPr>
            <a:xfrm>
              <a:off x="1485397" y="2255087"/>
              <a:ext cx="180000" cy="180000"/>
              <a:chOff x="755650" y="4794250"/>
              <a:chExt cx="912813" cy="812800"/>
            </a:xfrm>
          </p:grpSpPr>
          <p:sp>
            <p:nvSpPr>
              <p:cNvPr id="193"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94"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95"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96"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197" name="Group 196"/>
          <p:cNvGrpSpPr/>
          <p:nvPr/>
        </p:nvGrpSpPr>
        <p:grpSpPr>
          <a:xfrm>
            <a:off x="7840750" y="2612571"/>
            <a:ext cx="252000" cy="252000"/>
            <a:chOff x="1449397" y="2223377"/>
            <a:chExt cx="252000" cy="252000"/>
          </a:xfrm>
        </p:grpSpPr>
        <p:sp>
          <p:nvSpPr>
            <p:cNvPr id="198" name="Oval 197"/>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99" name="Group 198"/>
            <p:cNvGrpSpPr>
              <a:grpSpLocks noChangeAspect="1"/>
            </p:cNvGrpSpPr>
            <p:nvPr/>
          </p:nvGrpSpPr>
          <p:grpSpPr>
            <a:xfrm>
              <a:off x="1485397" y="2255087"/>
              <a:ext cx="180000" cy="180000"/>
              <a:chOff x="755650" y="4794250"/>
              <a:chExt cx="912813" cy="812800"/>
            </a:xfrm>
          </p:grpSpPr>
          <p:sp>
            <p:nvSpPr>
              <p:cNvPr id="200"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01"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02"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03"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205" name="Group 204"/>
          <p:cNvGrpSpPr/>
          <p:nvPr/>
        </p:nvGrpSpPr>
        <p:grpSpPr>
          <a:xfrm>
            <a:off x="7840750" y="3023469"/>
            <a:ext cx="252000" cy="252000"/>
            <a:chOff x="1449397" y="2223377"/>
            <a:chExt cx="252000" cy="252000"/>
          </a:xfrm>
        </p:grpSpPr>
        <p:sp>
          <p:nvSpPr>
            <p:cNvPr id="206" name="Oval 205"/>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207" name="Group 206"/>
            <p:cNvGrpSpPr>
              <a:grpSpLocks noChangeAspect="1"/>
            </p:cNvGrpSpPr>
            <p:nvPr/>
          </p:nvGrpSpPr>
          <p:grpSpPr>
            <a:xfrm>
              <a:off x="1485397" y="2255087"/>
              <a:ext cx="180000" cy="180000"/>
              <a:chOff x="755650" y="4794250"/>
              <a:chExt cx="912813" cy="812800"/>
            </a:xfrm>
          </p:grpSpPr>
          <p:sp>
            <p:nvSpPr>
              <p:cNvPr id="208"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09"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0"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1"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212" name="Group 211"/>
          <p:cNvGrpSpPr/>
          <p:nvPr/>
        </p:nvGrpSpPr>
        <p:grpSpPr>
          <a:xfrm>
            <a:off x="7840750" y="3407796"/>
            <a:ext cx="252000" cy="252000"/>
            <a:chOff x="1449397" y="2223377"/>
            <a:chExt cx="252000" cy="252000"/>
          </a:xfrm>
        </p:grpSpPr>
        <p:sp>
          <p:nvSpPr>
            <p:cNvPr id="213" name="Oval 212"/>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214" name="Group 213"/>
            <p:cNvGrpSpPr>
              <a:grpSpLocks noChangeAspect="1"/>
            </p:cNvGrpSpPr>
            <p:nvPr/>
          </p:nvGrpSpPr>
          <p:grpSpPr>
            <a:xfrm>
              <a:off x="1485397" y="2255087"/>
              <a:ext cx="180000" cy="180000"/>
              <a:chOff x="755650" y="4794250"/>
              <a:chExt cx="912813" cy="812800"/>
            </a:xfrm>
          </p:grpSpPr>
          <p:sp>
            <p:nvSpPr>
              <p:cNvPr id="215"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6"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7"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8"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219" name="Group 218"/>
          <p:cNvGrpSpPr/>
          <p:nvPr/>
        </p:nvGrpSpPr>
        <p:grpSpPr>
          <a:xfrm>
            <a:off x="7840750" y="3821540"/>
            <a:ext cx="252000" cy="252000"/>
            <a:chOff x="1449397" y="2223377"/>
            <a:chExt cx="252000" cy="252000"/>
          </a:xfrm>
        </p:grpSpPr>
        <p:sp>
          <p:nvSpPr>
            <p:cNvPr id="220" name="Oval 219"/>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221" name="Group 220"/>
            <p:cNvGrpSpPr>
              <a:grpSpLocks noChangeAspect="1"/>
            </p:cNvGrpSpPr>
            <p:nvPr/>
          </p:nvGrpSpPr>
          <p:grpSpPr>
            <a:xfrm>
              <a:off x="1485397" y="2255087"/>
              <a:ext cx="180000" cy="180000"/>
              <a:chOff x="755650" y="4794250"/>
              <a:chExt cx="912813" cy="812800"/>
            </a:xfrm>
          </p:grpSpPr>
          <p:sp>
            <p:nvSpPr>
              <p:cNvPr id="222"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23"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24"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25"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226" name="Group 225"/>
          <p:cNvGrpSpPr/>
          <p:nvPr/>
        </p:nvGrpSpPr>
        <p:grpSpPr>
          <a:xfrm>
            <a:off x="7840750" y="4232438"/>
            <a:ext cx="252000" cy="252000"/>
            <a:chOff x="1449397" y="2223377"/>
            <a:chExt cx="252000" cy="252000"/>
          </a:xfrm>
        </p:grpSpPr>
        <p:sp>
          <p:nvSpPr>
            <p:cNvPr id="227" name="Oval 226"/>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228" name="Group 227"/>
            <p:cNvGrpSpPr>
              <a:grpSpLocks noChangeAspect="1"/>
            </p:cNvGrpSpPr>
            <p:nvPr/>
          </p:nvGrpSpPr>
          <p:grpSpPr>
            <a:xfrm>
              <a:off x="1485397" y="2255087"/>
              <a:ext cx="180000" cy="180000"/>
              <a:chOff x="755650" y="4794250"/>
              <a:chExt cx="912813" cy="812800"/>
            </a:xfrm>
          </p:grpSpPr>
          <p:sp>
            <p:nvSpPr>
              <p:cNvPr id="229"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30"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31"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32"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247" name="Group 246"/>
          <p:cNvGrpSpPr/>
          <p:nvPr/>
        </p:nvGrpSpPr>
        <p:grpSpPr>
          <a:xfrm>
            <a:off x="7840750" y="4692622"/>
            <a:ext cx="252000" cy="252000"/>
            <a:chOff x="1449397" y="2223377"/>
            <a:chExt cx="252000" cy="252000"/>
          </a:xfrm>
        </p:grpSpPr>
        <p:sp>
          <p:nvSpPr>
            <p:cNvPr id="248" name="Oval 247"/>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249" name="Group 248"/>
            <p:cNvGrpSpPr>
              <a:grpSpLocks noChangeAspect="1"/>
            </p:cNvGrpSpPr>
            <p:nvPr/>
          </p:nvGrpSpPr>
          <p:grpSpPr>
            <a:xfrm>
              <a:off x="1485397" y="2255087"/>
              <a:ext cx="180000" cy="180000"/>
              <a:chOff x="755650" y="4794250"/>
              <a:chExt cx="912813" cy="812800"/>
            </a:xfrm>
          </p:grpSpPr>
          <p:sp>
            <p:nvSpPr>
              <p:cNvPr id="250"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51"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52"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53"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254" name="Group 253"/>
          <p:cNvGrpSpPr/>
          <p:nvPr/>
        </p:nvGrpSpPr>
        <p:grpSpPr>
          <a:xfrm>
            <a:off x="7840750" y="5880001"/>
            <a:ext cx="252000" cy="252000"/>
            <a:chOff x="1449397" y="2223377"/>
            <a:chExt cx="252000" cy="252000"/>
          </a:xfrm>
        </p:grpSpPr>
        <p:sp>
          <p:nvSpPr>
            <p:cNvPr id="255" name="Oval 254"/>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256" name="Group 255"/>
            <p:cNvGrpSpPr>
              <a:grpSpLocks noChangeAspect="1"/>
            </p:cNvGrpSpPr>
            <p:nvPr/>
          </p:nvGrpSpPr>
          <p:grpSpPr>
            <a:xfrm>
              <a:off x="1485397" y="2255087"/>
              <a:ext cx="180000" cy="180000"/>
              <a:chOff x="755650" y="4794250"/>
              <a:chExt cx="912813" cy="812800"/>
            </a:xfrm>
          </p:grpSpPr>
          <p:sp>
            <p:nvSpPr>
              <p:cNvPr id="257"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58"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59"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60"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sp>
        <p:nvSpPr>
          <p:cNvPr id="133" name="Rectangle 132"/>
          <p:cNvSpPr/>
          <p:nvPr/>
        </p:nvSpPr>
        <p:spPr>
          <a:xfrm>
            <a:off x="8127548" y="5055375"/>
            <a:ext cx="1423788" cy="369332"/>
          </a:xfrm>
          <a:prstGeom prst="rect">
            <a:avLst/>
          </a:prstGeom>
        </p:spPr>
        <p:txBody>
          <a:bodyPr wrap="none">
            <a:spAutoFit/>
          </a:bodyPr>
          <a:lstStyle/>
          <a:p>
            <a:r>
              <a:rPr lang="sr-Latn-RS" cap="small" smtClean="0">
                <a:solidFill>
                  <a:srgbClr val="9E480E"/>
                </a:solidFill>
                <a:latin typeface="Montserrat Light" panose="00000400000000000000" pitchFamily="50" charset="-18"/>
              </a:rPr>
              <a:t>Skraćenice</a:t>
            </a:r>
            <a:endParaRPr lang="sr-Latn-RS" cap="small">
              <a:solidFill>
                <a:srgbClr val="9E480E"/>
              </a:solidFill>
              <a:latin typeface="Montserrat Light" panose="00000400000000000000" pitchFamily="50" charset="-18"/>
            </a:endParaRPr>
          </a:p>
        </p:txBody>
      </p:sp>
      <p:grpSp>
        <p:nvGrpSpPr>
          <p:cNvPr id="134" name="Group 133"/>
          <p:cNvGrpSpPr/>
          <p:nvPr/>
        </p:nvGrpSpPr>
        <p:grpSpPr>
          <a:xfrm>
            <a:off x="7840750" y="5085847"/>
            <a:ext cx="252000" cy="252000"/>
            <a:chOff x="1449397" y="2223377"/>
            <a:chExt cx="252000" cy="252000"/>
          </a:xfrm>
        </p:grpSpPr>
        <p:sp>
          <p:nvSpPr>
            <p:cNvPr id="135" name="Oval 134"/>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36" name="Group 135"/>
            <p:cNvGrpSpPr>
              <a:grpSpLocks noChangeAspect="1"/>
            </p:cNvGrpSpPr>
            <p:nvPr/>
          </p:nvGrpSpPr>
          <p:grpSpPr>
            <a:xfrm>
              <a:off x="1485397" y="2255087"/>
              <a:ext cx="180000" cy="180000"/>
              <a:chOff x="755650" y="4794250"/>
              <a:chExt cx="912813" cy="812800"/>
            </a:xfrm>
          </p:grpSpPr>
          <p:sp>
            <p:nvSpPr>
              <p:cNvPr id="137"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38"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39"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76"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sp>
        <p:nvSpPr>
          <p:cNvPr id="177" name="Rectangle 176"/>
          <p:cNvSpPr/>
          <p:nvPr/>
        </p:nvSpPr>
        <p:spPr>
          <a:xfrm>
            <a:off x="8127548" y="5419055"/>
            <a:ext cx="2000869" cy="369332"/>
          </a:xfrm>
          <a:prstGeom prst="rect">
            <a:avLst/>
          </a:prstGeom>
        </p:spPr>
        <p:txBody>
          <a:bodyPr wrap="none">
            <a:spAutoFit/>
          </a:bodyPr>
          <a:lstStyle/>
          <a:p>
            <a:r>
              <a:rPr lang="sr-Latn-RS" cap="small" smtClean="0">
                <a:solidFill>
                  <a:srgbClr val="9E480E"/>
                </a:solidFill>
                <a:latin typeface="Montserrat Light" panose="00000400000000000000" pitchFamily="50" charset="-18"/>
              </a:rPr>
              <a:t>Praktična vežba</a:t>
            </a:r>
            <a:endParaRPr lang="sr-Latn-RS" cap="small">
              <a:solidFill>
                <a:srgbClr val="9E480E"/>
              </a:solidFill>
              <a:latin typeface="Montserrat Light" panose="00000400000000000000" pitchFamily="50" charset="-18"/>
            </a:endParaRPr>
          </a:p>
        </p:txBody>
      </p:sp>
      <p:grpSp>
        <p:nvGrpSpPr>
          <p:cNvPr id="178" name="Group 177"/>
          <p:cNvGrpSpPr/>
          <p:nvPr/>
        </p:nvGrpSpPr>
        <p:grpSpPr>
          <a:xfrm>
            <a:off x="7840750" y="5458954"/>
            <a:ext cx="252000" cy="252000"/>
            <a:chOff x="1449397" y="2223377"/>
            <a:chExt cx="252000" cy="252000"/>
          </a:xfrm>
        </p:grpSpPr>
        <p:sp>
          <p:nvSpPr>
            <p:cNvPr id="179" name="Oval 178"/>
            <p:cNvSpPr/>
            <p:nvPr/>
          </p:nvSpPr>
          <p:spPr>
            <a:xfrm>
              <a:off x="1449397" y="2223377"/>
              <a:ext cx="252000" cy="2520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RS"/>
            </a:p>
          </p:txBody>
        </p:sp>
        <p:grpSp>
          <p:nvGrpSpPr>
            <p:cNvPr id="180" name="Group 179"/>
            <p:cNvGrpSpPr>
              <a:grpSpLocks noChangeAspect="1"/>
            </p:cNvGrpSpPr>
            <p:nvPr/>
          </p:nvGrpSpPr>
          <p:grpSpPr>
            <a:xfrm>
              <a:off x="1485397" y="2255087"/>
              <a:ext cx="180000" cy="180000"/>
              <a:chOff x="755650" y="4794250"/>
              <a:chExt cx="912813" cy="812800"/>
            </a:xfrm>
          </p:grpSpPr>
          <p:sp>
            <p:nvSpPr>
              <p:cNvPr id="181"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182"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04"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33"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spTree>
    <p:extLst>
      <p:ext uri="{BB962C8B-B14F-4D97-AF65-F5344CB8AC3E}">
        <p14:creationId xmlns:p14="http://schemas.microsoft.com/office/powerpoint/2010/main" val="17521306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nodeType="afterEffect">
                                  <p:stCondLst>
                                    <p:cond delay="0"/>
                                  </p:stCondLst>
                                  <p:childTnLst>
                                    <p:set>
                                      <p:cBhvr>
                                        <p:cTn id="27" dur="1" fill="hold">
                                          <p:stCondLst>
                                            <p:cond delay="0"/>
                                          </p:stCondLst>
                                        </p:cTn>
                                        <p:tgtEl>
                                          <p:spTgt spid="190"/>
                                        </p:tgtEl>
                                        <p:attrNameLst>
                                          <p:attrName>style.visibility</p:attrName>
                                        </p:attrNameLst>
                                      </p:cBhvr>
                                      <p:to>
                                        <p:strVal val="visible"/>
                                      </p:to>
                                    </p:set>
                                    <p:anim calcmode="lin" valueType="num">
                                      <p:cBhvr additive="base">
                                        <p:cTn id="28" dur="500" fill="hold"/>
                                        <p:tgtEl>
                                          <p:spTgt spid="190"/>
                                        </p:tgtEl>
                                        <p:attrNameLst>
                                          <p:attrName>ppt_x</p:attrName>
                                        </p:attrNameLst>
                                      </p:cBhvr>
                                      <p:tavLst>
                                        <p:tav tm="0">
                                          <p:val>
                                            <p:strVal val="#ppt_x"/>
                                          </p:val>
                                        </p:tav>
                                        <p:tav tm="100000">
                                          <p:val>
                                            <p:strVal val="#ppt_x"/>
                                          </p:val>
                                        </p:tav>
                                      </p:tavLst>
                                    </p:anim>
                                    <p:anim calcmode="lin" valueType="num">
                                      <p:cBhvr additive="base">
                                        <p:cTn id="29" dur="500" fill="hold"/>
                                        <p:tgtEl>
                                          <p:spTgt spid="190"/>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183"/>
                                        </p:tgtEl>
                                        <p:attrNameLst>
                                          <p:attrName>style.visibility</p:attrName>
                                        </p:attrNameLst>
                                      </p:cBhvr>
                                      <p:to>
                                        <p:strVal val="visible"/>
                                      </p:to>
                                    </p:set>
                                    <p:anim calcmode="lin" valueType="num">
                                      <p:cBhvr additive="base">
                                        <p:cTn id="32" dur="500" fill="hold"/>
                                        <p:tgtEl>
                                          <p:spTgt spid="183"/>
                                        </p:tgtEl>
                                        <p:attrNameLst>
                                          <p:attrName>ppt_x</p:attrName>
                                        </p:attrNameLst>
                                      </p:cBhvr>
                                      <p:tavLst>
                                        <p:tav tm="0">
                                          <p:val>
                                            <p:strVal val="#ppt_x"/>
                                          </p:val>
                                        </p:tav>
                                        <p:tav tm="100000">
                                          <p:val>
                                            <p:strVal val="#ppt_x"/>
                                          </p:val>
                                        </p:tav>
                                      </p:tavLst>
                                    </p:anim>
                                    <p:anim calcmode="lin" valueType="num">
                                      <p:cBhvr additive="base">
                                        <p:cTn id="33" dur="500" fill="hold"/>
                                        <p:tgtEl>
                                          <p:spTgt spid="183"/>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500"/>
                                  </p:stCondLst>
                                  <p:childTnLst>
                                    <p:set>
                                      <p:cBhvr>
                                        <p:cTn id="35" dur="1" fill="hold">
                                          <p:stCondLst>
                                            <p:cond delay="0"/>
                                          </p:stCondLst>
                                        </p:cTn>
                                        <p:tgtEl>
                                          <p:spTgt spid="169"/>
                                        </p:tgtEl>
                                        <p:attrNameLst>
                                          <p:attrName>style.visibility</p:attrName>
                                        </p:attrNameLst>
                                      </p:cBhvr>
                                      <p:to>
                                        <p:strVal val="visible"/>
                                      </p:to>
                                    </p:set>
                                    <p:anim calcmode="lin" valueType="num">
                                      <p:cBhvr additive="base">
                                        <p:cTn id="36" dur="500" fill="hold"/>
                                        <p:tgtEl>
                                          <p:spTgt spid="169"/>
                                        </p:tgtEl>
                                        <p:attrNameLst>
                                          <p:attrName>ppt_x</p:attrName>
                                        </p:attrNameLst>
                                      </p:cBhvr>
                                      <p:tavLst>
                                        <p:tav tm="0">
                                          <p:val>
                                            <p:strVal val="#ppt_x"/>
                                          </p:val>
                                        </p:tav>
                                        <p:tav tm="100000">
                                          <p:val>
                                            <p:strVal val="#ppt_x"/>
                                          </p:val>
                                        </p:tav>
                                      </p:tavLst>
                                    </p:anim>
                                    <p:anim calcmode="lin" valueType="num">
                                      <p:cBhvr additive="base">
                                        <p:cTn id="37" dur="500" fill="hold"/>
                                        <p:tgtEl>
                                          <p:spTgt spid="16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750"/>
                                  </p:stCondLst>
                                  <p:childTnLst>
                                    <p:set>
                                      <p:cBhvr>
                                        <p:cTn id="39" dur="1" fill="hold">
                                          <p:stCondLst>
                                            <p:cond delay="0"/>
                                          </p:stCondLst>
                                        </p:cTn>
                                        <p:tgtEl>
                                          <p:spTgt spid="162"/>
                                        </p:tgtEl>
                                        <p:attrNameLst>
                                          <p:attrName>style.visibility</p:attrName>
                                        </p:attrNameLst>
                                      </p:cBhvr>
                                      <p:to>
                                        <p:strVal val="visible"/>
                                      </p:to>
                                    </p:set>
                                    <p:anim calcmode="lin" valueType="num">
                                      <p:cBhvr additive="base">
                                        <p:cTn id="40" dur="500" fill="hold"/>
                                        <p:tgtEl>
                                          <p:spTgt spid="162"/>
                                        </p:tgtEl>
                                        <p:attrNameLst>
                                          <p:attrName>ppt_x</p:attrName>
                                        </p:attrNameLst>
                                      </p:cBhvr>
                                      <p:tavLst>
                                        <p:tav tm="0">
                                          <p:val>
                                            <p:strVal val="#ppt_x"/>
                                          </p:val>
                                        </p:tav>
                                        <p:tav tm="100000">
                                          <p:val>
                                            <p:strVal val="#ppt_x"/>
                                          </p:val>
                                        </p:tav>
                                      </p:tavLst>
                                    </p:anim>
                                    <p:anim calcmode="lin" valueType="num">
                                      <p:cBhvr additive="base">
                                        <p:cTn id="41" dur="500" fill="hold"/>
                                        <p:tgtEl>
                                          <p:spTgt spid="162"/>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1000"/>
                                  </p:stCondLst>
                                  <p:childTnLst>
                                    <p:set>
                                      <p:cBhvr>
                                        <p:cTn id="43" dur="1" fill="hold">
                                          <p:stCondLst>
                                            <p:cond delay="0"/>
                                          </p:stCondLst>
                                        </p:cTn>
                                        <p:tgtEl>
                                          <p:spTgt spid="155"/>
                                        </p:tgtEl>
                                        <p:attrNameLst>
                                          <p:attrName>style.visibility</p:attrName>
                                        </p:attrNameLst>
                                      </p:cBhvr>
                                      <p:to>
                                        <p:strVal val="visible"/>
                                      </p:to>
                                    </p:set>
                                    <p:anim calcmode="lin" valueType="num">
                                      <p:cBhvr additive="base">
                                        <p:cTn id="44" dur="500" fill="hold"/>
                                        <p:tgtEl>
                                          <p:spTgt spid="155"/>
                                        </p:tgtEl>
                                        <p:attrNameLst>
                                          <p:attrName>ppt_x</p:attrName>
                                        </p:attrNameLst>
                                      </p:cBhvr>
                                      <p:tavLst>
                                        <p:tav tm="0">
                                          <p:val>
                                            <p:strVal val="#ppt_x"/>
                                          </p:val>
                                        </p:tav>
                                        <p:tav tm="100000">
                                          <p:val>
                                            <p:strVal val="#ppt_x"/>
                                          </p:val>
                                        </p:tav>
                                      </p:tavLst>
                                    </p:anim>
                                    <p:anim calcmode="lin" valueType="num">
                                      <p:cBhvr additive="base">
                                        <p:cTn id="45" dur="500" fill="hold"/>
                                        <p:tgtEl>
                                          <p:spTgt spid="15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125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500" fill="hold"/>
                                        <p:tgtEl>
                                          <p:spTgt spid="148"/>
                                        </p:tgtEl>
                                        <p:attrNameLst>
                                          <p:attrName>ppt_x</p:attrName>
                                        </p:attrNameLst>
                                      </p:cBhvr>
                                      <p:tavLst>
                                        <p:tav tm="0">
                                          <p:val>
                                            <p:strVal val="#ppt_x"/>
                                          </p:val>
                                        </p:tav>
                                        <p:tav tm="100000">
                                          <p:val>
                                            <p:strVal val="#ppt_x"/>
                                          </p:val>
                                        </p:tav>
                                      </p:tavLst>
                                    </p:anim>
                                    <p:anim calcmode="lin" valueType="num">
                                      <p:cBhvr additive="base">
                                        <p:cTn id="49" dur="500" fill="hold"/>
                                        <p:tgtEl>
                                          <p:spTgt spid="148"/>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1500"/>
                                  </p:stCondLst>
                                  <p:childTnLst>
                                    <p:set>
                                      <p:cBhvr>
                                        <p:cTn id="51" dur="1" fill="hold">
                                          <p:stCondLst>
                                            <p:cond delay="0"/>
                                          </p:stCondLst>
                                        </p:cTn>
                                        <p:tgtEl>
                                          <p:spTgt spid="141"/>
                                        </p:tgtEl>
                                        <p:attrNameLst>
                                          <p:attrName>style.visibility</p:attrName>
                                        </p:attrNameLst>
                                      </p:cBhvr>
                                      <p:to>
                                        <p:strVal val="visible"/>
                                      </p:to>
                                    </p:set>
                                    <p:anim calcmode="lin" valueType="num">
                                      <p:cBhvr additive="base">
                                        <p:cTn id="52" dur="500" fill="hold"/>
                                        <p:tgtEl>
                                          <p:spTgt spid="141"/>
                                        </p:tgtEl>
                                        <p:attrNameLst>
                                          <p:attrName>ppt_x</p:attrName>
                                        </p:attrNameLst>
                                      </p:cBhvr>
                                      <p:tavLst>
                                        <p:tav tm="0">
                                          <p:val>
                                            <p:strVal val="#ppt_x"/>
                                          </p:val>
                                        </p:tav>
                                        <p:tav tm="100000">
                                          <p:val>
                                            <p:strVal val="#ppt_x"/>
                                          </p:val>
                                        </p:tav>
                                      </p:tavLst>
                                    </p:anim>
                                    <p:anim calcmode="lin" valueType="num">
                                      <p:cBhvr additive="base">
                                        <p:cTn id="53" dur="500" fill="hold"/>
                                        <p:tgtEl>
                                          <p:spTgt spid="141"/>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1750"/>
                                  </p:stCondLst>
                                  <p:childTnLst>
                                    <p:set>
                                      <p:cBhvr>
                                        <p:cTn id="55" dur="1" fill="hold">
                                          <p:stCondLst>
                                            <p:cond delay="0"/>
                                          </p:stCondLst>
                                        </p:cTn>
                                        <p:tgtEl>
                                          <p:spTgt spid="140"/>
                                        </p:tgtEl>
                                        <p:attrNameLst>
                                          <p:attrName>style.visibility</p:attrName>
                                        </p:attrNameLst>
                                      </p:cBhvr>
                                      <p:to>
                                        <p:strVal val="visible"/>
                                      </p:to>
                                    </p:set>
                                    <p:anim calcmode="lin" valueType="num">
                                      <p:cBhvr additive="base">
                                        <p:cTn id="56" dur="500" fill="hold"/>
                                        <p:tgtEl>
                                          <p:spTgt spid="140"/>
                                        </p:tgtEl>
                                        <p:attrNameLst>
                                          <p:attrName>ppt_x</p:attrName>
                                        </p:attrNameLst>
                                      </p:cBhvr>
                                      <p:tavLst>
                                        <p:tav tm="0">
                                          <p:val>
                                            <p:strVal val="#ppt_x"/>
                                          </p:val>
                                        </p:tav>
                                        <p:tav tm="100000">
                                          <p:val>
                                            <p:strVal val="#ppt_x"/>
                                          </p:val>
                                        </p:tav>
                                      </p:tavLst>
                                    </p:anim>
                                    <p:anim calcmode="lin" valueType="num">
                                      <p:cBhvr additive="base">
                                        <p:cTn id="57" dur="500" fill="hold"/>
                                        <p:tgtEl>
                                          <p:spTgt spid="140"/>
                                        </p:tgtEl>
                                        <p:attrNameLst>
                                          <p:attrName>ppt_y</p:attrName>
                                        </p:attrNameLst>
                                      </p:cBhvr>
                                      <p:tavLst>
                                        <p:tav tm="0">
                                          <p:val>
                                            <p:strVal val="0-#ppt_h/2"/>
                                          </p:val>
                                        </p:tav>
                                        <p:tav tm="100000">
                                          <p:val>
                                            <p:strVal val="#ppt_y"/>
                                          </p:val>
                                        </p:tav>
                                      </p:tavLst>
                                    </p:anim>
                                  </p:childTnLst>
                                </p:cTn>
                              </p:par>
                            </p:childTnLst>
                          </p:cTn>
                        </p:par>
                        <p:par>
                          <p:cTn id="58" fill="hold">
                            <p:stCondLst>
                              <p:cond delay="3750"/>
                            </p:stCondLst>
                            <p:childTnLst>
                              <p:par>
                                <p:cTn id="59" presetID="22" presetClass="entr" presetSubtype="2"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250"/>
                                        <p:tgtEl>
                                          <p:spTgt spid="12"/>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right)">
                                      <p:cBhvr>
                                        <p:cTn id="64" dur="250"/>
                                        <p:tgtEl>
                                          <p:spTgt spid="13"/>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right)">
                                      <p:cBhvr>
                                        <p:cTn id="67" dur="250"/>
                                        <p:tgtEl>
                                          <p:spTgt spid="14"/>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250"/>
                                        <p:tgtEl>
                                          <p:spTgt spid="1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right)">
                                      <p:cBhvr>
                                        <p:cTn id="73" dur="250"/>
                                        <p:tgtEl>
                                          <p:spTgt spid="1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250"/>
                                        <p:tgtEl>
                                          <p:spTgt spid="17"/>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right)">
                                      <p:cBhvr>
                                        <p:cTn id="79" dur="250"/>
                                        <p:tgtEl>
                                          <p:spTgt spid="19"/>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right)">
                                      <p:cBhvr>
                                        <p:cTn id="82" dur="250"/>
                                        <p:tgtEl>
                                          <p:spTgt spid="18"/>
                                        </p:tgtEl>
                                      </p:cBhvr>
                                    </p:animEffect>
                                  </p:childTnLst>
                                </p:cTn>
                              </p:par>
                            </p:childTnLst>
                          </p:cTn>
                        </p:par>
                        <p:par>
                          <p:cTn id="83" fill="hold">
                            <p:stCondLst>
                              <p:cond delay="4000"/>
                            </p:stCondLst>
                            <p:childTnLst>
                              <p:par>
                                <p:cTn id="84" presetID="2" presetClass="entr" presetSubtype="1"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0-#ppt_h/2"/>
                                          </p:val>
                                        </p:tav>
                                        <p:tav tm="100000">
                                          <p:val>
                                            <p:strVal val="#ppt_y"/>
                                          </p:val>
                                        </p:tav>
                                      </p:tavLst>
                                    </p:anim>
                                  </p:childTnLst>
                                </p:cTn>
                              </p:par>
                            </p:childTnLst>
                          </p:cTn>
                        </p:par>
                        <p:par>
                          <p:cTn id="88" fill="hold">
                            <p:stCondLst>
                              <p:cond delay="4500"/>
                            </p:stCondLst>
                            <p:childTnLst>
                              <p:par>
                                <p:cTn id="89" presetID="2" presetClass="entr" presetSubtype="1" fill="hold" nodeType="afterEffect">
                                  <p:stCondLst>
                                    <p:cond delay="0"/>
                                  </p:stCondLst>
                                  <p:childTnLst>
                                    <p:set>
                                      <p:cBhvr>
                                        <p:cTn id="90" dur="1" fill="hold">
                                          <p:stCondLst>
                                            <p:cond delay="0"/>
                                          </p:stCondLst>
                                        </p:cTn>
                                        <p:tgtEl>
                                          <p:spTgt spid="254"/>
                                        </p:tgtEl>
                                        <p:attrNameLst>
                                          <p:attrName>style.visibility</p:attrName>
                                        </p:attrNameLst>
                                      </p:cBhvr>
                                      <p:to>
                                        <p:strVal val="visible"/>
                                      </p:to>
                                    </p:set>
                                    <p:anim calcmode="lin" valueType="num">
                                      <p:cBhvr additive="base">
                                        <p:cTn id="91" dur="500" fill="hold"/>
                                        <p:tgtEl>
                                          <p:spTgt spid="254"/>
                                        </p:tgtEl>
                                        <p:attrNameLst>
                                          <p:attrName>ppt_x</p:attrName>
                                        </p:attrNameLst>
                                      </p:cBhvr>
                                      <p:tavLst>
                                        <p:tav tm="0">
                                          <p:val>
                                            <p:strVal val="#ppt_x"/>
                                          </p:val>
                                        </p:tav>
                                        <p:tav tm="100000">
                                          <p:val>
                                            <p:strVal val="#ppt_x"/>
                                          </p:val>
                                        </p:tav>
                                      </p:tavLst>
                                    </p:anim>
                                    <p:anim calcmode="lin" valueType="num">
                                      <p:cBhvr additive="base">
                                        <p:cTn id="92" dur="500" fill="hold"/>
                                        <p:tgtEl>
                                          <p:spTgt spid="254"/>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250"/>
                                  </p:stCondLst>
                                  <p:childTnLst>
                                    <p:set>
                                      <p:cBhvr>
                                        <p:cTn id="94" dur="1" fill="hold">
                                          <p:stCondLst>
                                            <p:cond delay="0"/>
                                          </p:stCondLst>
                                        </p:cTn>
                                        <p:tgtEl>
                                          <p:spTgt spid="178"/>
                                        </p:tgtEl>
                                        <p:attrNameLst>
                                          <p:attrName>style.visibility</p:attrName>
                                        </p:attrNameLst>
                                      </p:cBhvr>
                                      <p:to>
                                        <p:strVal val="visible"/>
                                      </p:to>
                                    </p:set>
                                    <p:anim calcmode="lin" valueType="num">
                                      <p:cBhvr additive="base">
                                        <p:cTn id="95" dur="500" fill="hold"/>
                                        <p:tgtEl>
                                          <p:spTgt spid="178"/>
                                        </p:tgtEl>
                                        <p:attrNameLst>
                                          <p:attrName>ppt_x</p:attrName>
                                        </p:attrNameLst>
                                      </p:cBhvr>
                                      <p:tavLst>
                                        <p:tav tm="0">
                                          <p:val>
                                            <p:strVal val="#ppt_x"/>
                                          </p:val>
                                        </p:tav>
                                        <p:tav tm="100000">
                                          <p:val>
                                            <p:strVal val="#ppt_x"/>
                                          </p:val>
                                        </p:tav>
                                      </p:tavLst>
                                    </p:anim>
                                    <p:anim calcmode="lin" valueType="num">
                                      <p:cBhvr additive="base">
                                        <p:cTn id="96" dur="500" fill="hold"/>
                                        <p:tgtEl>
                                          <p:spTgt spid="178"/>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500"/>
                                  </p:stCondLst>
                                  <p:childTnLst>
                                    <p:set>
                                      <p:cBhvr>
                                        <p:cTn id="98" dur="1" fill="hold">
                                          <p:stCondLst>
                                            <p:cond delay="0"/>
                                          </p:stCondLst>
                                        </p:cTn>
                                        <p:tgtEl>
                                          <p:spTgt spid="134"/>
                                        </p:tgtEl>
                                        <p:attrNameLst>
                                          <p:attrName>style.visibility</p:attrName>
                                        </p:attrNameLst>
                                      </p:cBhvr>
                                      <p:to>
                                        <p:strVal val="visible"/>
                                      </p:to>
                                    </p:set>
                                    <p:anim calcmode="lin" valueType="num">
                                      <p:cBhvr additive="base">
                                        <p:cTn id="99" dur="500" fill="hold"/>
                                        <p:tgtEl>
                                          <p:spTgt spid="134"/>
                                        </p:tgtEl>
                                        <p:attrNameLst>
                                          <p:attrName>ppt_x</p:attrName>
                                        </p:attrNameLst>
                                      </p:cBhvr>
                                      <p:tavLst>
                                        <p:tav tm="0">
                                          <p:val>
                                            <p:strVal val="#ppt_x"/>
                                          </p:val>
                                        </p:tav>
                                        <p:tav tm="100000">
                                          <p:val>
                                            <p:strVal val="#ppt_x"/>
                                          </p:val>
                                        </p:tav>
                                      </p:tavLst>
                                    </p:anim>
                                    <p:anim calcmode="lin" valueType="num">
                                      <p:cBhvr additive="base">
                                        <p:cTn id="100" dur="500" fill="hold"/>
                                        <p:tgtEl>
                                          <p:spTgt spid="134"/>
                                        </p:tgtEl>
                                        <p:attrNameLst>
                                          <p:attrName>ppt_y</p:attrName>
                                        </p:attrNameLst>
                                      </p:cBhvr>
                                      <p:tavLst>
                                        <p:tav tm="0">
                                          <p:val>
                                            <p:strVal val="0-#ppt_h/2"/>
                                          </p:val>
                                        </p:tav>
                                        <p:tav tm="100000">
                                          <p:val>
                                            <p:strVal val="#ppt_y"/>
                                          </p:val>
                                        </p:tav>
                                      </p:tavLst>
                                    </p:anim>
                                  </p:childTnLst>
                                </p:cTn>
                              </p:par>
                              <p:par>
                                <p:cTn id="101" presetID="2" presetClass="entr" presetSubtype="1" fill="hold" nodeType="withEffect">
                                  <p:stCondLst>
                                    <p:cond delay="750"/>
                                  </p:stCondLst>
                                  <p:childTnLst>
                                    <p:set>
                                      <p:cBhvr>
                                        <p:cTn id="102" dur="1" fill="hold">
                                          <p:stCondLst>
                                            <p:cond delay="0"/>
                                          </p:stCondLst>
                                        </p:cTn>
                                        <p:tgtEl>
                                          <p:spTgt spid="247"/>
                                        </p:tgtEl>
                                        <p:attrNameLst>
                                          <p:attrName>style.visibility</p:attrName>
                                        </p:attrNameLst>
                                      </p:cBhvr>
                                      <p:to>
                                        <p:strVal val="visible"/>
                                      </p:to>
                                    </p:set>
                                    <p:anim calcmode="lin" valueType="num">
                                      <p:cBhvr additive="base">
                                        <p:cTn id="103" dur="500" fill="hold"/>
                                        <p:tgtEl>
                                          <p:spTgt spid="247"/>
                                        </p:tgtEl>
                                        <p:attrNameLst>
                                          <p:attrName>ppt_x</p:attrName>
                                        </p:attrNameLst>
                                      </p:cBhvr>
                                      <p:tavLst>
                                        <p:tav tm="0">
                                          <p:val>
                                            <p:strVal val="#ppt_x"/>
                                          </p:val>
                                        </p:tav>
                                        <p:tav tm="100000">
                                          <p:val>
                                            <p:strVal val="#ppt_x"/>
                                          </p:val>
                                        </p:tav>
                                      </p:tavLst>
                                    </p:anim>
                                    <p:anim calcmode="lin" valueType="num">
                                      <p:cBhvr additive="base">
                                        <p:cTn id="104" dur="500" fill="hold"/>
                                        <p:tgtEl>
                                          <p:spTgt spid="247"/>
                                        </p:tgtEl>
                                        <p:attrNameLst>
                                          <p:attrName>ppt_y</p:attrName>
                                        </p:attrNameLst>
                                      </p:cBhvr>
                                      <p:tavLst>
                                        <p:tav tm="0">
                                          <p:val>
                                            <p:strVal val="0-#ppt_h/2"/>
                                          </p:val>
                                        </p:tav>
                                        <p:tav tm="100000">
                                          <p:val>
                                            <p:strVal val="#ppt_y"/>
                                          </p:val>
                                        </p:tav>
                                      </p:tavLst>
                                    </p:anim>
                                  </p:childTnLst>
                                </p:cTn>
                              </p:par>
                              <p:par>
                                <p:cTn id="105" presetID="2" presetClass="entr" presetSubtype="1" fill="hold" nodeType="withEffect">
                                  <p:stCondLst>
                                    <p:cond delay="1000"/>
                                  </p:stCondLst>
                                  <p:childTnLst>
                                    <p:set>
                                      <p:cBhvr>
                                        <p:cTn id="106" dur="1" fill="hold">
                                          <p:stCondLst>
                                            <p:cond delay="0"/>
                                          </p:stCondLst>
                                        </p:cTn>
                                        <p:tgtEl>
                                          <p:spTgt spid="226"/>
                                        </p:tgtEl>
                                        <p:attrNameLst>
                                          <p:attrName>style.visibility</p:attrName>
                                        </p:attrNameLst>
                                      </p:cBhvr>
                                      <p:to>
                                        <p:strVal val="visible"/>
                                      </p:to>
                                    </p:set>
                                    <p:anim calcmode="lin" valueType="num">
                                      <p:cBhvr additive="base">
                                        <p:cTn id="107" dur="500" fill="hold"/>
                                        <p:tgtEl>
                                          <p:spTgt spid="226"/>
                                        </p:tgtEl>
                                        <p:attrNameLst>
                                          <p:attrName>ppt_x</p:attrName>
                                        </p:attrNameLst>
                                      </p:cBhvr>
                                      <p:tavLst>
                                        <p:tav tm="0">
                                          <p:val>
                                            <p:strVal val="#ppt_x"/>
                                          </p:val>
                                        </p:tav>
                                        <p:tav tm="100000">
                                          <p:val>
                                            <p:strVal val="#ppt_x"/>
                                          </p:val>
                                        </p:tav>
                                      </p:tavLst>
                                    </p:anim>
                                    <p:anim calcmode="lin" valueType="num">
                                      <p:cBhvr additive="base">
                                        <p:cTn id="108" dur="500" fill="hold"/>
                                        <p:tgtEl>
                                          <p:spTgt spid="226"/>
                                        </p:tgtEl>
                                        <p:attrNameLst>
                                          <p:attrName>ppt_y</p:attrName>
                                        </p:attrNameLst>
                                      </p:cBhvr>
                                      <p:tavLst>
                                        <p:tav tm="0">
                                          <p:val>
                                            <p:strVal val="0-#ppt_h/2"/>
                                          </p:val>
                                        </p:tav>
                                        <p:tav tm="100000">
                                          <p:val>
                                            <p:strVal val="#ppt_y"/>
                                          </p:val>
                                        </p:tav>
                                      </p:tavLst>
                                    </p:anim>
                                  </p:childTnLst>
                                </p:cTn>
                              </p:par>
                              <p:par>
                                <p:cTn id="109" presetID="2" presetClass="entr" presetSubtype="1" fill="hold" nodeType="withEffect">
                                  <p:stCondLst>
                                    <p:cond delay="1250"/>
                                  </p:stCondLst>
                                  <p:childTnLst>
                                    <p:set>
                                      <p:cBhvr>
                                        <p:cTn id="110" dur="1" fill="hold">
                                          <p:stCondLst>
                                            <p:cond delay="0"/>
                                          </p:stCondLst>
                                        </p:cTn>
                                        <p:tgtEl>
                                          <p:spTgt spid="219"/>
                                        </p:tgtEl>
                                        <p:attrNameLst>
                                          <p:attrName>style.visibility</p:attrName>
                                        </p:attrNameLst>
                                      </p:cBhvr>
                                      <p:to>
                                        <p:strVal val="visible"/>
                                      </p:to>
                                    </p:set>
                                    <p:anim calcmode="lin" valueType="num">
                                      <p:cBhvr additive="base">
                                        <p:cTn id="111" dur="500" fill="hold"/>
                                        <p:tgtEl>
                                          <p:spTgt spid="219"/>
                                        </p:tgtEl>
                                        <p:attrNameLst>
                                          <p:attrName>ppt_x</p:attrName>
                                        </p:attrNameLst>
                                      </p:cBhvr>
                                      <p:tavLst>
                                        <p:tav tm="0">
                                          <p:val>
                                            <p:strVal val="#ppt_x"/>
                                          </p:val>
                                        </p:tav>
                                        <p:tav tm="100000">
                                          <p:val>
                                            <p:strVal val="#ppt_x"/>
                                          </p:val>
                                        </p:tav>
                                      </p:tavLst>
                                    </p:anim>
                                    <p:anim calcmode="lin" valueType="num">
                                      <p:cBhvr additive="base">
                                        <p:cTn id="112" dur="500" fill="hold"/>
                                        <p:tgtEl>
                                          <p:spTgt spid="219"/>
                                        </p:tgtEl>
                                        <p:attrNameLst>
                                          <p:attrName>ppt_y</p:attrName>
                                        </p:attrNameLst>
                                      </p:cBhvr>
                                      <p:tavLst>
                                        <p:tav tm="0">
                                          <p:val>
                                            <p:strVal val="0-#ppt_h/2"/>
                                          </p:val>
                                        </p:tav>
                                        <p:tav tm="100000">
                                          <p:val>
                                            <p:strVal val="#ppt_y"/>
                                          </p:val>
                                        </p:tav>
                                      </p:tavLst>
                                    </p:anim>
                                  </p:childTnLst>
                                </p:cTn>
                              </p:par>
                              <p:par>
                                <p:cTn id="113" presetID="2" presetClass="entr" presetSubtype="1" fill="hold" nodeType="withEffect">
                                  <p:stCondLst>
                                    <p:cond delay="1500"/>
                                  </p:stCondLst>
                                  <p:childTnLst>
                                    <p:set>
                                      <p:cBhvr>
                                        <p:cTn id="114" dur="1" fill="hold">
                                          <p:stCondLst>
                                            <p:cond delay="0"/>
                                          </p:stCondLst>
                                        </p:cTn>
                                        <p:tgtEl>
                                          <p:spTgt spid="212"/>
                                        </p:tgtEl>
                                        <p:attrNameLst>
                                          <p:attrName>style.visibility</p:attrName>
                                        </p:attrNameLst>
                                      </p:cBhvr>
                                      <p:to>
                                        <p:strVal val="visible"/>
                                      </p:to>
                                    </p:set>
                                    <p:anim calcmode="lin" valueType="num">
                                      <p:cBhvr additive="base">
                                        <p:cTn id="115" dur="500" fill="hold"/>
                                        <p:tgtEl>
                                          <p:spTgt spid="212"/>
                                        </p:tgtEl>
                                        <p:attrNameLst>
                                          <p:attrName>ppt_x</p:attrName>
                                        </p:attrNameLst>
                                      </p:cBhvr>
                                      <p:tavLst>
                                        <p:tav tm="0">
                                          <p:val>
                                            <p:strVal val="#ppt_x"/>
                                          </p:val>
                                        </p:tav>
                                        <p:tav tm="100000">
                                          <p:val>
                                            <p:strVal val="#ppt_x"/>
                                          </p:val>
                                        </p:tav>
                                      </p:tavLst>
                                    </p:anim>
                                    <p:anim calcmode="lin" valueType="num">
                                      <p:cBhvr additive="base">
                                        <p:cTn id="116" dur="500" fill="hold"/>
                                        <p:tgtEl>
                                          <p:spTgt spid="212"/>
                                        </p:tgtEl>
                                        <p:attrNameLst>
                                          <p:attrName>ppt_y</p:attrName>
                                        </p:attrNameLst>
                                      </p:cBhvr>
                                      <p:tavLst>
                                        <p:tav tm="0">
                                          <p:val>
                                            <p:strVal val="0-#ppt_h/2"/>
                                          </p:val>
                                        </p:tav>
                                        <p:tav tm="100000">
                                          <p:val>
                                            <p:strVal val="#ppt_y"/>
                                          </p:val>
                                        </p:tav>
                                      </p:tavLst>
                                    </p:anim>
                                  </p:childTnLst>
                                </p:cTn>
                              </p:par>
                              <p:par>
                                <p:cTn id="117" presetID="2" presetClass="entr" presetSubtype="1" fill="hold" nodeType="withEffect">
                                  <p:stCondLst>
                                    <p:cond delay="1750"/>
                                  </p:stCondLst>
                                  <p:childTnLst>
                                    <p:set>
                                      <p:cBhvr>
                                        <p:cTn id="118" dur="1" fill="hold">
                                          <p:stCondLst>
                                            <p:cond delay="0"/>
                                          </p:stCondLst>
                                        </p:cTn>
                                        <p:tgtEl>
                                          <p:spTgt spid="205"/>
                                        </p:tgtEl>
                                        <p:attrNameLst>
                                          <p:attrName>style.visibility</p:attrName>
                                        </p:attrNameLst>
                                      </p:cBhvr>
                                      <p:to>
                                        <p:strVal val="visible"/>
                                      </p:to>
                                    </p:set>
                                    <p:anim calcmode="lin" valueType="num">
                                      <p:cBhvr additive="base">
                                        <p:cTn id="119" dur="500" fill="hold"/>
                                        <p:tgtEl>
                                          <p:spTgt spid="205"/>
                                        </p:tgtEl>
                                        <p:attrNameLst>
                                          <p:attrName>ppt_x</p:attrName>
                                        </p:attrNameLst>
                                      </p:cBhvr>
                                      <p:tavLst>
                                        <p:tav tm="0">
                                          <p:val>
                                            <p:strVal val="#ppt_x"/>
                                          </p:val>
                                        </p:tav>
                                        <p:tav tm="100000">
                                          <p:val>
                                            <p:strVal val="#ppt_x"/>
                                          </p:val>
                                        </p:tav>
                                      </p:tavLst>
                                    </p:anim>
                                    <p:anim calcmode="lin" valueType="num">
                                      <p:cBhvr additive="base">
                                        <p:cTn id="120" dur="500" fill="hold"/>
                                        <p:tgtEl>
                                          <p:spTgt spid="205"/>
                                        </p:tgtEl>
                                        <p:attrNameLst>
                                          <p:attrName>ppt_y</p:attrName>
                                        </p:attrNameLst>
                                      </p:cBhvr>
                                      <p:tavLst>
                                        <p:tav tm="0">
                                          <p:val>
                                            <p:strVal val="0-#ppt_h/2"/>
                                          </p:val>
                                        </p:tav>
                                        <p:tav tm="100000">
                                          <p:val>
                                            <p:strVal val="#ppt_y"/>
                                          </p:val>
                                        </p:tav>
                                      </p:tavLst>
                                    </p:anim>
                                  </p:childTnLst>
                                </p:cTn>
                              </p:par>
                              <p:par>
                                <p:cTn id="121" presetID="2" presetClass="entr" presetSubtype="1" fill="hold" nodeType="withEffect">
                                  <p:stCondLst>
                                    <p:cond delay="2000"/>
                                  </p:stCondLst>
                                  <p:childTnLst>
                                    <p:set>
                                      <p:cBhvr>
                                        <p:cTn id="122" dur="1" fill="hold">
                                          <p:stCondLst>
                                            <p:cond delay="0"/>
                                          </p:stCondLst>
                                        </p:cTn>
                                        <p:tgtEl>
                                          <p:spTgt spid="197"/>
                                        </p:tgtEl>
                                        <p:attrNameLst>
                                          <p:attrName>style.visibility</p:attrName>
                                        </p:attrNameLst>
                                      </p:cBhvr>
                                      <p:to>
                                        <p:strVal val="visible"/>
                                      </p:to>
                                    </p:set>
                                    <p:anim calcmode="lin" valueType="num">
                                      <p:cBhvr additive="base">
                                        <p:cTn id="123" dur="500" fill="hold"/>
                                        <p:tgtEl>
                                          <p:spTgt spid="197"/>
                                        </p:tgtEl>
                                        <p:attrNameLst>
                                          <p:attrName>ppt_x</p:attrName>
                                        </p:attrNameLst>
                                      </p:cBhvr>
                                      <p:tavLst>
                                        <p:tav tm="0">
                                          <p:val>
                                            <p:strVal val="#ppt_x"/>
                                          </p:val>
                                        </p:tav>
                                        <p:tav tm="100000">
                                          <p:val>
                                            <p:strVal val="#ppt_x"/>
                                          </p:val>
                                        </p:tav>
                                      </p:tavLst>
                                    </p:anim>
                                    <p:anim calcmode="lin" valueType="num">
                                      <p:cBhvr additive="base">
                                        <p:cTn id="124" dur="500" fill="hold"/>
                                        <p:tgtEl>
                                          <p:spTgt spid="197"/>
                                        </p:tgtEl>
                                        <p:attrNameLst>
                                          <p:attrName>ppt_y</p:attrName>
                                        </p:attrNameLst>
                                      </p:cBhvr>
                                      <p:tavLst>
                                        <p:tav tm="0">
                                          <p:val>
                                            <p:strVal val="0-#ppt_h/2"/>
                                          </p:val>
                                        </p:tav>
                                        <p:tav tm="100000">
                                          <p:val>
                                            <p:strVal val="#ppt_y"/>
                                          </p:val>
                                        </p:tav>
                                      </p:tavLst>
                                    </p:anim>
                                  </p:childTnLst>
                                </p:cTn>
                              </p:par>
                            </p:childTnLst>
                          </p:cTn>
                        </p:par>
                        <p:par>
                          <p:cTn id="125" fill="hold">
                            <p:stCondLst>
                              <p:cond delay="7000"/>
                            </p:stCondLst>
                            <p:childTnLst>
                              <p:par>
                                <p:cTn id="126" presetID="22" presetClass="entr" presetSubtype="8"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left)">
                                      <p:cBhvr>
                                        <p:cTn id="128" dur="500"/>
                                        <p:tgtEl>
                                          <p:spTgt spid="20"/>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ipe(left)">
                                      <p:cBhvr>
                                        <p:cTn id="131" dur="500"/>
                                        <p:tgtEl>
                                          <p:spTgt spid="21"/>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wipe(left)">
                                      <p:cBhvr>
                                        <p:cTn id="134" dur="500"/>
                                        <p:tgtEl>
                                          <p:spTgt spid="22"/>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ipe(left)">
                                      <p:cBhvr>
                                        <p:cTn id="137" dur="500"/>
                                        <p:tgtEl>
                                          <p:spTgt spid="23"/>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wipe(left)">
                                      <p:cBhvr>
                                        <p:cTn id="140" dur="500"/>
                                        <p:tgtEl>
                                          <p:spTgt spid="25"/>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wipe(left)">
                                      <p:cBhvr>
                                        <p:cTn id="143" dur="500"/>
                                        <p:tgtEl>
                                          <p:spTgt spid="26"/>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133"/>
                                        </p:tgtEl>
                                        <p:attrNameLst>
                                          <p:attrName>style.visibility</p:attrName>
                                        </p:attrNameLst>
                                      </p:cBhvr>
                                      <p:to>
                                        <p:strVal val="visible"/>
                                      </p:to>
                                    </p:set>
                                    <p:animEffect transition="in" filter="wipe(left)">
                                      <p:cBhvr>
                                        <p:cTn id="146" dur="500"/>
                                        <p:tgtEl>
                                          <p:spTgt spid="133"/>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177"/>
                                        </p:tgtEl>
                                        <p:attrNameLst>
                                          <p:attrName>style.visibility</p:attrName>
                                        </p:attrNameLst>
                                      </p:cBhvr>
                                      <p:to>
                                        <p:strVal val="visible"/>
                                      </p:to>
                                    </p:set>
                                    <p:animEffect transition="in" filter="wipe(left)">
                                      <p:cBhvr>
                                        <p:cTn id="149" dur="500"/>
                                        <p:tgtEl>
                                          <p:spTgt spid="177"/>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53" grpId="0" animBg="1"/>
      <p:bldP spid="133" grpId="0"/>
      <p:bldP spid="1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01781" y="541425"/>
            <a:ext cx="9188439" cy="584775"/>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NAPRAVITE FASCIKLU NA DESKTOPU</a:t>
            </a:r>
            <a:endParaRPr lang="sr-Latn-RS" sz="3200" spc="340">
              <a:solidFill>
                <a:srgbClr val="237DB9"/>
              </a:solidFill>
              <a:latin typeface="Montserrat" panose="00000500000000000000" pitchFamily="50" charset="-18"/>
              <a:cs typeface="Modak" panose="01000000000000000000" pitchFamily="2" charset="-18"/>
            </a:endParaRPr>
          </a:p>
        </p:txBody>
      </p:sp>
      <p:sp>
        <p:nvSpPr>
          <p:cNvPr id="12" name="TextBox 11"/>
          <p:cNvSpPr txBox="1"/>
          <p:nvPr/>
        </p:nvSpPr>
        <p:spPr>
          <a:xfrm>
            <a:off x="4059233" y="326347"/>
            <a:ext cx="4073551"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RAD SA FAJLOVIMA I FOLDERIMA</a:t>
            </a:r>
            <a:endParaRPr lang="sr-Latn-RS" sz="800" spc="600">
              <a:solidFill>
                <a:srgbClr val="15AA95"/>
              </a:solidFill>
              <a:latin typeface="Montserrat" panose="00000500000000000000" pitchFamily="50" charset="-18"/>
              <a:cs typeface="Modak" panose="01000000000000000000" pitchFamily="2" charset="-18"/>
            </a:endParaRPr>
          </a:p>
        </p:txBody>
      </p:sp>
      <p:sp>
        <p:nvSpPr>
          <p:cNvPr id="13" name="TextBox 12"/>
          <p:cNvSpPr txBox="1"/>
          <p:nvPr/>
        </p:nvSpPr>
        <p:spPr>
          <a:xfrm>
            <a:off x="3419890" y="1074603"/>
            <a:ext cx="5352220" cy="528350"/>
          </a:xfrm>
          <a:prstGeom prst="rect">
            <a:avLst/>
          </a:prstGeom>
          <a:noFill/>
        </p:spPr>
        <p:txBody>
          <a:bodyPr wrap="square" rtlCol="0">
            <a:spAutoFit/>
          </a:bodyPr>
          <a:lstStyle/>
          <a:p>
            <a:pPr algn="ctr">
              <a:lnSpc>
                <a:spcPts val="1700"/>
              </a:lnSpc>
            </a:pPr>
            <a:r>
              <a:rPr lang="sr-Latn-RS" sz="1000" spc="200" smtClean="0">
                <a:solidFill>
                  <a:srgbClr val="15AA95"/>
                </a:solidFill>
                <a:latin typeface="Montserrat Light" panose="00000400000000000000" pitchFamily="50" charset="-18"/>
                <a:cs typeface="Modak" panose="01000000000000000000" pitchFamily="2" charset="-18"/>
              </a:rPr>
              <a:t>koja će se zvati Racuni </a:t>
            </a:r>
            <a:r>
              <a:rPr lang="sr-Latn-RS" sz="1000" spc="200">
                <a:solidFill>
                  <a:srgbClr val="15AA95"/>
                </a:solidFill>
                <a:latin typeface="Montserrat Light" panose="00000400000000000000" pitchFamily="50" charset="-18"/>
                <a:cs typeface="Modak" panose="01000000000000000000" pitchFamily="2" charset="-18"/>
              </a:rPr>
              <a:t>i unutar nje tri tekstualna fajla: kablovska_maj, struja_maj i </a:t>
            </a:r>
            <a:r>
              <a:rPr lang="sr-Latn-RS" sz="1000" spc="200" smtClean="0">
                <a:solidFill>
                  <a:srgbClr val="15AA95"/>
                </a:solidFill>
                <a:latin typeface="Montserrat Light" panose="00000400000000000000" pitchFamily="50" charset="-18"/>
                <a:cs typeface="Modak" panose="01000000000000000000" pitchFamily="2" charset="-18"/>
              </a:rPr>
              <a:t>komunalije_maj</a:t>
            </a:r>
            <a:endParaRPr lang="sr-Latn-RS" sz="1000" spc="200">
              <a:solidFill>
                <a:srgbClr val="15AA95"/>
              </a:solidFill>
              <a:latin typeface="Montserrat Light" panose="00000400000000000000" pitchFamily="50" charset="-18"/>
              <a:cs typeface="Modak" panose="01000000000000000000" pitchFamily="2" charset="-18"/>
            </a:endParaRPr>
          </a:p>
        </p:txBody>
      </p:sp>
      <p:grpSp>
        <p:nvGrpSpPr>
          <p:cNvPr id="2" name="Group 1"/>
          <p:cNvGrpSpPr/>
          <p:nvPr/>
        </p:nvGrpSpPr>
        <p:grpSpPr>
          <a:xfrm>
            <a:off x="184640" y="1873079"/>
            <a:ext cx="2845840" cy="1829345"/>
            <a:chOff x="184640" y="1873079"/>
            <a:chExt cx="2845840" cy="1829345"/>
          </a:xfrm>
        </p:grpSpPr>
        <p:sp>
          <p:nvSpPr>
            <p:cNvPr id="44" name="Rectangle 43"/>
            <p:cNvSpPr/>
            <p:nvPr/>
          </p:nvSpPr>
          <p:spPr>
            <a:xfrm>
              <a:off x="184640" y="1873079"/>
              <a:ext cx="2845840" cy="1015663"/>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desnim klikom miša na Desktop otvorite kontekstni meni, a potom odaberite New i iz novog podmenija odaberite Folder.</a:t>
              </a:r>
            </a:p>
          </p:txBody>
        </p:sp>
        <p:cxnSp>
          <p:nvCxnSpPr>
            <p:cNvPr id="51" name="Straight Connector 50"/>
            <p:cNvCxnSpPr/>
            <p:nvPr/>
          </p:nvCxnSpPr>
          <p:spPr>
            <a:xfrm>
              <a:off x="1269402" y="2888742"/>
              <a:ext cx="0" cy="813682"/>
            </a:xfrm>
            <a:prstGeom prst="line">
              <a:avLst/>
            </a:prstGeom>
            <a:ln w="28575">
              <a:solidFill>
                <a:srgbClr val="15AA9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494377" y="1873079"/>
            <a:ext cx="3098251" cy="1829345"/>
            <a:chOff x="3494377" y="1873079"/>
            <a:chExt cx="3098251" cy="1829345"/>
          </a:xfrm>
        </p:grpSpPr>
        <p:sp>
          <p:nvSpPr>
            <p:cNvPr id="45" name="Rectangle 44"/>
            <p:cNvSpPr/>
            <p:nvPr/>
          </p:nvSpPr>
          <p:spPr>
            <a:xfrm>
              <a:off x="3494377" y="1873079"/>
              <a:ext cx="3098251" cy="1015663"/>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dvostrukim klikom miša otvorite folder Racuni</a:t>
              </a:r>
              <a:r>
                <a:rPr lang="sr-Latn-RS" sz="1200" spc="170" smtClean="0">
                  <a:solidFill>
                    <a:srgbClr val="237DB9"/>
                  </a:solidFill>
                  <a:latin typeface="Montserrat Light" panose="00000400000000000000" pitchFamily="50" charset="-18"/>
                  <a:cs typeface="Modak" panose="01000000000000000000" pitchFamily="2" charset="-18"/>
                </a:rPr>
                <a:t>. Prikazaće se prazan direktorijum koji sada ima ime Racuni</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3" name="Straight Connector 52"/>
            <p:cNvCxnSpPr/>
            <p:nvPr/>
          </p:nvCxnSpPr>
          <p:spPr>
            <a:xfrm>
              <a:off x="5038531" y="2888742"/>
              <a:ext cx="0" cy="813682"/>
            </a:xfrm>
            <a:prstGeom prst="line">
              <a:avLst/>
            </a:prstGeom>
            <a:ln w="28575">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241165" y="2057745"/>
            <a:ext cx="3098251" cy="1644679"/>
            <a:chOff x="7241165" y="2057745"/>
            <a:chExt cx="3098251" cy="1644679"/>
          </a:xfrm>
        </p:grpSpPr>
        <p:sp>
          <p:nvSpPr>
            <p:cNvPr id="46" name="Rectangle 45"/>
            <p:cNvSpPr/>
            <p:nvPr/>
          </p:nvSpPr>
          <p:spPr>
            <a:xfrm>
              <a:off x="7241165" y="2057745"/>
              <a:ext cx="3098251" cy="830997"/>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ponovite dva puta </a:t>
              </a:r>
              <a:r>
                <a:rPr lang="sr-Latn-RS" sz="1200" spc="170" smtClean="0">
                  <a:solidFill>
                    <a:srgbClr val="237DB9"/>
                  </a:solidFill>
                  <a:latin typeface="Montserrat Light" panose="00000400000000000000" pitchFamily="50" charset="-18"/>
                  <a:cs typeface="Modak" panose="01000000000000000000" pitchFamily="2" charset="-18"/>
                </a:rPr>
                <a:t>korak </a:t>
              </a:r>
              <a:r>
                <a:rPr lang="sr-Latn-RS" sz="1200" spc="170">
                  <a:solidFill>
                    <a:srgbClr val="237DB9"/>
                  </a:solidFill>
                  <a:latin typeface="Montserrat Light" panose="00000400000000000000" pitchFamily="50" charset="-18"/>
                  <a:cs typeface="Modak" panose="01000000000000000000" pitchFamily="2" charset="-18"/>
                </a:rPr>
                <a:t>4. kako biste napravili još dva fajla: struja_maj i </a:t>
              </a:r>
              <a:r>
                <a:rPr lang="sr-Latn-RS" sz="1200" spc="170" smtClean="0">
                  <a:solidFill>
                    <a:srgbClr val="237DB9"/>
                  </a:solidFill>
                  <a:latin typeface="Montserrat Light" panose="00000400000000000000" pitchFamily="50" charset="-18"/>
                  <a:cs typeface="Modak" panose="01000000000000000000" pitchFamily="2" charset="-18"/>
                </a:rPr>
                <a:t>komunalije_maj</a:t>
              </a:r>
              <a:r>
                <a:rPr lang="sr-Latn-RS" sz="1200" spc="170">
                  <a:solidFill>
                    <a:srgbClr val="237DB9"/>
                  </a:solidFill>
                  <a:latin typeface="Montserrat Light" panose="00000400000000000000" pitchFamily="50" charset="-18"/>
                  <a:cs typeface="Modak" panose="01000000000000000000" pitchFamily="2" charset="-18"/>
                </a:rPr>
                <a:t>.</a:t>
              </a:r>
            </a:p>
          </p:txBody>
        </p:sp>
        <p:cxnSp>
          <p:nvCxnSpPr>
            <p:cNvPr id="54" name="Straight Connector 53"/>
            <p:cNvCxnSpPr/>
            <p:nvPr/>
          </p:nvCxnSpPr>
          <p:spPr>
            <a:xfrm>
              <a:off x="8807660" y="2888742"/>
              <a:ext cx="0" cy="813682"/>
            </a:xfrm>
            <a:prstGeom prst="line">
              <a:avLst/>
            </a:prstGeom>
            <a:ln w="28575">
              <a:solidFill>
                <a:srgbClr val="9CB75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526848" y="4762366"/>
            <a:ext cx="3255364" cy="1859204"/>
            <a:chOff x="1526848" y="4762366"/>
            <a:chExt cx="3255364" cy="1859204"/>
          </a:xfrm>
        </p:grpSpPr>
        <p:sp>
          <p:nvSpPr>
            <p:cNvPr id="47" name="Rectangle 46"/>
            <p:cNvSpPr/>
            <p:nvPr/>
          </p:nvSpPr>
          <p:spPr>
            <a:xfrm>
              <a:off x="1526848" y="5605907"/>
              <a:ext cx="3255364" cy="1015663"/>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ukucajte Racuni i pritisnite Enter</a:t>
              </a:r>
              <a:r>
                <a:rPr lang="sr-Latn-RS" sz="1200" spc="170" smtClean="0">
                  <a:solidFill>
                    <a:srgbClr val="237DB9"/>
                  </a:solidFill>
                  <a:latin typeface="Montserrat Light" panose="00000400000000000000" pitchFamily="50" charset="-18"/>
                  <a:cs typeface="Modak" panose="01000000000000000000" pitchFamily="2" charset="-18"/>
                </a:rPr>
                <a:t>. Prumetite da nije potrebno brisati podrazumevani tekst, jer on nestaje pritiskom na prvo slovo.</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5" name="Straight Connector 54"/>
            <p:cNvCxnSpPr/>
            <p:nvPr/>
          </p:nvCxnSpPr>
          <p:spPr>
            <a:xfrm>
              <a:off x="3160955" y="4762366"/>
              <a:ext cx="0" cy="813682"/>
            </a:xfrm>
            <a:prstGeom prst="line">
              <a:avLst/>
            </a:prstGeom>
            <a:ln w="28575">
              <a:solidFill>
                <a:srgbClr val="F09B1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217827" y="4762366"/>
            <a:ext cx="3433665" cy="1859204"/>
            <a:chOff x="5217827" y="4762366"/>
            <a:chExt cx="3433665" cy="1859204"/>
          </a:xfrm>
        </p:grpSpPr>
        <p:sp>
          <p:nvSpPr>
            <p:cNvPr id="48" name="Rectangle 47"/>
            <p:cNvSpPr/>
            <p:nvPr/>
          </p:nvSpPr>
          <p:spPr>
            <a:xfrm>
              <a:off x="5217827" y="5605907"/>
              <a:ext cx="3433665" cy="1015663"/>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desnim klikom miša u prazan deo prozora, iz menija odaberite New, a potom iz podmenija odaberite Text Document i nazovite ga kablovska_maj + Enter.</a:t>
              </a:r>
            </a:p>
          </p:txBody>
        </p:sp>
        <p:cxnSp>
          <p:nvCxnSpPr>
            <p:cNvPr id="56" name="Straight Connector 55"/>
            <p:cNvCxnSpPr/>
            <p:nvPr/>
          </p:nvCxnSpPr>
          <p:spPr>
            <a:xfrm>
              <a:off x="6930084" y="4762366"/>
              <a:ext cx="0" cy="813682"/>
            </a:xfrm>
            <a:prstGeom prst="line">
              <a:avLst/>
            </a:prstGeom>
            <a:ln w="28575">
              <a:solidFill>
                <a:srgbClr val="9E480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084418" y="4762366"/>
            <a:ext cx="3098251" cy="1674538"/>
            <a:chOff x="9084418" y="4762366"/>
            <a:chExt cx="3098251" cy="1674538"/>
          </a:xfrm>
        </p:grpSpPr>
        <p:sp>
          <p:nvSpPr>
            <p:cNvPr id="49" name="Rectangle 48"/>
            <p:cNvSpPr/>
            <p:nvPr/>
          </p:nvSpPr>
          <p:spPr>
            <a:xfrm>
              <a:off x="9084418" y="5605907"/>
              <a:ext cx="3098251" cy="830997"/>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zatvorite </a:t>
              </a:r>
              <a:r>
                <a:rPr lang="sr-Latn-RS" sz="1200" spc="170" smtClean="0">
                  <a:solidFill>
                    <a:srgbClr val="237DB9"/>
                  </a:solidFill>
                  <a:latin typeface="Montserrat Light" panose="00000400000000000000" pitchFamily="50" charset="-18"/>
                  <a:cs typeface="Modak" panose="01000000000000000000" pitchFamily="2" charset="-18"/>
                </a:rPr>
                <a:t>prozor foldera Racuni tako što ćete kliknuti mišem </a:t>
              </a:r>
              <a:r>
                <a:rPr lang="sr-Latn-RS" sz="1200" spc="170">
                  <a:solidFill>
                    <a:srgbClr val="237DB9"/>
                  </a:solidFill>
                  <a:latin typeface="Montserrat Light" panose="00000400000000000000" pitchFamily="50" charset="-18"/>
                  <a:cs typeface="Modak" panose="01000000000000000000" pitchFamily="2" charset="-18"/>
                </a:rPr>
                <a:t>na ikonu X u gornjem desnom uglu prozora.</a:t>
              </a:r>
            </a:p>
          </p:txBody>
        </p:sp>
        <p:cxnSp>
          <p:nvCxnSpPr>
            <p:cNvPr id="57" name="Straight Connector 56"/>
            <p:cNvCxnSpPr/>
            <p:nvPr/>
          </p:nvCxnSpPr>
          <p:spPr>
            <a:xfrm>
              <a:off x="10699213" y="4762366"/>
              <a:ext cx="0" cy="813682"/>
            </a:xfrm>
            <a:prstGeom prst="line">
              <a:avLst/>
            </a:prstGeom>
            <a:ln w="28575">
              <a:solidFill>
                <a:srgbClr val="237D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3" name="Pentagon 42"/>
          <p:cNvSpPr/>
          <p:nvPr/>
        </p:nvSpPr>
        <p:spPr>
          <a:xfrm>
            <a:off x="163728" y="3846331"/>
            <a:ext cx="2232831" cy="798653"/>
          </a:xfrm>
          <a:prstGeom prst="homePlate">
            <a:avLst/>
          </a:prstGeom>
          <a:solidFill>
            <a:srgbClr val="15AA95"/>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a:solidFill>
                  <a:schemeClr val="bg1"/>
                </a:solidFill>
                <a:latin typeface="Montserrat ExtraBold" panose="00000900000000000000" pitchFamily="50" charset="-18"/>
              </a:rPr>
              <a:t>1</a:t>
            </a:r>
          </a:p>
        </p:txBody>
      </p:sp>
      <p:sp>
        <p:nvSpPr>
          <p:cNvPr id="42" name="Chevron 41"/>
          <p:cNvSpPr/>
          <p:nvPr/>
        </p:nvSpPr>
        <p:spPr>
          <a:xfrm>
            <a:off x="2070325" y="3846331"/>
            <a:ext cx="2232831" cy="798653"/>
          </a:xfrm>
          <a:prstGeom prst="chevron">
            <a:avLst/>
          </a:prstGeom>
          <a:solidFill>
            <a:srgbClr val="F09B13"/>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2</a:t>
            </a:r>
            <a:endParaRPr lang="sr-Latn-RS" sz="3200">
              <a:solidFill>
                <a:schemeClr val="bg1"/>
              </a:solidFill>
              <a:latin typeface="Montserrat ExtraBold" panose="00000900000000000000" pitchFamily="50" charset="-18"/>
            </a:endParaRPr>
          </a:p>
        </p:txBody>
      </p:sp>
      <p:sp>
        <p:nvSpPr>
          <p:cNvPr id="41" name="Chevron 40"/>
          <p:cNvSpPr/>
          <p:nvPr/>
        </p:nvSpPr>
        <p:spPr>
          <a:xfrm>
            <a:off x="3976922" y="3846331"/>
            <a:ext cx="2232831" cy="798653"/>
          </a:xfrm>
          <a:prstGeom prst="chevron">
            <a:avLst/>
          </a:prstGeom>
          <a:solidFill>
            <a:srgbClr val="BE372C"/>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a:solidFill>
                  <a:schemeClr val="bg1"/>
                </a:solidFill>
                <a:latin typeface="Montserrat ExtraBold" panose="00000900000000000000" pitchFamily="50" charset="-18"/>
              </a:rPr>
              <a:t>3</a:t>
            </a:r>
          </a:p>
        </p:txBody>
      </p:sp>
      <p:sp>
        <p:nvSpPr>
          <p:cNvPr id="40" name="Chevron 39"/>
          <p:cNvSpPr/>
          <p:nvPr/>
        </p:nvSpPr>
        <p:spPr>
          <a:xfrm>
            <a:off x="5883519" y="3846331"/>
            <a:ext cx="2232831" cy="798653"/>
          </a:xfrm>
          <a:prstGeom prst="chevron">
            <a:avLst/>
          </a:prstGeom>
          <a:solidFill>
            <a:srgbClr val="9E480E"/>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4</a:t>
            </a:r>
            <a:endParaRPr lang="sr-Latn-RS" sz="3200">
              <a:solidFill>
                <a:schemeClr val="bg1"/>
              </a:solidFill>
              <a:latin typeface="Montserrat ExtraBold" panose="00000900000000000000" pitchFamily="50" charset="-18"/>
            </a:endParaRPr>
          </a:p>
        </p:txBody>
      </p:sp>
      <p:sp>
        <p:nvSpPr>
          <p:cNvPr id="39" name="Chevron 38"/>
          <p:cNvSpPr/>
          <p:nvPr/>
        </p:nvSpPr>
        <p:spPr>
          <a:xfrm>
            <a:off x="7790116" y="3846331"/>
            <a:ext cx="2232831" cy="798653"/>
          </a:xfrm>
          <a:prstGeom prst="chevron">
            <a:avLst/>
          </a:prstGeom>
          <a:solidFill>
            <a:srgbClr val="9CB756"/>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a:solidFill>
                  <a:schemeClr val="bg1"/>
                </a:solidFill>
                <a:latin typeface="Montserrat ExtraBold" panose="00000900000000000000" pitchFamily="50" charset="-18"/>
              </a:rPr>
              <a:t>5</a:t>
            </a:r>
          </a:p>
        </p:txBody>
      </p:sp>
      <p:sp>
        <p:nvSpPr>
          <p:cNvPr id="38" name="Chevron 37"/>
          <p:cNvSpPr/>
          <p:nvPr/>
        </p:nvSpPr>
        <p:spPr>
          <a:xfrm>
            <a:off x="9696713" y="3846331"/>
            <a:ext cx="2232831" cy="798653"/>
          </a:xfrm>
          <a:prstGeom prst="chevron">
            <a:avLst/>
          </a:prstGeom>
          <a:solidFill>
            <a:srgbClr val="237DB9"/>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6</a:t>
            </a:r>
            <a:endParaRPr lang="sr-Latn-RS" sz="3200">
              <a:solidFill>
                <a:schemeClr val="bg1"/>
              </a:solidFill>
              <a:latin typeface="Montserrat ExtraBold" panose="00000900000000000000" pitchFamily="50" charset="-18"/>
            </a:endParaRPr>
          </a:p>
        </p:txBody>
      </p:sp>
    </p:spTree>
    <p:extLst>
      <p:ext uri="{BB962C8B-B14F-4D97-AF65-F5344CB8AC3E}">
        <p14:creationId xmlns:p14="http://schemas.microsoft.com/office/powerpoint/2010/main" val="15380164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0-#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1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0-#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15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500"/>
                                        <p:tgtEl>
                                          <p:spTgt spid="5"/>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par>
                          <p:cTn id="62" fill="hold">
                            <p:stCondLst>
                              <p:cond delay="5000"/>
                            </p:stCondLst>
                            <p:childTnLst>
                              <p:par>
                                <p:cTn id="63" presetID="22" presetClass="entr" presetSubtype="1"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3" grpId="0" animBg="1"/>
      <p:bldP spid="42" grpId="0" animBg="1"/>
      <p:bldP spid="41" grpId="0" animBg="1"/>
      <p:bldP spid="40" grpId="0" animBg="1"/>
      <p:bldP spid="39"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01781" y="541425"/>
            <a:ext cx="9188439" cy="584775"/>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NAPRAVITE TRI PODDIREKTORIJUMA</a:t>
            </a:r>
            <a:endParaRPr lang="sr-Latn-RS" sz="3200" spc="340">
              <a:solidFill>
                <a:srgbClr val="237DB9"/>
              </a:solidFill>
              <a:latin typeface="Montserrat" panose="00000500000000000000" pitchFamily="50" charset="-18"/>
              <a:cs typeface="Modak" panose="01000000000000000000" pitchFamily="2" charset="-18"/>
            </a:endParaRPr>
          </a:p>
        </p:txBody>
      </p:sp>
      <p:sp>
        <p:nvSpPr>
          <p:cNvPr id="12" name="TextBox 11"/>
          <p:cNvSpPr txBox="1"/>
          <p:nvPr/>
        </p:nvSpPr>
        <p:spPr>
          <a:xfrm>
            <a:off x="4059233" y="326347"/>
            <a:ext cx="4073551"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RAD SA FAJLOVIMA I FOLDERIMA</a:t>
            </a:r>
            <a:endParaRPr lang="sr-Latn-RS" sz="800" spc="600">
              <a:solidFill>
                <a:srgbClr val="15AA95"/>
              </a:solidFill>
              <a:latin typeface="Montserrat" panose="00000500000000000000" pitchFamily="50" charset="-18"/>
              <a:cs typeface="Modak" panose="01000000000000000000" pitchFamily="2" charset="-18"/>
            </a:endParaRPr>
          </a:p>
        </p:txBody>
      </p:sp>
      <p:sp>
        <p:nvSpPr>
          <p:cNvPr id="13" name="TextBox 12"/>
          <p:cNvSpPr txBox="1"/>
          <p:nvPr/>
        </p:nvSpPr>
        <p:spPr>
          <a:xfrm>
            <a:off x="1649505" y="1074603"/>
            <a:ext cx="8848165" cy="528350"/>
          </a:xfrm>
          <a:prstGeom prst="rect">
            <a:avLst/>
          </a:prstGeom>
          <a:noFill/>
        </p:spPr>
        <p:txBody>
          <a:bodyPr wrap="square" rtlCol="0">
            <a:spAutoFit/>
          </a:bodyPr>
          <a:lstStyle/>
          <a:p>
            <a:pPr algn="ctr">
              <a:lnSpc>
                <a:spcPts val="1700"/>
              </a:lnSpc>
            </a:pPr>
            <a:r>
              <a:rPr lang="sr-Latn-RS" sz="1000" spc="200" smtClean="0">
                <a:solidFill>
                  <a:srgbClr val="15AA95"/>
                </a:solidFill>
                <a:latin typeface="Montserrat Light" panose="00000400000000000000" pitchFamily="50" charset="-18"/>
                <a:cs typeface="Modak" panose="01000000000000000000" pitchFamily="2" charset="-18"/>
              </a:rPr>
              <a:t>u postojećoj fascikli Racuni gde se nalaze datoteke kablovska_maj</a:t>
            </a:r>
            <a:r>
              <a:rPr lang="sr-Latn-RS" sz="1000" spc="200">
                <a:solidFill>
                  <a:srgbClr val="15AA95"/>
                </a:solidFill>
                <a:latin typeface="Montserrat Light" panose="00000400000000000000" pitchFamily="50" charset="-18"/>
                <a:cs typeface="Modak" panose="01000000000000000000" pitchFamily="2" charset="-18"/>
              </a:rPr>
              <a:t>, struja_maj </a:t>
            </a:r>
            <a:r>
              <a:rPr lang="sr-Latn-RS" sz="1000" spc="200" smtClean="0">
                <a:solidFill>
                  <a:srgbClr val="15AA95"/>
                </a:solidFill>
                <a:latin typeface="Montserrat Light" panose="00000400000000000000" pitchFamily="50" charset="-18"/>
                <a:cs typeface="Modak" panose="01000000000000000000" pitchFamily="2" charset="-18"/>
              </a:rPr>
              <a:t>i komunalije_maj, dodajte tri nove fascikle koje ćete nazvati Kablovska, Struja i Komunalije</a:t>
            </a:r>
            <a:endParaRPr lang="sr-Latn-RS" sz="1000" spc="200">
              <a:solidFill>
                <a:srgbClr val="15AA95"/>
              </a:solidFill>
              <a:latin typeface="Montserrat Light" panose="00000400000000000000" pitchFamily="50" charset="-18"/>
              <a:cs typeface="Modak" panose="01000000000000000000" pitchFamily="2" charset="-18"/>
            </a:endParaRPr>
          </a:p>
        </p:txBody>
      </p:sp>
      <p:grpSp>
        <p:nvGrpSpPr>
          <p:cNvPr id="2" name="Group 1"/>
          <p:cNvGrpSpPr/>
          <p:nvPr/>
        </p:nvGrpSpPr>
        <p:grpSpPr>
          <a:xfrm>
            <a:off x="53783" y="2152761"/>
            <a:ext cx="2411915" cy="1549663"/>
            <a:chOff x="53783" y="2152761"/>
            <a:chExt cx="2411915" cy="1549663"/>
          </a:xfrm>
        </p:grpSpPr>
        <p:sp>
          <p:nvSpPr>
            <p:cNvPr id="44" name="Rectangle 43"/>
            <p:cNvSpPr/>
            <p:nvPr/>
          </p:nvSpPr>
          <p:spPr>
            <a:xfrm>
              <a:off x="53783" y="2152761"/>
              <a:ext cx="2411915" cy="646331"/>
            </a:xfrm>
            <a:prstGeom prst="rect">
              <a:avLst/>
            </a:prstGeom>
          </p:spPr>
          <p:txBody>
            <a:bodyPr wrap="square">
              <a:spAutoFit/>
            </a:bodyPr>
            <a:lstStyle/>
            <a:p>
              <a:pPr algn="ctr"/>
              <a:r>
                <a:rPr lang="sr-Latn-RS" sz="1200" spc="170" smtClean="0">
                  <a:solidFill>
                    <a:srgbClr val="237DB9"/>
                  </a:solidFill>
                  <a:latin typeface="Montserrat Light" panose="00000400000000000000" pitchFamily="50" charset="-18"/>
                  <a:cs typeface="Modak" panose="01000000000000000000" pitchFamily="2" charset="-18"/>
                </a:rPr>
                <a:t>otvorite fasciklu Racuni koja se nalazi na Desktopu</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1" name="Straight Connector 50"/>
            <p:cNvCxnSpPr/>
            <p:nvPr/>
          </p:nvCxnSpPr>
          <p:spPr>
            <a:xfrm>
              <a:off x="1269402" y="2888742"/>
              <a:ext cx="0" cy="813682"/>
            </a:xfrm>
            <a:prstGeom prst="line">
              <a:avLst/>
            </a:prstGeom>
            <a:ln w="28575">
              <a:solidFill>
                <a:srgbClr val="9CB75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648631" y="2152761"/>
            <a:ext cx="2782628" cy="1549663"/>
            <a:chOff x="3648631" y="2152761"/>
            <a:chExt cx="2782628" cy="1549663"/>
          </a:xfrm>
        </p:grpSpPr>
        <p:sp>
          <p:nvSpPr>
            <p:cNvPr id="45" name="Rectangle 44"/>
            <p:cNvSpPr/>
            <p:nvPr/>
          </p:nvSpPr>
          <p:spPr>
            <a:xfrm>
              <a:off x="3648631" y="2152761"/>
              <a:ext cx="2782628" cy="646331"/>
            </a:xfrm>
            <a:prstGeom prst="rect">
              <a:avLst/>
            </a:prstGeom>
          </p:spPr>
          <p:txBody>
            <a:bodyPr wrap="square">
              <a:spAutoFit/>
            </a:bodyPr>
            <a:lstStyle/>
            <a:p>
              <a:pPr algn="ctr"/>
              <a:r>
                <a:rPr lang="sr-Latn-RS" sz="1200" spc="170" smtClean="0">
                  <a:solidFill>
                    <a:srgbClr val="237DB9"/>
                  </a:solidFill>
                  <a:latin typeface="Montserrat Light" panose="00000400000000000000" pitchFamily="50" charset="-18"/>
                  <a:cs typeface="Modak" panose="01000000000000000000" pitchFamily="2" charset="-18"/>
                </a:rPr>
                <a:t>novonapravljeni direktorijum imenujte Kablovska</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3" name="Straight Connector 52"/>
            <p:cNvCxnSpPr/>
            <p:nvPr/>
          </p:nvCxnSpPr>
          <p:spPr>
            <a:xfrm>
              <a:off x="5038531" y="2888742"/>
              <a:ext cx="0" cy="813682"/>
            </a:xfrm>
            <a:prstGeom prst="line">
              <a:avLst/>
            </a:prstGeom>
            <a:ln w="28575">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420461" y="1968095"/>
            <a:ext cx="2781782" cy="1734329"/>
            <a:chOff x="7420461" y="1968095"/>
            <a:chExt cx="2781782" cy="1734329"/>
          </a:xfrm>
        </p:grpSpPr>
        <p:sp>
          <p:nvSpPr>
            <p:cNvPr id="46" name="Rectangle 45"/>
            <p:cNvSpPr/>
            <p:nvPr/>
          </p:nvSpPr>
          <p:spPr>
            <a:xfrm>
              <a:off x="7420461" y="1968095"/>
              <a:ext cx="2781782" cy="830997"/>
            </a:xfrm>
            <a:prstGeom prst="rect">
              <a:avLst/>
            </a:prstGeom>
          </p:spPr>
          <p:txBody>
            <a:bodyPr wrap="square">
              <a:spAutoFit/>
            </a:bodyPr>
            <a:lstStyle/>
            <a:p>
              <a:pPr algn="ctr"/>
              <a:r>
                <a:rPr lang="sr-Latn-RS" sz="1200" spc="170" smtClean="0">
                  <a:solidFill>
                    <a:srgbClr val="237DB9"/>
                  </a:solidFill>
                  <a:latin typeface="Montserrat Light" panose="00000400000000000000" pitchFamily="50" charset="-18"/>
                  <a:cs typeface="Modak" panose="01000000000000000000" pitchFamily="2" charset="-18"/>
                </a:rPr>
                <a:t>mišem prevucite datoteke </a:t>
              </a:r>
              <a:r>
                <a:rPr lang="sr-Latn-RS" sz="1200" spc="170">
                  <a:solidFill>
                    <a:srgbClr val="237DB9"/>
                  </a:solidFill>
                  <a:latin typeface="Montserrat Light" panose="00000400000000000000" pitchFamily="50" charset="-18"/>
                  <a:cs typeface="Modak" panose="01000000000000000000" pitchFamily="2" charset="-18"/>
                </a:rPr>
                <a:t>kablovska_maj, struja_maj i </a:t>
              </a:r>
              <a:r>
                <a:rPr lang="sr-Latn-RS" sz="1200" spc="170" smtClean="0">
                  <a:solidFill>
                    <a:srgbClr val="237DB9"/>
                  </a:solidFill>
                  <a:latin typeface="Montserrat Light" panose="00000400000000000000" pitchFamily="50" charset="-18"/>
                  <a:cs typeface="Modak" panose="01000000000000000000" pitchFamily="2" charset="-18"/>
                </a:rPr>
                <a:t>komunalije_maj u odgovarajuće fascikle </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4" name="Straight Connector 53"/>
            <p:cNvCxnSpPr/>
            <p:nvPr/>
          </p:nvCxnSpPr>
          <p:spPr>
            <a:xfrm>
              <a:off x="8807660" y="2888742"/>
              <a:ext cx="0" cy="813682"/>
            </a:xfrm>
            <a:prstGeom prst="line">
              <a:avLst/>
            </a:prstGeom>
            <a:ln w="28575">
              <a:solidFill>
                <a:srgbClr val="15AA9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526848" y="4762366"/>
            <a:ext cx="3255364" cy="1489872"/>
            <a:chOff x="1526848" y="4762366"/>
            <a:chExt cx="3255364" cy="1489872"/>
          </a:xfrm>
        </p:grpSpPr>
        <p:sp>
          <p:nvSpPr>
            <p:cNvPr id="47" name="Rectangle 46"/>
            <p:cNvSpPr/>
            <p:nvPr/>
          </p:nvSpPr>
          <p:spPr>
            <a:xfrm>
              <a:off x="1526848" y="5605907"/>
              <a:ext cx="3255364" cy="646331"/>
            </a:xfrm>
            <a:prstGeom prst="rect">
              <a:avLst/>
            </a:prstGeom>
          </p:spPr>
          <p:txBody>
            <a:bodyPr wrap="square">
              <a:spAutoFit/>
            </a:bodyPr>
            <a:lstStyle/>
            <a:p>
              <a:pPr algn="ctr"/>
              <a:r>
                <a:rPr lang="sr-Latn-RS" sz="1200" spc="170" smtClean="0">
                  <a:solidFill>
                    <a:srgbClr val="237DB9"/>
                  </a:solidFill>
                  <a:latin typeface="Montserrat Light" panose="00000400000000000000" pitchFamily="50" charset="-18"/>
                  <a:cs typeface="Modak" panose="01000000000000000000" pitchFamily="2" charset="-18"/>
                </a:rPr>
                <a:t>da napravite novu fasciklu, u liniji alata kliknite na New folder</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5" name="Straight Connector 54"/>
            <p:cNvCxnSpPr/>
            <p:nvPr/>
          </p:nvCxnSpPr>
          <p:spPr>
            <a:xfrm>
              <a:off x="3160955" y="4762366"/>
              <a:ext cx="0" cy="813682"/>
            </a:xfrm>
            <a:prstGeom prst="line">
              <a:avLst/>
            </a:prstGeom>
            <a:ln w="28575">
              <a:solidFill>
                <a:srgbClr val="F09B1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217827" y="4762366"/>
            <a:ext cx="3433665" cy="1489872"/>
            <a:chOff x="5217827" y="4762366"/>
            <a:chExt cx="3433665" cy="1489872"/>
          </a:xfrm>
        </p:grpSpPr>
        <p:sp>
          <p:nvSpPr>
            <p:cNvPr id="48" name="Rectangle 47"/>
            <p:cNvSpPr/>
            <p:nvPr/>
          </p:nvSpPr>
          <p:spPr>
            <a:xfrm>
              <a:off x="5217827" y="5605907"/>
              <a:ext cx="3433665" cy="646331"/>
            </a:xfrm>
            <a:prstGeom prst="rect">
              <a:avLst/>
            </a:prstGeom>
          </p:spPr>
          <p:txBody>
            <a:bodyPr wrap="square">
              <a:spAutoFit/>
            </a:bodyPr>
            <a:lstStyle/>
            <a:p>
              <a:pPr algn="ctr"/>
              <a:r>
                <a:rPr lang="sr-Latn-RS" sz="1200" spc="170" smtClean="0">
                  <a:solidFill>
                    <a:srgbClr val="237DB9"/>
                  </a:solidFill>
                  <a:latin typeface="Montserrat Light" panose="00000400000000000000" pitchFamily="50" charset="-18"/>
                  <a:cs typeface="Modak" panose="01000000000000000000" pitchFamily="2" charset="-18"/>
                </a:rPr>
                <a:t>ponovite postupke 8 i 9 da biste napravili foldere Struja i Komunalije.</a:t>
              </a:r>
              <a:endParaRPr lang="sr-Latn-RS" sz="1200" spc="170">
                <a:solidFill>
                  <a:srgbClr val="237DB9"/>
                </a:solidFill>
                <a:latin typeface="Montserrat Light" panose="00000400000000000000" pitchFamily="50" charset="-18"/>
                <a:cs typeface="Modak" panose="01000000000000000000" pitchFamily="2" charset="-18"/>
              </a:endParaRPr>
            </a:p>
          </p:txBody>
        </p:sp>
        <p:cxnSp>
          <p:nvCxnSpPr>
            <p:cNvPr id="56" name="Straight Connector 55"/>
            <p:cNvCxnSpPr/>
            <p:nvPr/>
          </p:nvCxnSpPr>
          <p:spPr>
            <a:xfrm>
              <a:off x="6930084" y="4762366"/>
              <a:ext cx="0" cy="813682"/>
            </a:xfrm>
            <a:prstGeom prst="line">
              <a:avLst/>
            </a:prstGeom>
            <a:ln w="28575">
              <a:solidFill>
                <a:srgbClr val="9E480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084418" y="4762366"/>
            <a:ext cx="3098251" cy="1674538"/>
            <a:chOff x="9084418" y="4762366"/>
            <a:chExt cx="3098251" cy="1674538"/>
          </a:xfrm>
        </p:grpSpPr>
        <p:sp>
          <p:nvSpPr>
            <p:cNvPr id="49" name="Rectangle 48"/>
            <p:cNvSpPr/>
            <p:nvPr/>
          </p:nvSpPr>
          <p:spPr>
            <a:xfrm>
              <a:off x="9084418" y="5605907"/>
              <a:ext cx="3098251" cy="830997"/>
            </a:xfrm>
            <a:prstGeom prst="rect">
              <a:avLst/>
            </a:prstGeom>
          </p:spPr>
          <p:txBody>
            <a:bodyPr wrap="square">
              <a:spAutoFit/>
            </a:bodyPr>
            <a:lstStyle/>
            <a:p>
              <a:pPr algn="ctr"/>
              <a:r>
                <a:rPr lang="sr-Latn-RS" sz="1200" spc="170">
                  <a:solidFill>
                    <a:srgbClr val="237DB9"/>
                  </a:solidFill>
                  <a:latin typeface="Montserrat Light" panose="00000400000000000000" pitchFamily="50" charset="-18"/>
                  <a:cs typeface="Modak" panose="01000000000000000000" pitchFamily="2" charset="-18"/>
                </a:rPr>
                <a:t>zatvorite </a:t>
              </a:r>
              <a:r>
                <a:rPr lang="sr-Latn-RS" sz="1200" spc="170" smtClean="0">
                  <a:solidFill>
                    <a:srgbClr val="237DB9"/>
                  </a:solidFill>
                  <a:latin typeface="Montserrat Light" panose="00000400000000000000" pitchFamily="50" charset="-18"/>
                  <a:cs typeface="Modak" panose="01000000000000000000" pitchFamily="2" charset="-18"/>
                </a:rPr>
                <a:t>prozor foldera Racuni tako što ćete kliknuti mišem </a:t>
              </a:r>
              <a:r>
                <a:rPr lang="sr-Latn-RS" sz="1200" spc="170">
                  <a:solidFill>
                    <a:srgbClr val="237DB9"/>
                  </a:solidFill>
                  <a:latin typeface="Montserrat Light" panose="00000400000000000000" pitchFamily="50" charset="-18"/>
                  <a:cs typeface="Modak" panose="01000000000000000000" pitchFamily="2" charset="-18"/>
                </a:rPr>
                <a:t>na ikonu X u gornjem desnom uglu prozora.</a:t>
              </a:r>
            </a:p>
          </p:txBody>
        </p:sp>
        <p:cxnSp>
          <p:nvCxnSpPr>
            <p:cNvPr id="57" name="Straight Connector 56"/>
            <p:cNvCxnSpPr/>
            <p:nvPr/>
          </p:nvCxnSpPr>
          <p:spPr>
            <a:xfrm>
              <a:off x="10699213" y="4762366"/>
              <a:ext cx="0" cy="813682"/>
            </a:xfrm>
            <a:prstGeom prst="line">
              <a:avLst/>
            </a:prstGeom>
            <a:ln w="28575">
              <a:solidFill>
                <a:srgbClr val="237D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3" name="Chevron 42"/>
          <p:cNvSpPr/>
          <p:nvPr/>
        </p:nvSpPr>
        <p:spPr>
          <a:xfrm>
            <a:off x="163728" y="3846331"/>
            <a:ext cx="2232831" cy="798653"/>
          </a:xfrm>
          <a:prstGeom prst="chevron">
            <a:avLst/>
          </a:prstGeom>
          <a:solidFill>
            <a:srgbClr val="9CB756"/>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7</a:t>
            </a:r>
            <a:endParaRPr lang="sr-Latn-RS" sz="3200">
              <a:solidFill>
                <a:schemeClr val="bg1"/>
              </a:solidFill>
              <a:latin typeface="Montserrat ExtraBold" panose="00000900000000000000" pitchFamily="50" charset="-18"/>
            </a:endParaRPr>
          </a:p>
        </p:txBody>
      </p:sp>
      <p:sp>
        <p:nvSpPr>
          <p:cNvPr id="42" name="Chevron 41"/>
          <p:cNvSpPr/>
          <p:nvPr/>
        </p:nvSpPr>
        <p:spPr>
          <a:xfrm>
            <a:off x="2070325" y="3846331"/>
            <a:ext cx="2232831" cy="798653"/>
          </a:xfrm>
          <a:prstGeom prst="chevron">
            <a:avLst/>
          </a:prstGeom>
          <a:solidFill>
            <a:srgbClr val="F09B13"/>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a:solidFill>
                  <a:schemeClr val="bg1"/>
                </a:solidFill>
                <a:latin typeface="Montserrat ExtraBold" panose="00000900000000000000" pitchFamily="50" charset="-18"/>
              </a:rPr>
              <a:t>8</a:t>
            </a:r>
          </a:p>
        </p:txBody>
      </p:sp>
      <p:sp>
        <p:nvSpPr>
          <p:cNvPr id="41" name="Chevron 40"/>
          <p:cNvSpPr/>
          <p:nvPr/>
        </p:nvSpPr>
        <p:spPr>
          <a:xfrm>
            <a:off x="3976922" y="3846331"/>
            <a:ext cx="2232831" cy="798653"/>
          </a:xfrm>
          <a:prstGeom prst="chevron">
            <a:avLst/>
          </a:prstGeom>
          <a:solidFill>
            <a:srgbClr val="BE372C"/>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9</a:t>
            </a:r>
            <a:endParaRPr lang="sr-Latn-RS" sz="3200">
              <a:solidFill>
                <a:schemeClr val="bg1"/>
              </a:solidFill>
              <a:latin typeface="Montserrat ExtraBold" panose="00000900000000000000" pitchFamily="50" charset="-18"/>
            </a:endParaRPr>
          </a:p>
        </p:txBody>
      </p:sp>
      <p:sp>
        <p:nvSpPr>
          <p:cNvPr id="40" name="Chevron 39"/>
          <p:cNvSpPr/>
          <p:nvPr/>
        </p:nvSpPr>
        <p:spPr>
          <a:xfrm>
            <a:off x="5883519" y="3846331"/>
            <a:ext cx="2232831" cy="798653"/>
          </a:xfrm>
          <a:prstGeom prst="chevron">
            <a:avLst/>
          </a:prstGeom>
          <a:solidFill>
            <a:srgbClr val="9E480E"/>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10</a:t>
            </a:r>
            <a:endParaRPr lang="sr-Latn-RS" sz="3200">
              <a:solidFill>
                <a:schemeClr val="bg1"/>
              </a:solidFill>
              <a:latin typeface="Montserrat ExtraBold" panose="00000900000000000000" pitchFamily="50" charset="-18"/>
            </a:endParaRPr>
          </a:p>
        </p:txBody>
      </p:sp>
      <p:sp>
        <p:nvSpPr>
          <p:cNvPr id="39" name="Chevron 38"/>
          <p:cNvSpPr/>
          <p:nvPr/>
        </p:nvSpPr>
        <p:spPr>
          <a:xfrm>
            <a:off x="7790116" y="3846331"/>
            <a:ext cx="2232831" cy="798653"/>
          </a:xfrm>
          <a:prstGeom prst="chevron">
            <a:avLst/>
          </a:prstGeom>
          <a:solidFill>
            <a:srgbClr val="15AA95"/>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11</a:t>
            </a:r>
            <a:endParaRPr lang="sr-Latn-RS" sz="3200">
              <a:solidFill>
                <a:schemeClr val="bg1"/>
              </a:solidFill>
              <a:latin typeface="Montserrat ExtraBold" panose="00000900000000000000" pitchFamily="50" charset="-18"/>
            </a:endParaRPr>
          </a:p>
        </p:txBody>
      </p:sp>
      <p:sp>
        <p:nvSpPr>
          <p:cNvPr id="38" name="Chevron 37"/>
          <p:cNvSpPr/>
          <p:nvPr/>
        </p:nvSpPr>
        <p:spPr>
          <a:xfrm>
            <a:off x="9696713" y="3846331"/>
            <a:ext cx="2165200" cy="798653"/>
          </a:xfrm>
          <a:custGeom>
            <a:avLst/>
            <a:gdLst>
              <a:gd name="connsiteX0" fmla="*/ 0 w 2232831"/>
              <a:gd name="connsiteY0" fmla="*/ 0 h 798653"/>
              <a:gd name="connsiteX1" fmla="*/ 1833505 w 2232831"/>
              <a:gd name="connsiteY1" fmla="*/ 0 h 798653"/>
              <a:gd name="connsiteX2" fmla="*/ 2232831 w 2232831"/>
              <a:gd name="connsiteY2" fmla="*/ 399327 h 798653"/>
              <a:gd name="connsiteX3" fmla="*/ 1833505 w 2232831"/>
              <a:gd name="connsiteY3" fmla="*/ 798653 h 798653"/>
              <a:gd name="connsiteX4" fmla="*/ 0 w 2232831"/>
              <a:gd name="connsiteY4" fmla="*/ 798653 h 798653"/>
              <a:gd name="connsiteX5" fmla="*/ 399327 w 2232831"/>
              <a:gd name="connsiteY5" fmla="*/ 399327 h 798653"/>
              <a:gd name="connsiteX6" fmla="*/ 0 w 2232831"/>
              <a:gd name="connsiteY6" fmla="*/ 0 h 798653"/>
              <a:gd name="connsiteX0" fmla="*/ 0 w 2232831"/>
              <a:gd name="connsiteY0" fmla="*/ 0 h 798653"/>
              <a:gd name="connsiteX1" fmla="*/ 2165200 w 2232831"/>
              <a:gd name="connsiteY1" fmla="*/ 0 h 798653"/>
              <a:gd name="connsiteX2" fmla="*/ 2232831 w 2232831"/>
              <a:gd name="connsiteY2" fmla="*/ 399327 h 798653"/>
              <a:gd name="connsiteX3" fmla="*/ 1833505 w 2232831"/>
              <a:gd name="connsiteY3" fmla="*/ 798653 h 798653"/>
              <a:gd name="connsiteX4" fmla="*/ 0 w 2232831"/>
              <a:gd name="connsiteY4" fmla="*/ 798653 h 798653"/>
              <a:gd name="connsiteX5" fmla="*/ 399327 w 2232831"/>
              <a:gd name="connsiteY5" fmla="*/ 399327 h 798653"/>
              <a:gd name="connsiteX6" fmla="*/ 0 w 2232831"/>
              <a:gd name="connsiteY6" fmla="*/ 0 h 798653"/>
              <a:gd name="connsiteX0" fmla="*/ 0 w 2232831"/>
              <a:gd name="connsiteY0" fmla="*/ 0 h 798653"/>
              <a:gd name="connsiteX1" fmla="*/ 2165200 w 2232831"/>
              <a:gd name="connsiteY1" fmla="*/ 0 h 798653"/>
              <a:gd name="connsiteX2" fmla="*/ 2232831 w 2232831"/>
              <a:gd name="connsiteY2" fmla="*/ 399327 h 798653"/>
              <a:gd name="connsiteX3" fmla="*/ 2165199 w 2232831"/>
              <a:gd name="connsiteY3" fmla="*/ 789689 h 798653"/>
              <a:gd name="connsiteX4" fmla="*/ 0 w 2232831"/>
              <a:gd name="connsiteY4" fmla="*/ 798653 h 798653"/>
              <a:gd name="connsiteX5" fmla="*/ 399327 w 2232831"/>
              <a:gd name="connsiteY5" fmla="*/ 399327 h 798653"/>
              <a:gd name="connsiteX6" fmla="*/ 0 w 2232831"/>
              <a:gd name="connsiteY6" fmla="*/ 0 h 798653"/>
              <a:gd name="connsiteX0" fmla="*/ 0 w 2165200"/>
              <a:gd name="connsiteY0" fmla="*/ 0 h 798653"/>
              <a:gd name="connsiteX1" fmla="*/ 2165200 w 2165200"/>
              <a:gd name="connsiteY1" fmla="*/ 0 h 798653"/>
              <a:gd name="connsiteX2" fmla="*/ 2165199 w 2165200"/>
              <a:gd name="connsiteY2" fmla="*/ 789689 h 798653"/>
              <a:gd name="connsiteX3" fmla="*/ 0 w 2165200"/>
              <a:gd name="connsiteY3" fmla="*/ 798653 h 798653"/>
              <a:gd name="connsiteX4" fmla="*/ 399327 w 2165200"/>
              <a:gd name="connsiteY4" fmla="*/ 399327 h 798653"/>
              <a:gd name="connsiteX5" fmla="*/ 0 w 2165200"/>
              <a:gd name="connsiteY5" fmla="*/ 0 h 79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5200" h="798653">
                <a:moveTo>
                  <a:pt x="0" y="0"/>
                </a:moveTo>
                <a:lnTo>
                  <a:pt x="2165200" y="0"/>
                </a:lnTo>
                <a:cubicBezTo>
                  <a:pt x="2165200" y="263230"/>
                  <a:pt x="2165199" y="526459"/>
                  <a:pt x="2165199" y="789689"/>
                </a:cubicBezTo>
                <a:lnTo>
                  <a:pt x="0" y="798653"/>
                </a:lnTo>
                <a:lnTo>
                  <a:pt x="399327" y="399327"/>
                </a:lnTo>
                <a:lnTo>
                  <a:pt x="0" y="0"/>
                </a:lnTo>
                <a:close/>
              </a:path>
            </a:pathLst>
          </a:custGeom>
          <a:solidFill>
            <a:srgbClr val="237DB9"/>
          </a:solidFill>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sz="3200" smtClean="0">
                <a:solidFill>
                  <a:schemeClr val="bg1"/>
                </a:solidFill>
                <a:latin typeface="Montserrat ExtraBold" panose="00000900000000000000" pitchFamily="50" charset="-18"/>
              </a:rPr>
              <a:t>12</a:t>
            </a:r>
            <a:endParaRPr lang="sr-Latn-RS" sz="3200">
              <a:solidFill>
                <a:schemeClr val="bg1"/>
              </a:solidFill>
              <a:latin typeface="Montserrat ExtraBold" panose="00000900000000000000" pitchFamily="50" charset="-18"/>
            </a:endParaRPr>
          </a:p>
        </p:txBody>
      </p:sp>
    </p:spTree>
    <p:extLst>
      <p:ext uri="{BB962C8B-B14F-4D97-AF65-F5344CB8AC3E}">
        <p14:creationId xmlns:p14="http://schemas.microsoft.com/office/powerpoint/2010/main" val="13746531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0-#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5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75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100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0-#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1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par>
                          <p:cTn id="46" fill="hold">
                            <p:stCondLst>
                              <p:cond delay="2750"/>
                            </p:stCondLst>
                            <p:childTnLst>
                              <p:par>
                                <p:cTn id="47" presetID="2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3250"/>
                            </p:stCondLst>
                            <p:childTnLst>
                              <p:par>
                                <p:cTn id="51" presetID="22" presetClass="entr" presetSubtype="4"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childTnLst>
                          </p:cTn>
                        </p:par>
                        <p:par>
                          <p:cTn id="54" fill="hold">
                            <p:stCondLst>
                              <p:cond delay="3750"/>
                            </p:stCondLst>
                            <p:childTnLst>
                              <p:par>
                                <p:cTn id="55" presetID="22" presetClass="entr" presetSubtype="1"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500"/>
                                        <p:tgtEl>
                                          <p:spTgt spid="5"/>
                                        </p:tgtEl>
                                      </p:cBhvr>
                                    </p:animEffect>
                                  </p:childTnLst>
                                </p:cTn>
                              </p:par>
                            </p:childTnLst>
                          </p:cTn>
                        </p:par>
                        <p:par>
                          <p:cTn id="58" fill="hold">
                            <p:stCondLst>
                              <p:cond delay="4250"/>
                            </p:stCondLst>
                            <p:childTnLst>
                              <p:par>
                                <p:cTn id="59" presetID="22" presetClass="entr" presetSubtype="4"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par>
                          <p:cTn id="62" fill="hold">
                            <p:stCondLst>
                              <p:cond delay="4750"/>
                            </p:stCondLst>
                            <p:childTnLst>
                              <p:par>
                                <p:cTn id="63" presetID="22" presetClass="entr" presetSubtype="1"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3" grpId="0" animBg="1"/>
      <p:bldP spid="42" grpId="0" animBg="1"/>
      <p:bldP spid="41" grpId="0" animBg="1"/>
      <p:bldP spid="40" grpId="0" animBg="1"/>
      <p:bldP spid="39"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781" y="460145"/>
            <a:ext cx="9188439" cy="1077218"/>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KOPIRANJE, PREMEŠTANJE, BRISANJE I PREIMENOVANJE</a:t>
            </a:r>
            <a:endParaRPr lang="sr-Latn-RS" sz="3200" spc="340">
              <a:solidFill>
                <a:srgbClr val="237DB9"/>
              </a:solidFill>
              <a:latin typeface="Montserrat" panose="00000500000000000000" pitchFamily="50" charset="-18"/>
              <a:cs typeface="Modak" panose="01000000000000000000" pitchFamily="2" charset="-18"/>
            </a:endParaRPr>
          </a:p>
        </p:txBody>
      </p:sp>
      <p:sp>
        <p:nvSpPr>
          <p:cNvPr id="3" name="TextBox 2"/>
          <p:cNvSpPr txBox="1"/>
          <p:nvPr/>
        </p:nvSpPr>
        <p:spPr>
          <a:xfrm>
            <a:off x="4059233" y="245067"/>
            <a:ext cx="4073551"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RAD SA FAJLOVIMA I FOLDERIMA</a:t>
            </a:r>
            <a:endParaRPr lang="sr-Latn-RS" sz="800" spc="600">
              <a:solidFill>
                <a:srgbClr val="15AA95"/>
              </a:solidFill>
              <a:latin typeface="Montserrat" panose="00000500000000000000" pitchFamily="50" charset="-18"/>
              <a:cs typeface="Modak" panose="01000000000000000000" pitchFamily="2" charset="-18"/>
            </a:endParaRPr>
          </a:p>
        </p:txBody>
      </p:sp>
      <p:sp>
        <p:nvSpPr>
          <p:cNvPr id="4" name="TextBox 3"/>
          <p:cNvSpPr txBox="1"/>
          <p:nvPr/>
        </p:nvSpPr>
        <p:spPr>
          <a:xfrm>
            <a:off x="1649505" y="1432597"/>
            <a:ext cx="8848165" cy="507703"/>
          </a:xfrm>
          <a:prstGeom prst="rect">
            <a:avLst/>
          </a:prstGeom>
          <a:noFill/>
        </p:spPr>
        <p:txBody>
          <a:bodyPr wrap="square" rtlCol="0">
            <a:spAutoFit/>
          </a:bodyPr>
          <a:lstStyle/>
          <a:p>
            <a:pPr algn="ctr">
              <a:lnSpc>
                <a:spcPts val="1700"/>
              </a:lnSpc>
            </a:pPr>
            <a:r>
              <a:rPr lang="sr-Latn-RS" sz="1000" spc="200" smtClean="0">
                <a:solidFill>
                  <a:srgbClr val="15AA95"/>
                </a:solidFill>
                <a:latin typeface="Montserrat Light" panose="00000400000000000000" pitchFamily="50" charset="-18"/>
                <a:cs typeface="Modak" panose="01000000000000000000" pitchFamily="2" charset="-18"/>
              </a:rPr>
              <a:t>Ove naredbe su univerzalne i ne odnose se samo na fajlove i foldere. Bitno je da razumete koncept izvršavanja ovih komandi, a kasnije ćete ih lako koristiti u bilo kom drugom programu.</a:t>
            </a:r>
            <a:endParaRPr lang="sr-Latn-RS" sz="1000" spc="200">
              <a:solidFill>
                <a:srgbClr val="15AA95"/>
              </a:solidFill>
              <a:latin typeface="Montserrat Light" panose="00000400000000000000" pitchFamily="50" charset="-18"/>
              <a:cs typeface="Modak" panose="01000000000000000000" pitchFamily="2" charset="-18"/>
            </a:endParaRPr>
          </a:p>
        </p:txBody>
      </p:sp>
      <p:pic>
        <p:nvPicPr>
          <p:cNvPr id="5" name="Picture 4"/>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08598" y="2406396"/>
            <a:ext cx="720000" cy="720000"/>
          </a:xfrm>
          <a:prstGeom prst="rect">
            <a:avLst/>
          </a:prstGeom>
        </p:spPr>
      </p:pic>
      <p:pic>
        <p:nvPicPr>
          <p:cNvPr id="6" name="Picture 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8136" y="2406396"/>
            <a:ext cx="720000" cy="720000"/>
          </a:xfrm>
          <a:prstGeom prst="rect">
            <a:avLst/>
          </a:prstGeom>
        </p:spPr>
      </p:pic>
      <p:pic>
        <p:nvPicPr>
          <p:cNvPr id="7" name="Picture 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08598" y="4221926"/>
            <a:ext cx="720000" cy="720000"/>
          </a:xfrm>
          <a:prstGeom prst="rect">
            <a:avLst/>
          </a:prstGeom>
        </p:spPr>
      </p:pic>
      <p:pic>
        <p:nvPicPr>
          <p:cNvPr id="8" name="Picture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8136" y="4221926"/>
            <a:ext cx="720000" cy="720000"/>
          </a:xfrm>
          <a:prstGeom prst="rect">
            <a:avLst/>
          </a:prstGeom>
        </p:spPr>
      </p:pic>
      <p:grpSp>
        <p:nvGrpSpPr>
          <p:cNvPr id="9" name="Group 8"/>
          <p:cNvGrpSpPr/>
          <p:nvPr/>
        </p:nvGrpSpPr>
        <p:grpSpPr>
          <a:xfrm>
            <a:off x="1857839" y="2406396"/>
            <a:ext cx="3877099" cy="1220847"/>
            <a:chOff x="1857839" y="2406396"/>
            <a:chExt cx="3877099" cy="1220847"/>
          </a:xfrm>
        </p:grpSpPr>
        <p:sp>
          <p:nvSpPr>
            <p:cNvPr id="11" name="TextBox 10"/>
            <p:cNvSpPr txBox="1"/>
            <p:nvPr/>
          </p:nvSpPr>
          <p:spPr>
            <a:xfrm>
              <a:off x="1857839" y="2406396"/>
              <a:ext cx="1648208"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CUT - PREMESTI</a:t>
              </a:r>
              <a:endParaRPr lang="sr-Latn-RS" sz="1400">
                <a:solidFill>
                  <a:srgbClr val="9E480E"/>
                </a:solidFill>
                <a:latin typeface="Montserrat" panose="00000500000000000000" pitchFamily="50" charset="-18"/>
                <a:cs typeface="Modak" panose="01000000000000000000" pitchFamily="2" charset="-18"/>
              </a:endParaRPr>
            </a:p>
          </p:txBody>
        </p:sp>
        <p:sp>
          <p:nvSpPr>
            <p:cNvPr id="12" name="TextBox 11"/>
            <p:cNvSpPr txBox="1"/>
            <p:nvPr/>
          </p:nvSpPr>
          <p:spPr>
            <a:xfrm>
              <a:off x="1857839" y="2714173"/>
              <a:ext cx="3877099" cy="913070"/>
            </a:xfrm>
            <a:prstGeom prst="rect">
              <a:avLst/>
            </a:prstGeom>
            <a:noFill/>
          </p:spPr>
          <p:txBody>
            <a:bodyPr wrap="square" rtlCol="0">
              <a:spAutoFit/>
            </a:bodyPr>
            <a:lstStyle/>
            <a:p>
              <a:pP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Prevodi se i kao iseci. Objekat se prividno briše, odnosno smešta u deo radne memorije koji se zove Clipboard, Ne funkcioniše bez komande Paste.</a:t>
              </a:r>
              <a:endParaRPr lang="sr-Latn-RS" sz="900" spc="140">
                <a:solidFill>
                  <a:srgbClr val="15AA95"/>
                </a:solidFill>
                <a:latin typeface="Montserrat Light" panose="00000400000000000000" pitchFamily="50" charset="-18"/>
                <a:cs typeface="Modak" panose="01000000000000000000" pitchFamily="2" charset="-18"/>
              </a:endParaRPr>
            </a:p>
          </p:txBody>
        </p:sp>
      </p:grpSp>
      <p:grpSp>
        <p:nvGrpSpPr>
          <p:cNvPr id="19" name="Group 18"/>
          <p:cNvGrpSpPr/>
          <p:nvPr/>
        </p:nvGrpSpPr>
        <p:grpSpPr>
          <a:xfrm>
            <a:off x="1857839" y="4177614"/>
            <a:ext cx="3877099" cy="1015663"/>
            <a:chOff x="1857839" y="4177614"/>
            <a:chExt cx="3877099" cy="1015663"/>
          </a:xfrm>
        </p:grpSpPr>
        <p:sp>
          <p:nvSpPr>
            <p:cNvPr id="13" name="TextBox 12"/>
            <p:cNvSpPr txBox="1"/>
            <p:nvPr/>
          </p:nvSpPr>
          <p:spPr>
            <a:xfrm>
              <a:off x="1857839" y="4177614"/>
              <a:ext cx="1609736"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PASTE - NALEPI</a:t>
              </a:r>
              <a:endParaRPr lang="sr-Latn-RS" sz="1400">
                <a:solidFill>
                  <a:srgbClr val="9E480E"/>
                </a:solidFill>
                <a:latin typeface="Montserrat" panose="00000500000000000000" pitchFamily="50" charset="-18"/>
                <a:cs typeface="Modak" panose="01000000000000000000" pitchFamily="2" charset="-18"/>
              </a:endParaRPr>
            </a:p>
          </p:txBody>
        </p:sp>
        <p:sp>
          <p:nvSpPr>
            <p:cNvPr id="14" name="TextBox 13"/>
            <p:cNvSpPr txBox="1"/>
            <p:nvPr/>
          </p:nvSpPr>
          <p:spPr>
            <a:xfrm>
              <a:off x="1857839" y="4485391"/>
              <a:ext cx="3877099" cy="707886"/>
            </a:xfrm>
            <a:prstGeom prst="rect">
              <a:avLst/>
            </a:prstGeom>
            <a:noFill/>
          </p:spPr>
          <p:txBody>
            <a:bodyPr wrap="square" rtlCol="0">
              <a:spAutoFit/>
            </a:bodyPr>
            <a:lstStyle/>
            <a:p>
              <a:pP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Podrazumeva da u radnoj memoriji postoji objekat. Da bi se realizovala, ovoj naredbi treba da prethodi bilo CUT ili COPY.</a:t>
              </a:r>
              <a:endParaRPr lang="sr-Latn-RS" sz="900" spc="140">
                <a:solidFill>
                  <a:srgbClr val="15AA95"/>
                </a:solidFill>
                <a:latin typeface="Montserrat Light" panose="00000400000000000000" pitchFamily="50" charset="-18"/>
                <a:cs typeface="Modak" panose="01000000000000000000" pitchFamily="2" charset="-18"/>
              </a:endParaRPr>
            </a:p>
          </p:txBody>
        </p:sp>
      </p:grpSp>
      <p:grpSp>
        <p:nvGrpSpPr>
          <p:cNvPr id="10" name="Group 9"/>
          <p:cNvGrpSpPr/>
          <p:nvPr/>
        </p:nvGrpSpPr>
        <p:grpSpPr>
          <a:xfrm>
            <a:off x="7028598" y="2406396"/>
            <a:ext cx="3877099" cy="1015663"/>
            <a:chOff x="7028598" y="2406396"/>
            <a:chExt cx="3877099" cy="1015663"/>
          </a:xfrm>
        </p:grpSpPr>
        <p:sp>
          <p:nvSpPr>
            <p:cNvPr id="15" name="TextBox 14"/>
            <p:cNvSpPr txBox="1"/>
            <p:nvPr/>
          </p:nvSpPr>
          <p:spPr>
            <a:xfrm>
              <a:off x="7028598" y="2406396"/>
              <a:ext cx="1665841"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COPY - KOPIRAJ</a:t>
              </a:r>
              <a:endParaRPr lang="sr-Latn-RS" sz="1400">
                <a:solidFill>
                  <a:srgbClr val="9E480E"/>
                </a:solidFill>
                <a:latin typeface="Montserrat" panose="00000500000000000000" pitchFamily="50" charset="-18"/>
                <a:cs typeface="Modak" panose="01000000000000000000" pitchFamily="2" charset="-18"/>
              </a:endParaRPr>
            </a:p>
          </p:txBody>
        </p:sp>
        <p:sp>
          <p:nvSpPr>
            <p:cNvPr id="16" name="TextBox 15"/>
            <p:cNvSpPr txBox="1"/>
            <p:nvPr/>
          </p:nvSpPr>
          <p:spPr>
            <a:xfrm>
              <a:off x="7028598" y="2714173"/>
              <a:ext cx="3877099" cy="707886"/>
            </a:xfrm>
            <a:prstGeom prst="rect">
              <a:avLst/>
            </a:prstGeom>
            <a:noFill/>
          </p:spPr>
          <p:txBody>
            <a:bodyPr wrap="square" rtlCol="0">
              <a:spAutoFit/>
            </a:bodyPr>
            <a:lstStyle/>
            <a:p>
              <a:pP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Pravi kopiju objekta i smešta je u Clipboard. Odabrani objekat se ne briše, nego i dalje postoji. Sada se može upotrebiti opcija Paste.</a:t>
              </a:r>
              <a:endParaRPr lang="sr-Latn-RS" sz="900" spc="140">
                <a:solidFill>
                  <a:srgbClr val="15AA95"/>
                </a:solidFill>
                <a:latin typeface="Montserrat Light" panose="00000400000000000000" pitchFamily="50" charset="-18"/>
                <a:cs typeface="Modak" panose="01000000000000000000" pitchFamily="2" charset="-18"/>
              </a:endParaRPr>
            </a:p>
          </p:txBody>
        </p:sp>
      </p:grpSp>
      <p:grpSp>
        <p:nvGrpSpPr>
          <p:cNvPr id="20" name="Group 19"/>
          <p:cNvGrpSpPr/>
          <p:nvPr/>
        </p:nvGrpSpPr>
        <p:grpSpPr>
          <a:xfrm>
            <a:off x="7030842" y="4177614"/>
            <a:ext cx="3877099" cy="1015663"/>
            <a:chOff x="7030842" y="4177614"/>
            <a:chExt cx="3877099" cy="1015663"/>
          </a:xfrm>
        </p:grpSpPr>
        <p:sp>
          <p:nvSpPr>
            <p:cNvPr id="17" name="TextBox 16"/>
            <p:cNvSpPr txBox="1"/>
            <p:nvPr/>
          </p:nvSpPr>
          <p:spPr>
            <a:xfrm>
              <a:off x="7030842" y="4177614"/>
              <a:ext cx="1673856"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DELETE - OBRIŠI</a:t>
              </a:r>
              <a:endParaRPr lang="sr-Latn-RS" sz="1400">
                <a:solidFill>
                  <a:srgbClr val="9E480E"/>
                </a:solidFill>
                <a:latin typeface="Montserrat" panose="00000500000000000000" pitchFamily="50" charset="-18"/>
                <a:cs typeface="Modak" panose="01000000000000000000" pitchFamily="2" charset="-18"/>
              </a:endParaRPr>
            </a:p>
          </p:txBody>
        </p:sp>
        <p:sp>
          <p:nvSpPr>
            <p:cNvPr id="18" name="TextBox 17"/>
            <p:cNvSpPr txBox="1"/>
            <p:nvPr/>
          </p:nvSpPr>
          <p:spPr>
            <a:xfrm>
              <a:off x="7030842" y="4485391"/>
              <a:ext cx="3877099" cy="707886"/>
            </a:xfrm>
            <a:prstGeom prst="rect">
              <a:avLst/>
            </a:prstGeom>
            <a:noFill/>
          </p:spPr>
          <p:txBody>
            <a:bodyPr wrap="square" rtlCol="0">
              <a:spAutoFit/>
            </a:bodyPr>
            <a:lstStyle/>
            <a:p>
              <a:pP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Briše odabrani objekat bez smeštanja u radnu memoriju. Ipak, ako je reč o fajlu ili folderu, on biva premešten u Recycle Bin – korpi za otpatke.</a:t>
              </a:r>
              <a:endParaRPr lang="sr-Latn-RS" sz="900" spc="140">
                <a:solidFill>
                  <a:srgbClr val="15AA95"/>
                </a:solidFill>
                <a:latin typeface="Montserrat Light" panose="00000400000000000000" pitchFamily="50" charset="-18"/>
                <a:cs typeface="Modak" panose="01000000000000000000" pitchFamily="2" charset="-18"/>
              </a:endParaRPr>
            </a:p>
          </p:txBody>
        </p:sp>
      </p:grpSp>
      <p:sp>
        <p:nvSpPr>
          <p:cNvPr id="25" name="Rectangle 24"/>
          <p:cNvSpPr/>
          <p:nvPr/>
        </p:nvSpPr>
        <p:spPr>
          <a:xfrm>
            <a:off x="1169670" y="5943600"/>
            <a:ext cx="9852660" cy="914400"/>
          </a:xfrm>
          <a:prstGeom prst="rect">
            <a:avLst/>
          </a:prstGeom>
          <a:solidFill>
            <a:srgbClr val="237DB9"/>
          </a:solidFill>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t>DA BISTE PRONAŠLI OVE KOMANDE, SADA JE POTREBNO DA DESNIM TASTEROM MIŠA KLIKNETE </a:t>
            </a:r>
            <a:r>
              <a:rPr lang="sr-Latn-RS" sz="1600" b="1" i="1" smtClean="0">
                <a:solidFill>
                  <a:schemeClr val="bg1"/>
                </a:solidFill>
              </a:rPr>
              <a:t>NA OBJEKAT </a:t>
            </a:r>
            <a:r>
              <a:rPr lang="sr-Latn-RS" sz="1600" smtClean="0"/>
              <a:t>(ikonica ili filder) DA BISTE OTVORILI POMOĆNI (KONTEKSTNI) MENI. </a:t>
            </a:r>
            <a:endParaRPr lang="sr-Latn-RS" sz="1600"/>
          </a:p>
        </p:txBody>
      </p:sp>
    </p:spTree>
    <p:extLst>
      <p:ext uri="{BB962C8B-B14F-4D97-AF65-F5344CB8AC3E}">
        <p14:creationId xmlns:p14="http://schemas.microsoft.com/office/powerpoint/2010/main" val="12769845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5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strVal val="#ppt_x"/>
                                          </p:val>
                                        </p:tav>
                                        <p:tav tm="100000">
                                          <p:val>
                                            <p:strVal val="#ppt_x"/>
                                          </p:val>
                                        </p:tav>
                                      </p:tavLst>
                                    </p:anim>
                                    <p:anim calcmode="lin" valueType="num">
                                      <p:cBhvr>
                                        <p:cTn id="64" dur="5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838" y="188710"/>
            <a:ext cx="3036409" cy="261610"/>
          </a:xfrm>
          <a:prstGeom prst="rect">
            <a:avLst/>
          </a:prstGeom>
          <a:noFill/>
        </p:spPr>
        <p:txBody>
          <a:bodyPr wrap="none" rtlCol="0">
            <a:spAutoFit/>
          </a:bodyPr>
          <a:lstStyle/>
          <a:p>
            <a:pPr algn="ctr"/>
            <a:r>
              <a:rPr lang="sr-Latn-RS" sz="1100" spc="600" smtClean="0">
                <a:solidFill>
                  <a:srgbClr val="15AA95"/>
                </a:solidFill>
                <a:latin typeface="Montserrat" panose="00000500000000000000" pitchFamily="50" charset="-18"/>
                <a:cs typeface="Modak" panose="01000000000000000000" pitchFamily="2" charset="-18"/>
              </a:rPr>
              <a:t>JOŠ JEDAN ZADATAK</a:t>
            </a:r>
            <a:endParaRPr lang="sr-Latn-RS" sz="1100" spc="600">
              <a:solidFill>
                <a:srgbClr val="15AA95"/>
              </a:solidFill>
              <a:latin typeface="Montserrat" panose="00000500000000000000" pitchFamily="50" charset="-18"/>
              <a:cs typeface="Modak" panose="01000000000000000000" pitchFamily="2" charset="-18"/>
            </a:endParaRPr>
          </a:p>
        </p:txBody>
      </p:sp>
      <p:sp>
        <p:nvSpPr>
          <p:cNvPr id="5" name="TextBox 4"/>
          <p:cNvSpPr txBox="1"/>
          <p:nvPr/>
        </p:nvSpPr>
        <p:spPr>
          <a:xfrm>
            <a:off x="375920" y="441098"/>
            <a:ext cx="5464245" cy="830997"/>
          </a:xfrm>
          <a:prstGeom prst="rect">
            <a:avLst/>
          </a:prstGeom>
          <a:noFill/>
        </p:spPr>
        <p:txBody>
          <a:bodyPr wrap="square" rtlCol="0">
            <a:spAutoFit/>
          </a:bodyPr>
          <a:lstStyle/>
          <a:p>
            <a:pPr algn="ctr"/>
            <a:r>
              <a:rPr lang="sr-Latn-RS" sz="2400" spc="340" smtClean="0">
                <a:solidFill>
                  <a:srgbClr val="237DB9"/>
                </a:solidFill>
                <a:latin typeface="Montserrat" panose="00000500000000000000" pitchFamily="50" charset="-18"/>
                <a:cs typeface="Modak" panose="01000000000000000000" pitchFamily="2" charset="-18"/>
              </a:rPr>
              <a:t>KOPIRANJE, PREMEŠTANJE I BRISANJE</a:t>
            </a:r>
            <a:endParaRPr lang="sr-Latn-RS" sz="2400" spc="340">
              <a:solidFill>
                <a:srgbClr val="237DB9"/>
              </a:solidFill>
              <a:latin typeface="Montserrat" panose="00000500000000000000" pitchFamily="50" charset="-18"/>
              <a:cs typeface="Modak" panose="01000000000000000000" pitchFamily="2" charset="-18"/>
            </a:endParaRPr>
          </a:p>
        </p:txBody>
      </p:sp>
      <p:sp>
        <p:nvSpPr>
          <p:cNvPr id="7" name="Rectangle 6"/>
          <p:cNvSpPr/>
          <p:nvPr/>
        </p:nvSpPr>
        <p:spPr>
          <a:xfrm>
            <a:off x="6042000" y="0"/>
            <a:ext cx="108000" cy="6858000"/>
          </a:xfrm>
          <a:prstGeom prst="rect">
            <a:avLst/>
          </a:prstGeom>
          <a:solidFill>
            <a:srgbClr val="F09B1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r-Latn-RS"/>
          </a:p>
        </p:txBody>
      </p:sp>
      <p:grpSp>
        <p:nvGrpSpPr>
          <p:cNvPr id="51" name="Group 50"/>
          <p:cNvGrpSpPr/>
          <p:nvPr/>
        </p:nvGrpSpPr>
        <p:grpSpPr>
          <a:xfrm>
            <a:off x="6446977" y="367196"/>
            <a:ext cx="4847183" cy="1800000"/>
            <a:chOff x="6446977" y="367196"/>
            <a:chExt cx="4847183" cy="1800000"/>
          </a:xfrm>
        </p:grpSpPr>
        <p:sp>
          <p:nvSpPr>
            <p:cNvPr id="22" name="Freeform 21"/>
            <p:cNvSpPr/>
            <p:nvPr/>
          </p:nvSpPr>
          <p:spPr>
            <a:xfrm rot="16200000">
              <a:off x="7970569" y="-1156396"/>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solidFill>
              <a:srgbClr val="F09B13"/>
            </a:solid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grpSp>
          <p:nvGrpSpPr>
            <p:cNvPr id="50" name="Group 49"/>
            <p:cNvGrpSpPr/>
            <p:nvPr/>
          </p:nvGrpSpPr>
          <p:grpSpPr>
            <a:xfrm>
              <a:off x="6526756" y="445186"/>
              <a:ext cx="1290095" cy="659130"/>
              <a:chOff x="6526756" y="445186"/>
              <a:chExt cx="1290095" cy="659130"/>
            </a:xfrm>
          </p:grpSpPr>
          <p:sp>
            <p:nvSpPr>
              <p:cNvPr id="21" name="Right Triangle 20"/>
              <p:cNvSpPr/>
              <p:nvPr/>
            </p:nvSpPr>
            <p:spPr>
              <a:xfrm flipH="1">
                <a:off x="6526756" y="445186"/>
                <a:ext cx="100965" cy="100965"/>
              </a:xfrm>
              <a:prstGeom prst="rtTriangle">
                <a:avLst/>
              </a:prstGeom>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23" name="Pentagon 22"/>
              <p:cNvSpPr/>
              <p:nvPr/>
            </p:nvSpPr>
            <p:spPr>
              <a:xfrm>
                <a:off x="6526756" y="546151"/>
                <a:ext cx="1290095" cy="558165"/>
              </a:xfrm>
              <a:prstGeom prst="homePlate">
                <a:avLst>
                  <a:gd name="adj" fmla="val 55357"/>
                </a:avLst>
              </a:prstGeom>
              <a:solidFill>
                <a:srgbClr val="15AA95"/>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latin typeface="Montserrat ExtraLight" panose="00000300000000000000" pitchFamily="50" charset="-18"/>
                    <a:ea typeface="Blogger Sans Light" panose="02000506030000020004" pitchFamily="50" charset="0"/>
                  </a:rPr>
                  <a:t>NAJPRE</a:t>
                </a:r>
                <a:endParaRPr lang="sr-Latn-RS" sz="1600">
                  <a:latin typeface="Montserrat ExtraLight" panose="00000300000000000000" pitchFamily="50" charset="-18"/>
                  <a:ea typeface="Blogger Sans Light" panose="02000506030000020004" pitchFamily="50" charset="0"/>
                </a:endParaRPr>
              </a:p>
            </p:txBody>
          </p:sp>
        </p:grpSp>
      </p:grpSp>
      <p:grpSp>
        <p:nvGrpSpPr>
          <p:cNvPr id="52" name="Group 51"/>
          <p:cNvGrpSpPr/>
          <p:nvPr/>
        </p:nvGrpSpPr>
        <p:grpSpPr>
          <a:xfrm>
            <a:off x="958097" y="1800980"/>
            <a:ext cx="4847183" cy="1800000"/>
            <a:chOff x="958097" y="1800980"/>
            <a:chExt cx="4847183" cy="1800000"/>
          </a:xfrm>
        </p:grpSpPr>
        <p:sp>
          <p:nvSpPr>
            <p:cNvPr id="26" name="Freeform 25"/>
            <p:cNvSpPr/>
            <p:nvPr/>
          </p:nvSpPr>
          <p:spPr>
            <a:xfrm rot="5400000" flipH="1">
              <a:off x="2481689" y="277388"/>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solidFill>
              <a:srgbClr val="F09B13"/>
            </a:solid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grpSp>
          <p:nvGrpSpPr>
            <p:cNvPr id="49" name="Group 48"/>
            <p:cNvGrpSpPr/>
            <p:nvPr/>
          </p:nvGrpSpPr>
          <p:grpSpPr>
            <a:xfrm>
              <a:off x="4435407" y="1878970"/>
              <a:ext cx="1290095" cy="659130"/>
              <a:chOff x="4435407" y="1878970"/>
              <a:chExt cx="1290095" cy="659130"/>
            </a:xfrm>
          </p:grpSpPr>
          <p:sp>
            <p:nvSpPr>
              <p:cNvPr id="25" name="Right Triangle 24"/>
              <p:cNvSpPr/>
              <p:nvPr/>
            </p:nvSpPr>
            <p:spPr>
              <a:xfrm>
                <a:off x="5624537" y="1878970"/>
                <a:ext cx="100965" cy="100965"/>
              </a:xfrm>
              <a:prstGeom prst="rtTriangle">
                <a:avLst/>
              </a:prstGeom>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27" name="Pentagon 26"/>
              <p:cNvSpPr/>
              <p:nvPr/>
            </p:nvSpPr>
            <p:spPr>
              <a:xfrm flipH="1">
                <a:off x="4435407" y="1979935"/>
                <a:ext cx="1290095" cy="558165"/>
              </a:xfrm>
              <a:prstGeom prst="homePlate">
                <a:avLst>
                  <a:gd name="adj" fmla="val 55357"/>
                </a:avLst>
              </a:prstGeom>
              <a:solidFill>
                <a:srgbClr val="237DB9"/>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a:latin typeface="Montserrat ExtraLight" panose="00000300000000000000" pitchFamily="50" charset="-18"/>
                    <a:ea typeface="Blogger Sans Light" panose="02000506030000020004" pitchFamily="50" charset="0"/>
                  </a:rPr>
                  <a:t>ONDA</a:t>
                </a:r>
              </a:p>
            </p:txBody>
          </p:sp>
        </p:grpSp>
      </p:grpSp>
      <p:grpSp>
        <p:nvGrpSpPr>
          <p:cNvPr id="28" name="Group 27"/>
          <p:cNvGrpSpPr/>
          <p:nvPr/>
        </p:nvGrpSpPr>
        <p:grpSpPr>
          <a:xfrm flipH="1">
            <a:off x="958098" y="4718925"/>
            <a:ext cx="4847183" cy="1800000"/>
            <a:chOff x="6446976" y="3239895"/>
            <a:chExt cx="4847183" cy="1800000"/>
          </a:xfrm>
        </p:grpSpPr>
        <p:sp>
          <p:nvSpPr>
            <p:cNvPr id="29" name="Right Triangle 28"/>
            <p:cNvSpPr/>
            <p:nvPr/>
          </p:nvSpPr>
          <p:spPr>
            <a:xfrm flipH="1">
              <a:off x="6526755" y="3319790"/>
              <a:ext cx="100965" cy="100965"/>
            </a:xfrm>
            <a:prstGeom prst="rtTriangle">
              <a:avLst/>
            </a:prstGeom>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30" name="Freeform 29"/>
            <p:cNvSpPr/>
            <p:nvPr/>
          </p:nvSpPr>
          <p:spPr>
            <a:xfrm rot="16200000">
              <a:off x="7970568" y="1716303"/>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solidFill>
              <a:srgbClr val="F09B13"/>
            </a:solid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sp>
          <p:nvSpPr>
            <p:cNvPr id="31" name="Pentagon 30"/>
            <p:cNvSpPr/>
            <p:nvPr/>
          </p:nvSpPr>
          <p:spPr>
            <a:xfrm>
              <a:off x="6526755" y="3420755"/>
              <a:ext cx="1290095" cy="558165"/>
            </a:xfrm>
            <a:prstGeom prst="homePlate">
              <a:avLst>
                <a:gd name="adj" fmla="val 55357"/>
              </a:avLst>
            </a:prstGeom>
            <a:solidFill>
              <a:srgbClr val="9CB756"/>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a:latin typeface="Montserrat ExtraLight" panose="00000300000000000000" pitchFamily="50" charset="-18"/>
                  <a:ea typeface="Blogger Sans Light" panose="02000506030000020004" pitchFamily="50" charset="0"/>
                </a:rPr>
                <a:t>DALJE</a:t>
              </a:r>
            </a:p>
          </p:txBody>
        </p:sp>
      </p:grpSp>
      <p:grpSp>
        <p:nvGrpSpPr>
          <p:cNvPr id="18" name="Group 17"/>
          <p:cNvGrpSpPr/>
          <p:nvPr/>
        </p:nvGrpSpPr>
        <p:grpSpPr>
          <a:xfrm>
            <a:off x="6763378" y="664883"/>
            <a:ext cx="4544115" cy="1417155"/>
            <a:chOff x="6763378" y="664883"/>
            <a:chExt cx="4544115" cy="1417155"/>
          </a:xfrm>
        </p:grpSpPr>
        <p:sp>
          <p:nvSpPr>
            <p:cNvPr id="6" name="TextBox 5"/>
            <p:cNvSpPr txBox="1"/>
            <p:nvPr/>
          </p:nvSpPr>
          <p:spPr>
            <a:xfrm>
              <a:off x="6763378" y="1168968"/>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Na desktopu napravite fasciklu koja će se zvati Telefon, i jedan tekstualni fajl telefon_maj. Datoteka ne treba da se nalazi u fascikli (još uvek).</a:t>
              </a:r>
              <a:endParaRPr lang="sr-Latn-RS" sz="1200" spc="140">
                <a:solidFill>
                  <a:schemeClr val="bg1"/>
                </a:solidFill>
                <a:latin typeface="Montserrat Light" panose="00000400000000000000" pitchFamily="50" charset="-18"/>
                <a:cs typeface="Modak" panose="01000000000000000000" pitchFamily="2" charset="-18"/>
              </a:endParaRPr>
            </a:p>
          </p:txBody>
        </p:sp>
        <p:sp>
          <p:nvSpPr>
            <p:cNvPr id="32" name="TextBox 31"/>
            <p:cNvSpPr txBox="1"/>
            <p:nvPr/>
          </p:nvSpPr>
          <p:spPr>
            <a:xfrm>
              <a:off x="7764535" y="664883"/>
              <a:ext cx="3542958" cy="307777"/>
            </a:xfrm>
            <a:prstGeom prst="rect">
              <a:avLst/>
            </a:prstGeom>
            <a:noFill/>
          </p:spPr>
          <p:txBody>
            <a:bodyPr wrap="none" rtlCol="0">
              <a:spAutoFit/>
            </a:bodyPr>
            <a:lstStyle/>
            <a:p>
              <a:pPr algn="ctr"/>
              <a:r>
                <a:rPr lang="sr-Latn-RS" sz="1400" spc="300" smtClean="0">
                  <a:solidFill>
                    <a:srgbClr val="9E480E"/>
                  </a:solidFill>
                  <a:latin typeface="Montserrat SemiBold" panose="00000700000000000000" pitchFamily="50" charset="-18"/>
                  <a:cs typeface="Modak" panose="01000000000000000000" pitchFamily="2" charset="-18"/>
                </a:rPr>
                <a:t>NAPRAVITE FOLDER I FAJL</a:t>
              </a:r>
              <a:endParaRPr lang="sr-Latn-RS" sz="1400" spc="300">
                <a:solidFill>
                  <a:srgbClr val="9E480E"/>
                </a:solidFill>
                <a:latin typeface="Montserrat SemiBold" panose="00000700000000000000" pitchFamily="50" charset="-18"/>
                <a:cs typeface="Modak" panose="01000000000000000000" pitchFamily="2" charset="-18"/>
              </a:endParaRPr>
            </a:p>
          </p:txBody>
        </p:sp>
      </p:grpSp>
      <p:grpSp>
        <p:nvGrpSpPr>
          <p:cNvPr id="45" name="Group 44"/>
          <p:cNvGrpSpPr/>
          <p:nvPr/>
        </p:nvGrpSpPr>
        <p:grpSpPr>
          <a:xfrm>
            <a:off x="1092482" y="2105128"/>
            <a:ext cx="4530782" cy="1410795"/>
            <a:chOff x="1092482" y="2105128"/>
            <a:chExt cx="4530782" cy="1410795"/>
          </a:xfrm>
        </p:grpSpPr>
        <p:sp>
          <p:nvSpPr>
            <p:cNvPr id="33" name="TextBox 32"/>
            <p:cNvSpPr txBox="1"/>
            <p:nvPr/>
          </p:nvSpPr>
          <p:spPr>
            <a:xfrm>
              <a:off x="2015653" y="2105128"/>
              <a:ext cx="2467342" cy="307777"/>
            </a:xfrm>
            <a:prstGeom prst="rect">
              <a:avLst/>
            </a:prstGeom>
            <a:noFill/>
          </p:spPr>
          <p:txBody>
            <a:bodyPr wrap="none" rtlCol="0">
              <a:spAutoFit/>
            </a:bodyPr>
            <a:lstStyle/>
            <a:p>
              <a:pPr algn="ctr"/>
              <a:r>
                <a:rPr lang="sr-Latn-RS" sz="1400" spc="300" smtClean="0">
                  <a:solidFill>
                    <a:srgbClr val="9E480E"/>
                  </a:solidFill>
                  <a:latin typeface="Montserrat SemiBold" panose="00000700000000000000" pitchFamily="50" charset="-18"/>
                  <a:cs typeface="Modak" panose="01000000000000000000" pitchFamily="2" charset="-18"/>
                </a:rPr>
                <a:t>KOPIRANJE FAJLA</a:t>
              </a:r>
              <a:endParaRPr lang="sr-Latn-RS" sz="1400" spc="300">
                <a:solidFill>
                  <a:srgbClr val="9E480E"/>
                </a:solidFill>
                <a:latin typeface="Montserrat SemiBold" panose="00000700000000000000" pitchFamily="50" charset="-18"/>
                <a:cs typeface="Modak" panose="01000000000000000000" pitchFamily="2" charset="-18"/>
              </a:endParaRPr>
            </a:p>
          </p:txBody>
        </p:sp>
        <p:sp>
          <p:nvSpPr>
            <p:cNvPr id="34" name="TextBox 33"/>
            <p:cNvSpPr txBox="1"/>
            <p:nvPr/>
          </p:nvSpPr>
          <p:spPr>
            <a:xfrm>
              <a:off x="1092482" y="2602853"/>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Desnim tasterom miša kliknite na ikonicu fajla </a:t>
              </a:r>
              <a:r>
                <a:rPr lang="sr-Latn-RS" sz="1200" i="1" spc="140" smtClean="0">
                  <a:solidFill>
                    <a:schemeClr val="bg1"/>
                  </a:solidFill>
                  <a:latin typeface="Montserrat Light" panose="00000400000000000000" pitchFamily="50" charset="-18"/>
                  <a:cs typeface="Modak" panose="01000000000000000000" pitchFamily="2" charset="-18"/>
                </a:rPr>
                <a:t>telefon_maj</a:t>
              </a:r>
              <a:r>
                <a:rPr lang="sr-Latn-RS" sz="1200" spc="140" smtClean="0">
                  <a:solidFill>
                    <a:schemeClr val="bg1"/>
                  </a:solidFill>
                  <a:latin typeface="Montserrat Light" panose="00000400000000000000" pitchFamily="50" charset="-18"/>
                  <a:cs typeface="Modak" panose="01000000000000000000" pitchFamily="2" charset="-18"/>
                </a:rPr>
                <a:t>, i iz pomoćnog menija odaberite opciju </a:t>
              </a:r>
              <a:r>
                <a:rPr lang="sr-Latn-RS" sz="1200" i="1" spc="140" smtClean="0">
                  <a:solidFill>
                    <a:schemeClr val="bg1"/>
                  </a:solidFill>
                  <a:latin typeface="Montserrat Light" panose="00000400000000000000" pitchFamily="50" charset="-18"/>
                  <a:cs typeface="Modak" panose="01000000000000000000" pitchFamily="2" charset="-18"/>
                </a:rPr>
                <a:t>Copy</a:t>
              </a:r>
              <a:r>
                <a:rPr lang="sr-Latn-RS" sz="1200" spc="140" smtClean="0">
                  <a:solidFill>
                    <a:schemeClr val="bg1"/>
                  </a:solidFill>
                  <a:latin typeface="Montserrat Light" panose="00000400000000000000" pitchFamily="50" charset="-18"/>
                  <a:cs typeface="Modak" panose="01000000000000000000" pitchFamily="2" charset="-18"/>
                </a:rPr>
                <a:t>. Vaš fajl je sada u privremenoj memoriji - u Clipboard-u.</a:t>
              </a:r>
              <a:endParaRPr lang="sr-Latn-RS" sz="1200" spc="140">
                <a:solidFill>
                  <a:schemeClr val="bg1"/>
                </a:solidFill>
                <a:latin typeface="Montserrat Light" panose="00000400000000000000" pitchFamily="50" charset="-18"/>
                <a:cs typeface="Modak" panose="01000000000000000000" pitchFamily="2" charset="-18"/>
              </a:endParaRPr>
            </a:p>
          </p:txBody>
        </p:sp>
      </p:grpSp>
      <p:grpSp>
        <p:nvGrpSpPr>
          <p:cNvPr id="19" name="Group 18"/>
          <p:cNvGrpSpPr/>
          <p:nvPr/>
        </p:nvGrpSpPr>
        <p:grpSpPr>
          <a:xfrm>
            <a:off x="6446976" y="3241800"/>
            <a:ext cx="4847183" cy="1800000"/>
            <a:chOff x="6446976" y="3241800"/>
            <a:chExt cx="4847183" cy="1800000"/>
          </a:xfrm>
        </p:grpSpPr>
        <p:sp>
          <p:nvSpPr>
            <p:cNvPr id="17" name="Right Triangle 16"/>
            <p:cNvSpPr/>
            <p:nvPr/>
          </p:nvSpPr>
          <p:spPr>
            <a:xfrm flipH="1">
              <a:off x="6526755" y="3319790"/>
              <a:ext cx="100965" cy="100965"/>
            </a:xfrm>
            <a:prstGeom prst="rtTriangle">
              <a:avLst/>
            </a:prstGeom>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14" name="Freeform 13"/>
            <p:cNvSpPr/>
            <p:nvPr/>
          </p:nvSpPr>
          <p:spPr>
            <a:xfrm rot="-5400000">
              <a:off x="7970568" y="1718208"/>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solidFill>
              <a:srgbClr val="F09B13"/>
            </a:solid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sp>
          <p:nvSpPr>
            <p:cNvPr id="15" name="Pentagon 14"/>
            <p:cNvSpPr/>
            <p:nvPr/>
          </p:nvSpPr>
          <p:spPr>
            <a:xfrm>
              <a:off x="6526755" y="3420755"/>
              <a:ext cx="1290095" cy="558165"/>
            </a:xfrm>
            <a:prstGeom prst="homePlate">
              <a:avLst>
                <a:gd name="adj" fmla="val 55357"/>
              </a:avLst>
            </a:prstGeom>
            <a:solidFill>
              <a:srgbClr val="BE372C"/>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a:latin typeface="Montserrat ExtraLight" panose="00000300000000000000" pitchFamily="50" charset="-18"/>
                  <a:ea typeface="Blogger Sans Light" panose="02000506030000020004" pitchFamily="50" charset="0"/>
                </a:rPr>
                <a:t>ZATIM</a:t>
              </a:r>
            </a:p>
          </p:txBody>
        </p:sp>
      </p:grpSp>
      <p:grpSp>
        <p:nvGrpSpPr>
          <p:cNvPr id="47" name="Group 46"/>
          <p:cNvGrpSpPr/>
          <p:nvPr/>
        </p:nvGrpSpPr>
        <p:grpSpPr>
          <a:xfrm>
            <a:off x="6735670" y="3545948"/>
            <a:ext cx="4530782" cy="1400852"/>
            <a:chOff x="6735670" y="3545948"/>
            <a:chExt cx="4530782" cy="1400852"/>
          </a:xfrm>
        </p:grpSpPr>
        <p:sp>
          <p:nvSpPr>
            <p:cNvPr id="35" name="TextBox 34"/>
            <p:cNvSpPr txBox="1"/>
            <p:nvPr/>
          </p:nvSpPr>
          <p:spPr>
            <a:xfrm>
              <a:off x="7832820" y="3545948"/>
              <a:ext cx="2946640" cy="307777"/>
            </a:xfrm>
            <a:prstGeom prst="rect">
              <a:avLst/>
            </a:prstGeom>
            <a:noFill/>
          </p:spPr>
          <p:txBody>
            <a:bodyPr wrap="none" rtlCol="0">
              <a:spAutoFit/>
            </a:bodyPr>
            <a:lstStyle/>
            <a:p>
              <a:pPr algn="ctr"/>
              <a:r>
                <a:rPr lang="sr-Latn-RS" sz="1400" spc="300" smtClean="0">
                  <a:solidFill>
                    <a:srgbClr val="9E480E"/>
                  </a:solidFill>
                  <a:latin typeface="Montserrat SemiBold" panose="00000700000000000000" pitchFamily="50" charset="-18"/>
                  <a:cs typeface="Modak" panose="01000000000000000000" pitchFamily="2" charset="-18"/>
                </a:rPr>
                <a:t>DOVRŠITE KOPIRANJE</a:t>
              </a:r>
              <a:endParaRPr lang="sr-Latn-RS" sz="1400" spc="300">
                <a:solidFill>
                  <a:srgbClr val="9E480E"/>
                </a:solidFill>
                <a:latin typeface="Montserrat SemiBold" panose="00000700000000000000" pitchFamily="50" charset="-18"/>
                <a:cs typeface="Modak" panose="01000000000000000000" pitchFamily="2" charset="-18"/>
              </a:endParaRPr>
            </a:p>
          </p:txBody>
        </p:sp>
        <p:sp>
          <p:nvSpPr>
            <p:cNvPr id="36" name="TextBox 35"/>
            <p:cNvSpPr txBox="1"/>
            <p:nvPr/>
          </p:nvSpPr>
          <p:spPr>
            <a:xfrm>
              <a:off x="6735670" y="4033730"/>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Otvorite folder </a:t>
              </a:r>
              <a:r>
                <a:rPr lang="sr-Latn-RS" sz="1200" i="1" spc="140" smtClean="0">
                  <a:solidFill>
                    <a:schemeClr val="bg1"/>
                  </a:solidFill>
                  <a:latin typeface="Montserrat Light" panose="00000400000000000000" pitchFamily="50" charset="-18"/>
                  <a:cs typeface="Modak" panose="01000000000000000000" pitchFamily="2" charset="-18"/>
                </a:rPr>
                <a:t>Telefon</a:t>
              </a:r>
              <a:r>
                <a:rPr lang="sr-Latn-RS" sz="1200" spc="140" smtClean="0">
                  <a:solidFill>
                    <a:schemeClr val="bg1"/>
                  </a:solidFill>
                  <a:latin typeface="Montserrat Light" panose="00000400000000000000" pitchFamily="50" charset="-18"/>
                  <a:cs typeface="Modak" panose="01000000000000000000" pitchFamily="2" charset="-18"/>
                </a:rPr>
                <a:t> dvostrukim (levim) klikom na ikonicu foldera </a:t>
              </a:r>
              <a:r>
                <a:rPr lang="sr-Latn-RS" sz="1200" i="1" spc="140" smtClean="0">
                  <a:solidFill>
                    <a:schemeClr val="bg1"/>
                  </a:solidFill>
                  <a:latin typeface="Montserrat Light" panose="00000400000000000000" pitchFamily="50" charset="-18"/>
                  <a:cs typeface="Modak" panose="01000000000000000000" pitchFamily="2" charset="-18"/>
                </a:rPr>
                <a:t>Telefon</a:t>
              </a:r>
              <a:r>
                <a:rPr lang="sr-Latn-RS" sz="1200" spc="140">
                  <a:solidFill>
                    <a:schemeClr val="bg1"/>
                  </a:solidFill>
                  <a:latin typeface="Montserrat Light" panose="00000400000000000000" pitchFamily="50" charset="-18"/>
                  <a:cs typeface="Modak" panose="01000000000000000000" pitchFamily="2" charset="-18"/>
                </a:rPr>
                <a:t>,</a:t>
              </a:r>
              <a:r>
                <a:rPr lang="sr-Latn-RS" sz="1200" spc="140" smtClean="0">
                  <a:solidFill>
                    <a:schemeClr val="bg1"/>
                  </a:solidFill>
                  <a:latin typeface="Montserrat Light" panose="00000400000000000000" pitchFamily="50" charset="-18"/>
                  <a:cs typeface="Modak" panose="01000000000000000000" pitchFamily="2" charset="-18"/>
                </a:rPr>
                <a:t> i u </a:t>
              </a:r>
              <a:r>
                <a:rPr lang="sr-Latn-RS" sz="1200" i="1" spc="140" smtClean="0">
                  <a:solidFill>
                    <a:schemeClr val="bg1"/>
                  </a:solidFill>
                  <a:latin typeface="Montserrat Light" panose="00000400000000000000" pitchFamily="50" charset="-18"/>
                  <a:cs typeface="Modak" panose="01000000000000000000" pitchFamily="2" charset="-18"/>
                </a:rPr>
                <a:t>listi</a:t>
              </a:r>
              <a:r>
                <a:rPr lang="sr-Latn-RS" sz="1200" spc="140" smtClean="0">
                  <a:solidFill>
                    <a:schemeClr val="bg1"/>
                  </a:solidFill>
                  <a:latin typeface="Montserrat Light" panose="00000400000000000000" pitchFamily="50" charset="-18"/>
                  <a:cs typeface="Modak" panose="01000000000000000000" pitchFamily="2" charset="-18"/>
                </a:rPr>
                <a:t>, sada desnim klikom otvorite pomoćni meni u kojem treba da odaberete opciju </a:t>
              </a:r>
              <a:r>
                <a:rPr lang="sr-Latn-RS" sz="1200" i="1" spc="140" smtClean="0">
                  <a:solidFill>
                    <a:schemeClr val="bg1"/>
                  </a:solidFill>
                  <a:latin typeface="Montserrat Light" panose="00000400000000000000" pitchFamily="50" charset="-18"/>
                  <a:cs typeface="Modak" panose="01000000000000000000" pitchFamily="2" charset="-18"/>
                </a:rPr>
                <a:t>Paste</a:t>
              </a:r>
              <a:r>
                <a:rPr lang="sr-Latn-RS" sz="1200" spc="140" smtClean="0">
                  <a:solidFill>
                    <a:schemeClr val="bg1"/>
                  </a:solidFill>
                  <a:latin typeface="Montserrat Light" panose="00000400000000000000" pitchFamily="50" charset="-18"/>
                  <a:cs typeface="Modak" panose="01000000000000000000" pitchFamily="2" charset="-18"/>
                </a:rPr>
                <a:t>.</a:t>
              </a:r>
              <a:endParaRPr lang="sr-Latn-RS" sz="1200" spc="140">
                <a:solidFill>
                  <a:schemeClr val="bg1"/>
                </a:solidFill>
                <a:latin typeface="Montserrat Light" panose="00000400000000000000" pitchFamily="50" charset="-18"/>
                <a:cs typeface="Modak" panose="01000000000000000000" pitchFamily="2" charset="-18"/>
              </a:endParaRPr>
            </a:p>
          </p:txBody>
        </p:sp>
      </p:grpSp>
      <p:grpSp>
        <p:nvGrpSpPr>
          <p:cNvPr id="48" name="Group 47"/>
          <p:cNvGrpSpPr/>
          <p:nvPr/>
        </p:nvGrpSpPr>
        <p:grpSpPr>
          <a:xfrm>
            <a:off x="1092482" y="5041800"/>
            <a:ext cx="4530782" cy="1403108"/>
            <a:chOff x="1092482" y="5041800"/>
            <a:chExt cx="4530782" cy="1403108"/>
          </a:xfrm>
        </p:grpSpPr>
        <p:sp>
          <p:nvSpPr>
            <p:cNvPr id="37" name="TextBox 36"/>
            <p:cNvSpPr txBox="1"/>
            <p:nvPr/>
          </p:nvSpPr>
          <p:spPr>
            <a:xfrm>
              <a:off x="1092482" y="5531838"/>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Zatvorite folder </a:t>
              </a:r>
              <a:r>
                <a:rPr lang="sr-Latn-RS" sz="1200" i="1" spc="140" smtClean="0">
                  <a:solidFill>
                    <a:schemeClr val="bg1"/>
                  </a:solidFill>
                  <a:latin typeface="Montserrat Light" panose="00000400000000000000" pitchFamily="50" charset="-18"/>
                  <a:cs typeface="Modak" panose="01000000000000000000" pitchFamily="2" charset="-18"/>
                </a:rPr>
                <a:t>Telefon</a:t>
              </a:r>
              <a:r>
                <a:rPr lang="sr-Latn-RS" sz="1200" spc="140" smtClean="0">
                  <a:solidFill>
                    <a:schemeClr val="bg1"/>
                  </a:solidFill>
                  <a:latin typeface="Montserrat Light" panose="00000400000000000000" pitchFamily="50" charset="-18"/>
                  <a:cs typeface="Modak" panose="01000000000000000000" pitchFamily="2" charset="-18"/>
                </a:rPr>
                <a:t> (klikom na X u uglu prozora). Sada desnim klikom na ikonicu foldera otvorite meni iz njega odaberite </a:t>
              </a:r>
              <a:r>
                <a:rPr lang="sr-Latn-RS" sz="1200" i="1" spc="140" smtClean="0">
                  <a:solidFill>
                    <a:schemeClr val="bg1"/>
                  </a:solidFill>
                  <a:latin typeface="Montserrat Light" panose="00000400000000000000" pitchFamily="50" charset="-18"/>
                  <a:cs typeface="Modak" panose="01000000000000000000" pitchFamily="2" charset="-18"/>
                </a:rPr>
                <a:t>Cut</a:t>
              </a:r>
              <a:r>
                <a:rPr lang="sr-Latn-RS" sz="1200" spc="140" smtClean="0">
                  <a:solidFill>
                    <a:schemeClr val="bg1"/>
                  </a:solidFill>
                  <a:latin typeface="Montserrat Light" panose="00000400000000000000" pitchFamily="50" charset="-18"/>
                  <a:cs typeface="Modak" panose="01000000000000000000" pitchFamily="2" charset="-18"/>
                </a:rPr>
                <a:t>. Folder i njegov sadržaj su sada u Clipboardu.</a:t>
              </a:r>
              <a:endParaRPr lang="sr-Latn-RS" sz="1200" spc="140">
                <a:solidFill>
                  <a:schemeClr val="bg1"/>
                </a:solidFill>
                <a:latin typeface="Montserrat Light" panose="00000400000000000000" pitchFamily="50" charset="-18"/>
                <a:cs typeface="Modak" panose="01000000000000000000" pitchFamily="2" charset="-18"/>
              </a:endParaRPr>
            </a:p>
          </p:txBody>
        </p:sp>
        <p:sp>
          <p:nvSpPr>
            <p:cNvPr id="38" name="TextBox 37"/>
            <p:cNvSpPr txBox="1"/>
            <p:nvPr/>
          </p:nvSpPr>
          <p:spPr>
            <a:xfrm>
              <a:off x="1374808" y="5041800"/>
              <a:ext cx="3118162" cy="307777"/>
            </a:xfrm>
            <a:prstGeom prst="rect">
              <a:avLst/>
            </a:prstGeom>
            <a:noFill/>
          </p:spPr>
          <p:txBody>
            <a:bodyPr wrap="none" rtlCol="0">
              <a:spAutoFit/>
            </a:bodyPr>
            <a:lstStyle/>
            <a:p>
              <a:pPr algn="ctr"/>
              <a:r>
                <a:rPr lang="sr-Latn-RS" sz="1400" spc="300" smtClean="0">
                  <a:solidFill>
                    <a:srgbClr val="9E480E"/>
                  </a:solidFill>
                  <a:latin typeface="Montserrat SemiBold" panose="00000700000000000000" pitchFamily="50" charset="-18"/>
                  <a:cs typeface="Modak" panose="01000000000000000000" pitchFamily="2" charset="-18"/>
                </a:rPr>
                <a:t>KOPIRANJE ISECANJEM</a:t>
              </a:r>
              <a:endParaRPr lang="sr-Latn-RS" sz="1400" spc="300">
                <a:solidFill>
                  <a:srgbClr val="9E480E"/>
                </a:solidFill>
                <a:latin typeface="Montserrat SemiBold" panose="00000700000000000000" pitchFamily="50" charset="-18"/>
                <a:cs typeface="Modak" panose="01000000000000000000" pitchFamily="2" charset="-18"/>
              </a:endParaRPr>
            </a:p>
          </p:txBody>
        </p:sp>
      </p:grpSp>
      <p:grpSp>
        <p:nvGrpSpPr>
          <p:cNvPr id="16" name="Group 15"/>
          <p:cNvGrpSpPr/>
          <p:nvPr/>
        </p:nvGrpSpPr>
        <p:grpSpPr>
          <a:xfrm>
            <a:off x="5862000" y="1033195"/>
            <a:ext cx="468000" cy="468000"/>
            <a:chOff x="7127815" y="2342442"/>
            <a:chExt cx="468000" cy="468000"/>
          </a:xfrm>
        </p:grpSpPr>
        <p:sp>
          <p:nvSpPr>
            <p:cNvPr id="54" name="Oval 53"/>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55" name="Group 54"/>
            <p:cNvGrpSpPr>
              <a:grpSpLocks noChangeAspect="1"/>
            </p:cNvGrpSpPr>
            <p:nvPr/>
          </p:nvGrpSpPr>
          <p:grpSpPr>
            <a:xfrm>
              <a:off x="7194672" y="2401332"/>
              <a:ext cx="334286" cy="334286"/>
              <a:chOff x="755650" y="4794250"/>
              <a:chExt cx="912813" cy="812800"/>
            </a:xfrm>
          </p:grpSpPr>
          <p:sp>
            <p:nvSpPr>
              <p:cNvPr id="56"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3"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4"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5"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66" name="Group 65"/>
          <p:cNvGrpSpPr/>
          <p:nvPr/>
        </p:nvGrpSpPr>
        <p:grpSpPr>
          <a:xfrm>
            <a:off x="5862000" y="2466979"/>
            <a:ext cx="468000" cy="468000"/>
            <a:chOff x="7127815" y="2342442"/>
            <a:chExt cx="468000" cy="468000"/>
          </a:xfrm>
        </p:grpSpPr>
        <p:sp>
          <p:nvSpPr>
            <p:cNvPr id="67" name="Oval 66"/>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68" name="Group 67"/>
            <p:cNvGrpSpPr>
              <a:grpSpLocks noChangeAspect="1"/>
            </p:cNvGrpSpPr>
            <p:nvPr/>
          </p:nvGrpSpPr>
          <p:grpSpPr>
            <a:xfrm>
              <a:off x="7194672" y="2401332"/>
              <a:ext cx="334286" cy="334286"/>
              <a:chOff x="755650" y="4794250"/>
              <a:chExt cx="912813" cy="812800"/>
            </a:xfrm>
          </p:grpSpPr>
          <p:sp>
            <p:nvSpPr>
              <p:cNvPr id="69"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0"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1"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2"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73" name="Group 72"/>
          <p:cNvGrpSpPr/>
          <p:nvPr/>
        </p:nvGrpSpPr>
        <p:grpSpPr>
          <a:xfrm>
            <a:off x="5862000" y="3900763"/>
            <a:ext cx="468000" cy="468000"/>
            <a:chOff x="7127815" y="2342442"/>
            <a:chExt cx="468000" cy="468000"/>
          </a:xfrm>
        </p:grpSpPr>
        <p:sp>
          <p:nvSpPr>
            <p:cNvPr id="74" name="Oval 73"/>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75" name="Group 74"/>
            <p:cNvGrpSpPr>
              <a:grpSpLocks noChangeAspect="1"/>
            </p:cNvGrpSpPr>
            <p:nvPr/>
          </p:nvGrpSpPr>
          <p:grpSpPr>
            <a:xfrm>
              <a:off x="7194672" y="2401332"/>
              <a:ext cx="334286" cy="334286"/>
              <a:chOff x="755650" y="4794250"/>
              <a:chExt cx="912813" cy="812800"/>
            </a:xfrm>
          </p:grpSpPr>
          <p:sp>
            <p:nvSpPr>
              <p:cNvPr id="76"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7"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8"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9"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80" name="Group 79"/>
          <p:cNvGrpSpPr/>
          <p:nvPr/>
        </p:nvGrpSpPr>
        <p:grpSpPr>
          <a:xfrm>
            <a:off x="5862000" y="5334547"/>
            <a:ext cx="468000" cy="468000"/>
            <a:chOff x="7127815" y="2342442"/>
            <a:chExt cx="468000" cy="468000"/>
          </a:xfrm>
        </p:grpSpPr>
        <p:sp>
          <p:nvSpPr>
            <p:cNvPr id="81" name="Oval 80"/>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82" name="Group 81"/>
            <p:cNvGrpSpPr>
              <a:grpSpLocks noChangeAspect="1"/>
            </p:cNvGrpSpPr>
            <p:nvPr/>
          </p:nvGrpSpPr>
          <p:grpSpPr>
            <a:xfrm>
              <a:off x="7194672" y="2401332"/>
              <a:ext cx="334286" cy="334286"/>
              <a:chOff x="755650" y="4794250"/>
              <a:chExt cx="912813" cy="812800"/>
            </a:xfrm>
          </p:grpSpPr>
          <p:sp>
            <p:nvSpPr>
              <p:cNvPr id="83"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4"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5"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6"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spTree>
    <p:extLst>
      <p:ext uri="{BB962C8B-B14F-4D97-AF65-F5344CB8AC3E}">
        <p14:creationId xmlns:p14="http://schemas.microsoft.com/office/powerpoint/2010/main" val="1510484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ppt_x"/>
                                          </p:val>
                                        </p:tav>
                                        <p:tav tm="100000">
                                          <p:val>
                                            <p:strVal val="#ppt_x"/>
                                          </p:val>
                                        </p:tav>
                                      </p:tavLst>
                                    </p:anim>
                                    <p:anim calcmode="lin" valueType="num">
                                      <p:cBhvr additive="base">
                                        <p:cTn id="22" dur="500" fill="hold"/>
                                        <p:tgtEl>
                                          <p:spTgt spid="80"/>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25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ppt_x"/>
                                          </p:val>
                                        </p:tav>
                                        <p:tav tm="100000">
                                          <p:val>
                                            <p:strVal val="#ppt_x"/>
                                          </p:val>
                                        </p:tav>
                                      </p:tavLst>
                                    </p:anim>
                                    <p:anim calcmode="lin" valueType="num">
                                      <p:cBhvr additive="base">
                                        <p:cTn id="26" dur="500" fill="hold"/>
                                        <p:tgtEl>
                                          <p:spTgt spid="7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75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10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22" presetClass="entr" presetSubtype="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500"/>
                                        <p:tgtEl>
                                          <p:spTgt spid="52"/>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anim calcmode="lin" valueType="num">
                                      <p:cBhvr>
                                        <p:cTn id="53" dur="500" fill="hold"/>
                                        <p:tgtEl>
                                          <p:spTgt spid="45"/>
                                        </p:tgtEl>
                                        <p:attrNameLst>
                                          <p:attrName>ppt_x</p:attrName>
                                        </p:attrNameLst>
                                      </p:cBhvr>
                                      <p:tavLst>
                                        <p:tav tm="0">
                                          <p:val>
                                            <p:strVal val="#ppt_x"/>
                                          </p:val>
                                        </p:tav>
                                        <p:tav tm="100000">
                                          <p:val>
                                            <p:strVal val="#ppt_x"/>
                                          </p:val>
                                        </p:tav>
                                      </p:tavLst>
                                    </p:anim>
                                    <p:anim calcmode="lin" valueType="num">
                                      <p:cBhvr>
                                        <p:cTn id="54" dur="500" fill="hold"/>
                                        <p:tgtEl>
                                          <p:spTgt spid="45"/>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anim calcmode="lin" valueType="num">
                                      <p:cBhvr>
                                        <p:cTn id="63" dur="500" fill="hold"/>
                                        <p:tgtEl>
                                          <p:spTgt spid="47"/>
                                        </p:tgtEl>
                                        <p:attrNameLst>
                                          <p:attrName>ppt_x</p:attrName>
                                        </p:attrNameLst>
                                      </p:cBhvr>
                                      <p:tavLst>
                                        <p:tav tm="0">
                                          <p:val>
                                            <p:strVal val="#ppt_x"/>
                                          </p:val>
                                        </p:tav>
                                        <p:tav tm="100000">
                                          <p:val>
                                            <p:strVal val="#ppt_x"/>
                                          </p:val>
                                        </p:tav>
                                      </p:tavLst>
                                    </p:anim>
                                    <p:anim calcmode="lin" valueType="num">
                                      <p:cBhvr>
                                        <p:cTn id="64" dur="5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2"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right)">
                                      <p:cBhvr>
                                        <p:cTn id="68" dur="500"/>
                                        <p:tgtEl>
                                          <p:spTgt spid="28"/>
                                        </p:tgtEl>
                                      </p:cBhvr>
                                    </p:animEffect>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anim calcmode="lin" valueType="num">
                                      <p:cBhvr>
                                        <p:cTn id="73" dur="500" fill="hold"/>
                                        <p:tgtEl>
                                          <p:spTgt spid="48"/>
                                        </p:tgtEl>
                                        <p:attrNameLst>
                                          <p:attrName>ppt_x</p:attrName>
                                        </p:attrNameLst>
                                      </p:cBhvr>
                                      <p:tavLst>
                                        <p:tav tm="0">
                                          <p:val>
                                            <p:strVal val="#ppt_x"/>
                                          </p:val>
                                        </p:tav>
                                        <p:tav tm="100000">
                                          <p:val>
                                            <p:strVal val="#ppt_x"/>
                                          </p:val>
                                        </p:tav>
                                      </p:tavLst>
                                    </p:anim>
                                    <p:anim calcmode="lin" valueType="num">
                                      <p:cBhvr>
                                        <p:cTn id="74"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7182" y="5531838"/>
            <a:ext cx="4443845" cy="261610"/>
          </a:xfrm>
          <a:prstGeom prst="rect">
            <a:avLst/>
          </a:prstGeom>
          <a:noFill/>
        </p:spPr>
        <p:txBody>
          <a:bodyPr wrap="none" rtlCol="0">
            <a:spAutoFit/>
          </a:bodyPr>
          <a:lstStyle/>
          <a:p>
            <a:pPr algn="ctr"/>
            <a:r>
              <a:rPr lang="sr-Latn-RS" sz="1100" spc="600" smtClean="0">
                <a:solidFill>
                  <a:srgbClr val="15AA95"/>
                </a:solidFill>
                <a:latin typeface="Montserrat" panose="00000500000000000000" pitchFamily="50" charset="-18"/>
                <a:cs typeface="Modak" panose="01000000000000000000" pitchFamily="2" charset="-18"/>
              </a:rPr>
              <a:t>DODAJTE NOVE REČI U REČNIK</a:t>
            </a:r>
            <a:endParaRPr lang="sr-Latn-RS" sz="1100" spc="600">
              <a:solidFill>
                <a:srgbClr val="15AA95"/>
              </a:solidFill>
              <a:latin typeface="Montserrat" panose="00000500000000000000" pitchFamily="50" charset="-18"/>
              <a:cs typeface="Modak" panose="01000000000000000000" pitchFamily="2" charset="-18"/>
            </a:endParaRPr>
          </a:p>
        </p:txBody>
      </p:sp>
      <p:sp>
        <p:nvSpPr>
          <p:cNvPr id="5" name="TextBox 4"/>
          <p:cNvSpPr txBox="1"/>
          <p:nvPr/>
        </p:nvSpPr>
        <p:spPr>
          <a:xfrm>
            <a:off x="6446976" y="5816620"/>
            <a:ext cx="5464245" cy="830997"/>
          </a:xfrm>
          <a:prstGeom prst="rect">
            <a:avLst/>
          </a:prstGeom>
          <a:noFill/>
        </p:spPr>
        <p:txBody>
          <a:bodyPr wrap="square" rtlCol="0">
            <a:spAutoFit/>
          </a:bodyPr>
          <a:lstStyle/>
          <a:p>
            <a:pPr algn="ctr"/>
            <a:r>
              <a:rPr lang="sr-Latn-RS" sz="2400" spc="340" smtClean="0">
                <a:solidFill>
                  <a:srgbClr val="237DB9"/>
                </a:solidFill>
                <a:latin typeface="Montserrat" panose="00000500000000000000" pitchFamily="50" charset="-18"/>
                <a:cs typeface="Modak" panose="01000000000000000000" pitchFamily="2" charset="-18"/>
              </a:rPr>
              <a:t>COPY-KOPIRANJE, PASTE – NALEPI, CUT – ISECI</a:t>
            </a:r>
            <a:endParaRPr lang="sr-Latn-RS" sz="2400" spc="340">
              <a:solidFill>
                <a:srgbClr val="237DB9"/>
              </a:solidFill>
              <a:latin typeface="Montserrat" panose="00000500000000000000" pitchFamily="50" charset="-18"/>
              <a:cs typeface="Modak" panose="01000000000000000000" pitchFamily="2" charset="-18"/>
            </a:endParaRPr>
          </a:p>
        </p:txBody>
      </p:sp>
      <p:sp>
        <p:nvSpPr>
          <p:cNvPr id="7" name="Rectangle 6"/>
          <p:cNvSpPr/>
          <p:nvPr/>
        </p:nvSpPr>
        <p:spPr>
          <a:xfrm>
            <a:off x="6042000" y="0"/>
            <a:ext cx="108000" cy="6858000"/>
          </a:xfrm>
          <a:prstGeom prst="rect">
            <a:avLst/>
          </a:prstGeom>
          <a:solidFill>
            <a:srgbClr val="F09B1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sr-Latn-RS"/>
          </a:p>
        </p:txBody>
      </p:sp>
      <p:grpSp>
        <p:nvGrpSpPr>
          <p:cNvPr id="45" name="Group 44"/>
          <p:cNvGrpSpPr/>
          <p:nvPr/>
        </p:nvGrpSpPr>
        <p:grpSpPr>
          <a:xfrm>
            <a:off x="6446976" y="3241800"/>
            <a:ext cx="4847183" cy="1800000"/>
            <a:chOff x="6446976" y="3241800"/>
            <a:chExt cx="4847183" cy="1800000"/>
          </a:xfrm>
          <a:solidFill>
            <a:srgbClr val="F09B13"/>
          </a:solidFill>
        </p:grpSpPr>
        <p:sp>
          <p:nvSpPr>
            <p:cNvPr id="14" name="Freeform 13"/>
            <p:cNvSpPr/>
            <p:nvPr/>
          </p:nvSpPr>
          <p:spPr>
            <a:xfrm rot="16200000">
              <a:off x="7970568" y="1718208"/>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grp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grpSp>
          <p:nvGrpSpPr>
            <p:cNvPr id="44" name="Group 43"/>
            <p:cNvGrpSpPr/>
            <p:nvPr/>
          </p:nvGrpSpPr>
          <p:grpSpPr>
            <a:xfrm>
              <a:off x="6526755" y="3319790"/>
              <a:ext cx="1290095" cy="659130"/>
              <a:chOff x="6526755" y="3319790"/>
              <a:chExt cx="1290095" cy="659130"/>
            </a:xfrm>
            <a:grpFill/>
          </p:grpSpPr>
          <p:sp>
            <p:nvSpPr>
              <p:cNvPr id="17" name="Right Triangle 16"/>
              <p:cNvSpPr/>
              <p:nvPr/>
            </p:nvSpPr>
            <p:spPr>
              <a:xfrm flipH="1">
                <a:off x="6526755" y="3319790"/>
                <a:ext cx="100965" cy="100965"/>
              </a:xfrm>
              <a:prstGeom prst="rtTriangle">
                <a:avLst/>
              </a:prstGeom>
              <a:grp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15" name="Pentagon 14"/>
              <p:cNvSpPr/>
              <p:nvPr/>
            </p:nvSpPr>
            <p:spPr>
              <a:xfrm>
                <a:off x="6526755" y="3420755"/>
                <a:ext cx="1290095" cy="558165"/>
              </a:xfrm>
              <a:prstGeom prst="homePlate">
                <a:avLst>
                  <a:gd name="adj" fmla="val 55357"/>
                </a:avLst>
              </a:prstGeom>
              <a:solidFill>
                <a:srgbClr val="BE372C"/>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latin typeface="Montserrat ExtraLight" panose="00000300000000000000" pitchFamily="50" charset="-18"/>
                    <a:ea typeface="Blogger Sans Light" panose="02000506030000020004" pitchFamily="50" charset="0"/>
                  </a:rPr>
                  <a:t>I JOŠ</a:t>
                </a:r>
                <a:endParaRPr lang="sr-Latn-RS" sz="1600">
                  <a:latin typeface="Montserrat ExtraLight" panose="00000300000000000000" pitchFamily="50" charset="-18"/>
                  <a:ea typeface="Blogger Sans Light" panose="02000506030000020004" pitchFamily="50" charset="0"/>
                </a:endParaRPr>
              </a:p>
            </p:txBody>
          </p:sp>
        </p:grpSp>
      </p:grpSp>
      <p:grpSp>
        <p:nvGrpSpPr>
          <p:cNvPr id="48" name="Group 47"/>
          <p:cNvGrpSpPr/>
          <p:nvPr/>
        </p:nvGrpSpPr>
        <p:grpSpPr>
          <a:xfrm>
            <a:off x="6446977" y="367196"/>
            <a:ext cx="4847183" cy="1800000"/>
            <a:chOff x="6446977" y="367196"/>
            <a:chExt cx="4847183" cy="1800000"/>
          </a:xfrm>
          <a:solidFill>
            <a:srgbClr val="F09B13"/>
          </a:solidFill>
        </p:grpSpPr>
        <p:sp>
          <p:nvSpPr>
            <p:cNvPr id="22" name="Freeform 21"/>
            <p:cNvSpPr/>
            <p:nvPr/>
          </p:nvSpPr>
          <p:spPr>
            <a:xfrm rot="16200000">
              <a:off x="7970569" y="-1156396"/>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grp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grpSp>
          <p:nvGrpSpPr>
            <p:cNvPr id="18" name="Group 17"/>
            <p:cNvGrpSpPr/>
            <p:nvPr/>
          </p:nvGrpSpPr>
          <p:grpSpPr>
            <a:xfrm>
              <a:off x="6526756" y="445186"/>
              <a:ext cx="1290095" cy="659130"/>
              <a:chOff x="6526756" y="445186"/>
              <a:chExt cx="1290095" cy="659130"/>
            </a:xfrm>
            <a:grpFill/>
          </p:grpSpPr>
          <p:sp>
            <p:nvSpPr>
              <p:cNvPr id="21" name="Right Triangle 20"/>
              <p:cNvSpPr/>
              <p:nvPr/>
            </p:nvSpPr>
            <p:spPr>
              <a:xfrm flipH="1">
                <a:off x="6526756" y="445186"/>
                <a:ext cx="100965" cy="100965"/>
              </a:xfrm>
              <a:prstGeom prst="rtTriangle">
                <a:avLst/>
              </a:prstGeom>
              <a:grp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23" name="Pentagon 22"/>
              <p:cNvSpPr/>
              <p:nvPr/>
            </p:nvSpPr>
            <p:spPr>
              <a:xfrm>
                <a:off x="6526756" y="546151"/>
                <a:ext cx="1290095" cy="558165"/>
              </a:xfrm>
              <a:prstGeom prst="homePlate">
                <a:avLst>
                  <a:gd name="adj" fmla="val 55357"/>
                </a:avLst>
              </a:prstGeom>
              <a:solidFill>
                <a:srgbClr val="237DB9"/>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latin typeface="Montserrat ExtraLight" panose="00000300000000000000" pitchFamily="50" charset="-18"/>
                    <a:ea typeface="Blogger Sans Light" panose="02000506030000020004" pitchFamily="50" charset="0"/>
                  </a:rPr>
                  <a:t>SADA</a:t>
                </a:r>
                <a:endParaRPr lang="sr-Latn-RS" sz="1600">
                  <a:latin typeface="Montserrat ExtraLight" panose="00000300000000000000" pitchFamily="50" charset="-18"/>
                  <a:ea typeface="Blogger Sans Light" panose="02000506030000020004" pitchFamily="50" charset="0"/>
                </a:endParaRPr>
              </a:p>
            </p:txBody>
          </p:sp>
        </p:grpSp>
      </p:grpSp>
      <p:grpSp>
        <p:nvGrpSpPr>
          <p:cNvPr id="47" name="Group 46"/>
          <p:cNvGrpSpPr/>
          <p:nvPr/>
        </p:nvGrpSpPr>
        <p:grpSpPr>
          <a:xfrm>
            <a:off x="958097" y="1800980"/>
            <a:ext cx="4847183" cy="1800000"/>
            <a:chOff x="958097" y="1800980"/>
            <a:chExt cx="4847183" cy="1800000"/>
          </a:xfrm>
          <a:solidFill>
            <a:srgbClr val="F09B13"/>
          </a:solidFill>
        </p:grpSpPr>
        <p:sp>
          <p:nvSpPr>
            <p:cNvPr id="26" name="Freeform 25"/>
            <p:cNvSpPr/>
            <p:nvPr/>
          </p:nvSpPr>
          <p:spPr>
            <a:xfrm rot="5400000" flipH="1">
              <a:off x="2481689" y="277388"/>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grp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grpSp>
          <p:nvGrpSpPr>
            <p:cNvPr id="16" name="Group 15"/>
            <p:cNvGrpSpPr/>
            <p:nvPr/>
          </p:nvGrpSpPr>
          <p:grpSpPr>
            <a:xfrm>
              <a:off x="4435407" y="1878970"/>
              <a:ext cx="1290095" cy="659130"/>
              <a:chOff x="4435407" y="1878970"/>
              <a:chExt cx="1290095" cy="659130"/>
            </a:xfrm>
            <a:grpFill/>
          </p:grpSpPr>
          <p:sp>
            <p:nvSpPr>
              <p:cNvPr id="25" name="Right Triangle 24"/>
              <p:cNvSpPr/>
              <p:nvPr/>
            </p:nvSpPr>
            <p:spPr>
              <a:xfrm>
                <a:off x="5624537" y="1878970"/>
                <a:ext cx="100965" cy="100965"/>
              </a:xfrm>
              <a:prstGeom prst="rtTriangle">
                <a:avLst/>
              </a:prstGeom>
              <a:grp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27" name="Pentagon 26"/>
              <p:cNvSpPr/>
              <p:nvPr/>
            </p:nvSpPr>
            <p:spPr>
              <a:xfrm flipH="1">
                <a:off x="4435407" y="1979935"/>
                <a:ext cx="1290095" cy="558165"/>
              </a:xfrm>
              <a:prstGeom prst="homePlate">
                <a:avLst>
                  <a:gd name="adj" fmla="val 55357"/>
                </a:avLst>
              </a:prstGeom>
              <a:solidFill>
                <a:srgbClr val="9CB756"/>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latin typeface="Montserrat ExtraLight" panose="00000300000000000000" pitchFamily="50" charset="-18"/>
                    <a:ea typeface="Blogger Sans Light" panose="02000506030000020004" pitchFamily="50" charset="0"/>
                  </a:rPr>
                  <a:t>SLEDI</a:t>
                </a:r>
                <a:endParaRPr lang="sr-Latn-RS" sz="1600">
                  <a:latin typeface="Montserrat ExtraLight" panose="00000300000000000000" pitchFamily="50" charset="-18"/>
                  <a:ea typeface="Blogger Sans Light" panose="02000506030000020004" pitchFamily="50" charset="0"/>
                </a:endParaRPr>
              </a:p>
            </p:txBody>
          </p:sp>
        </p:grpSp>
      </p:grpSp>
      <p:grpSp>
        <p:nvGrpSpPr>
          <p:cNvPr id="46" name="Group 45"/>
          <p:cNvGrpSpPr/>
          <p:nvPr/>
        </p:nvGrpSpPr>
        <p:grpSpPr>
          <a:xfrm>
            <a:off x="958097" y="4718925"/>
            <a:ext cx="4847183" cy="1800000"/>
            <a:chOff x="958097" y="4718925"/>
            <a:chExt cx="4847183" cy="1800000"/>
          </a:xfrm>
          <a:solidFill>
            <a:srgbClr val="F09B13"/>
          </a:solidFill>
        </p:grpSpPr>
        <p:sp>
          <p:nvSpPr>
            <p:cNvPr id="30" name="Freeform 29"/>
            <p:cNvSpPr/>
            <p:nvPr/>
          </p:nvSpPr>
          <p:spPr>
            <a:xfrm rot="5400000" flipH="1">
              <a:off x="2481689" y="3195333"/>
              <a:ext cx="1800000" cy="4847183"/>
            </a:xfrm>
            <a:custGeom>
              <a:avLst/>
              <a:gdLst>
                <a:gd name="connsiteX0" fmla="*/ 1800000 w 1800000"/>
                <a:gd name="connsiteY0" fmla="*/ 167183 h 4847183"/>
                <a:gd name="connsiteX1" fmla="*/ 1800000 w 1800000"/>
                <a:gd name="connsiteY1" fmla="*/ 4847183 h 4847183"/>
                <a:gd name="connsiteX2" fmla="*/ 0 w 1800000"/>
                <a:gd name="connsiteY2" fmla="*/ 4847183 h 4847183"/>
                <a:gd name="connsiteX3" fmla="*/ 0 w 1800000"/>
                <a:gd name="connsiteY3" fmla="*/ 167183 h 4847183"/>
                <a:gd name="connsiteX4" fmla="*/ 803034 w 1800000"/>
                <a:gd name="connsiteY4" fmla="*/ 167183 h 4847183"/>
                <a:gd name="connsiteX5" fmla="*/ 900000 w 1800000"/>
                <a:gd name="connsiteY5" fmla="*/ 0 h 4847183"/>
                <a:gd name="connsiteX6" fmla="*/ 996966 w 1800000"/>
                <a:gd name="connsiteY6" fmla="*/ 167183 h 48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4847183">
                  <a:moveTo>
                    <a:pt x="1800000" y="167183"/>
                  </a:moveTo>
                  <a:lnTo>
                    <a:pt x="1800000" y="4847183"/>
                  </a:lnTo>
                  <a:lnTo>
                    <a:pt x="0" y="4847183"/>
                  </a:lnTo>
                  <a:lnTo>
                    <a:pt x="0" y="167183"/>
                  </a:lnTo>
                  <a:lnTo>
                    <a:pt x="803034" y="167183"/>
                  </a:lnTo>
                  <a:lnTo>
                    <a:pt x="900000" y="0"/>
                  </a:lnTo>
                  <a:lnTo>
                    <a:pt x="996966" y="167183"/>
                  </a:lnTo>
                  <a:close/>
                </a:path>
              </a:pathLst>
            </a:custGeom>
            <a:grpFill/>
            <a:ln/>
            <a:scene3d>
              <a:camera prst="orthographicFront"/>
              <a:lightRig rig="threePt" dir="t"/>
            </a:scene3d>
            <a:sp3d>
              <a:bevelT w="139700" prst="cross"/>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grpSp>
          <p:nvGrpSpPr>
            <p:cNvPr id="43" name="Group 42"/>
            <p:cNvGrpSpPr/>
            <p:nvPr/>
          </p:nvGrpSpPr>
          <p:grpSpPr>
            <a:xfrm>
              <a:off x="4435407" y="4798820"/>
              <a:ext cx="1290095" cy="659130"/>
              <a:chOff x="4435407" y="4798820"/>
              <a:chExt cx="1290095" cy="659130"/>
            </a:xfrm>
            <a:grpFill/>
          </p:grpSpPr>
          <p:sp>
            <p:nvSpPr>
              <p:cNvPr id="29" name="Right Triangle 28"/>
              <p:cNvSpPr/>
              <p:nvPr/>
            </p:nvSpPr>
            <p:spPr>
              <a:xfrm>
                <a:off x="5624537" y="4798820"/>
                <a:ext cx="100965" cy="100965"/>
              </a:xfrm>
              <a:prstGeom prst="rtTriangle">
                <a:avLst/>
              </a:prstGeom>
              <a:grp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
            <p:nvSpPr>
              <p:cNvPr id="31" name="Pentagon 30"/>
              <p:cNvSpPr/>
              <p:nvPr/>
            </p:nvSpPr>
            <p:spPr>
              <a:xfrm flipH="1">
                <a:off x="4435407" y="4899785"/>
                <a:ext cx="1290095" cy="558165"/>
              </a:xfrm>
              <a:prstGeom prst="homePlate">
                <a:avLst>
                  <a:gd name="adj" fmla="val 55357"/>
                </a:avLst>
              </a:prstGeom>
              <a:solidFill>
                <a:srgbClr val="15AA95"/>
              </a:solidFill>
              <a:ln/>
              <a:scene3d>
                <a:camera prst="orthographicFront"/>
                <a:lightRig rig="threePt" dir="t"/>
              </a:scene3d>
              <a:sp3d>
                <a:bevelT w="139700" prst="cross"/>
              </a:sp3d>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latin typeface="Montserrat ExtraLight" panose="00000300000000000000" pitchFamily="50" charset="-18"/>
                    <a:ea typeface="Blogger Sans Light" panose="02000506030000020004" pitchFamily="50" charset="0"/>
                  </a:rPr>
                  <a:t>KRAJ</a:t>
                </a:r>
                <a:endParaRPr lang="sr-Latn-RS" sz="1600">
                  <a:latin typeface="Montserrat ExtraLight" panose="00000300000000000000" pitchFamily="50" charset="-18"/>
                  <a:ea typeface="Blogger Sans Light" panose="02000506030000020004" pitchFamily="50" charset="0"/>
                </a:endParaRPr>
              </a:p>
            </p:txBody>
          </p:sp>
        </p:grpSp>
      </p:grpSp>
      <p:grpSp>
        <p:nvGrpSpPr>
          <p:cNvPr id="49" name="Group 48"/>
          <p:cNvGrpSpPr/>
          <p:nvPr/>
        </p:nvGrpSpPr>
        <p:grpSpPr>
          <a:xfrm>
            <a:off x="6763378" y="664883"/>
            <a:ext cx="4530782" cy="1417155"/>
            <a:chOff x="6763378" y="664883"/>
            <a:chExt cx="4530782" cy="1417155"/>
          </a:xfrm>
        </p:grpSpPr>
        <p:sp>
          <p:nvSpPr>
            <p:cNvPr id="6" name="TextBox 5"/>
            <p:cNvSpPr txBox="1"/>
            <p:nvPr/>
          </p:nvSpPr>
          <p:spPr>
            <a:xfrm>
              <a:off x="6763378" y="1168968"/>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Dvostrukim klikom na ikonicu foldera </a:t>
              </a:r>
              <a:r>
                <a:rPr lang="sr-Latn-RS" sz="1200" i="1" spc="140" smtClean="0">
                  <a:solidFill>
                    <a:schemeClr val="bg1"/>
                  </a:solidFill>
                  <a:latin typeface="Montserrat Light" panose="00000400000000000000" pitchFamily="50" charset="-18"/>
                  <a:cs typeface="Modak" panose="01000000000000000000" pitchFamily="2" charset="-18"/>
                </a:rPr>
                <a:t>Racuni</a:t>
              </a:r>
              <a:r>
                <a:rPr lang="sr-Latn-RS" sz="1200" spc="140" smtClean="0">
                  <a:solidFill>
                    <a:schemeClr val="bg1"/>
                  </a:solidFill>
                  <a:latin typeface="Montserrat Light" panose="00000400000000000000" pitchFamily="50" charset="-18"/>
                  <a:cs typeface="Modak" panose="01000000000000000000" pitchFamily="2" charset="-18"/>
                </a:rPr>
                <a:t> otvorite njegov prozor i u </a:t>
              </a:r>
              <a:r>
                <a:rPr lang="sr-Latn-RS" sz="1200" i="1" spc="140" smtClean="0">
                  <a:solidFill>
                    <a:schemeClr val="bg1"/>
                  </a:solidFill>
                  <a:latin typeface="Montserrat Light" panose="00000400000000000000" pitchFamily="50" charset="-18"/>
                  <a:cs typeface="Modak" panose="01000000000000000000" pitchFamily="2" charset="-18"/>
                </a:rPr>
                <a:t>listi</a:t>
              </a:r>
              <a:r>
                <a:rPr lang="sr-Latn-RS" sz="1200" spc="140" smtClean="0">
                  <a:solidFill>
                    <a:schemeClr val="bg1"/>
                  </a:solidFill>
                  <a:latin typeface="Montserrat Light" panose="00000400000000000000" pitchFamily="50" charset="-18"/>
                  <a:cs typeface="Modak" panose="01000000000000000000" pitchFamily="2" charset="-18"/>
                </a:rPr>
                <a:t> desnim klikom otvorite pomoćni meni iz kojeg ćete odabrati opciju </a:t>
              </a:r>
              <a:r>
                <a:rPr lang="sr-Latn-RS" sz="1200" i="1" spc="140" smtClean="0">
                  <a:solidFill>
                    <a:schemeClr val="bg1"/>
                  </a:solidFill>
                  <a:latin typeface="Montserrat Light" panose="00000400000000000000" pitchFamily="50" charset="-18"/>
                  <a:cs typeface="Modak" panose="01000000000000000000" pitchFamily="2" charset="-18"/>
                </a:rPr>
                <a:t>Paste</a:t>
              </a:r>
              <a:r>
                <a:rPr lang="sr-Latn-RS" sz="1200" spc="140" smtClean="0">
                  <a:solidFill>
                    <a:schemeClr val="bg1"/>
                  </a:solidFill>
                  <a:latin typeface="Montserrat Light" panose="00000400000000000000" pitchFamily="50" charset="-18"/>
                  <a:cs typeface="Modak" panose="01000000000000000000" pitchFamily="2" charset="-18"/>
                </a:rPr>
                <a:t>. </a:t>
              </a:r>
              <a:r>
                <a:rPr lang="sr-Latn-RS" sz="1200" i="1" spc="140" smtClean="0">
                  <a:solidFill>
                    <a:schemeClr val="bg1"/>
                  </a:solidFill>
                  <a:latin typeface="Montserrat Light" panose="00000400000000000000" pitchFamily="50" charset="-18"/>
                  <a:cs typeface="Modak" panose="01000000000000000000" pitchFamily="2" charset="-18"/>
                </a:rPr>
                <a:t>Voila!</a:t>
              </a:r>
              <a:endParaRPr lang="sr-Latn-RS" sz="1200" i="1" spc="140">
                <a:solidFill>
                  <a:schemeClr val="bg1"/>
                </a:solidFill>
                <a:latin typeface="Montserrat Light" panose="00000400000000000000" pitchFamily="50" charset="-18"/>
                <a:cs typeface="Modak" panose="01000000000000000000" pitchFamily="2" charset="-18"/>
              </a:endParaRPr>
            </a:p>
          </p:txBody>
        </p:sp>
        <p:sp>
          <p:nvSpPr>
            <p:cNvPr id="32" name="TextBox 31"/>
            <p:cNvSpPr txBox="1"/>
            <p:nvPr/>
          </p:nvSpPr>
          <p:spPr>
            <a:xfrm>
              <a:off x="7814119" y="664883"/>
              <a:ext cx="2945037" cy="307777"/>
            </a:xfrm>
            <a:prstGeom prst="rect">
              <a:avLst/>
            </a:prstGeom>
            <a:noFill/>
          </p:spPr>
          <p:txBody>
            <a:bodyPr wrap="none" rtlCol="0">
              <a:spAutoFit/>
            </a:bodyPr>
            <a:lstStyle/>
            <a:p>
              <a:pPr algn="ctr"/>
              <a:r>
                <a:rPr lang="sr-Latn-RS" sz="1400" spc="300" smtClean="0">
                  <a:solidFill>
                    <a:srgbClr val="BE372C"/>
                  </a:solidFill>
                  <a:latin typeface="Montserrat SemiBold" panose="00000700000000000000" pitchFamily="50" charset="-18"/>
                  <a:cs typeface="Modak" panose="01000000000000000000" pitchFamily="2" charset="-18"/>
                </a:rPr>
                <a:t>DODAVANJE FOLDERA</a:t>
              </a:r>
              <a:endParaRPr lang="sr-Latn-RS" sz="1400" spc="300">
                <a:solidFill>
                  <a:srgbClr val="BE372C"/>
                </a:solidFill>
                <a:latin typeface="Montserrat SemiBold" panose="00000700000000000000" pitchFamily="50" charset="-18"/>
                <a:cs typeface="Modak" panose="01000000000000000000" pitchFamily="2" charset="-18"/>
              </a:endParaRPr>
            </a:p>
          </p:txBody>
        </p:sp>
      </p:grpSp>
      <p:grpSp>
        <p:nvGrpSpPr>
          <p:cNvPr id="50" name="Group 49"/>
          <p:cNvGrpSpPr/>
          <p:nvPr/>
        </p:nvGrpSpPr>
        <p:grpSpPr>
          <a:xfrm>
            <a:off x="1092482" y="2105128"/>
            <a:ext cx="4530782" cy="1410795"/>
            <a:chOff x="1092482" y="2105128"/>
            <a:chExt cx="4530782" cy="1410795"/>
          </a:xfrm>
        </p:grpSpPr>
        <p:sp>
          <p:nvSpPr>
            <p:cNvPr id="33" name="TextBox 32"/>
            <p:cNvSpPr txBox="1"/>
            <p:nvPr/>
          </p:nvSpPr>
          <p:spPr>
            <a:xfrm>
              <a:off x="2098209" y="2105128"/>
              <a:ext cx="2302233" cy="307777"/>
            </a:xfrm>
            <a:prstGeom prst="rect">
              <a:avLst/>
            </a:prstGeom>
            <a:noFill/>
          </p:spPr>
          <p:txBody>
            <a:bodyPr wrap="none" rtlCol="0">
              <a:spAutoFit/>
            </a:bodyPr>
            <a:lstStyle/>
            <a:p>
              <a:pPr algn="ctr"/>
              <a:r>
                <a:rPr lang="sr-Latn-RS" sz="1400" spc="300" smtClean="0">
                  <a:solidFill>
                    <a:srgbClr val="BE372C"/>
                  </a:solidFill>
                  <a:latin typeface="Montserrat SemiBold" panose="00000700000000000000" pitchFamily="50" charset="-18"/>
                  <a:cs typeface="Modak" panose="01000000000000000000" pitchFamily="2" charset="-18"/>
                </a:rPr>
                <a:t>PREIMENOVANJE</a:t>
              </a:r>
              <a:endParaRPr lang="sr-Latn-RS" sz="1400" spc="300">
                <a:solidFill>
                  <a:srgbClr val="BE372C"/>
                </a:solidFill>
                <a:latin typeface="Montserrat SemiBold" panose="00000700000000000000" pitchFamily="50" charset="-18"/>
                <a:cs typeface="Modak" panose="01000000000000000000" pitchFamily="2" charset="-18"/>
              </a:endParaRPr>
            </a:p>
          </p:txBody>
        </p:sp>
        <p:sp>
          <p:nvSpPr>
            <p:cNvPr id="34" name="TextBox 33"/>
            <p:cNvSpPr txBox="1"/>
            <p:nvPr/>
          </p:nvSpPr>
          <p:spPr>
            <a:xfrm>
              <a:off x="1092482" y="2602853"/>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Otvorite folder </a:t>
              </a:r>
              <a:r>
                <a:rPr lang="sr-Latn-RS" sz="1200" i="1" spc="140" smtClean="0">
                  <a:solidFill>
                    <a:schemeClr val="bg1"/>
                  </a:solidFill>
                  <a:latin typeface="Montserrat Light" panose="00000400000000000000" pitchFamily="50" charset="-18"/>
                  <a:cs typeface="Modak" panose="01000000000000000000" pitchFamily="2" charset="-18"/>
                </a:rPr>
                <a:t>Telefon</a:t>
              </a:r>
              <a:r>
                <a:rPr lang="sr-Latn-RS" sz="1200" spc="140" smtClean="0">
                  <a:solidFill>
                    <a:schemeClr val="bg1"/>
                  </a:solidFill>
                  <a:latin typeface="Montserrat Light" panose="00000400000000000000" pitchFamily="50" charset="-18"/>
                  <a:cs typeface="Modak" panose="01000000000000000000" pitchFamily="2" charset="-18"/>
                </a:rPr>
                <a:t>, i desnim klikom na ikonicu fajla </a:t>
              </a:r>
              <a:r>
                <a:rPr lang="sr-Latn-RS" sz="1200" i="1" spc="140" smtClean="0">
                  <a:solidFill>
                    <a:schemeClr val="bg1"/>
                  </a:solidFill>
                  <a:latin typeface="Montserrat Light" panose="00000400000000000000" pitchFamily="50" charset="-18"/>
                  <a:cs typeface="Modak" panose="01000000000000000000" pitchFamily="2" charset="-18"/>
                </a:rPr>
                <a:t>telefon_maj</a:t>
              </a:r>
              <a:r>
                <a:rPr lang="sr-Latn-RS" sz="1200" spc="140" smtClean="0">
                  <a:solidFill>
                    <a:schemeClr val="bg1"/>
                  </a:solidFill>
                  <a:latin typeface="Montserrat Light" panose="00000400000000000000" pitchFamily="50" charset="-18"/>
                  <a:cs typeface="Modak" panose="01000000000000000000" pitchFamily="2" charset="-18"/>
                </a:rPr>
                <a:t> iz pomoćnog menija odaberite opciju </a:t>
              </a:r>
              <a:r>
                <a:rPr lang="sr-Latn-RS" sz="1200" i="1" spc="140" smtClean="0">
                  <a:solidFill>
                    <a:schemeClr val="bg1"/>
                  </a:solidFill>
                  <a:latin typeface="Montserrat Light" panose="00000400000000000000" pitchFamily="50" charset="-18"/>
                  <a:cs typeface="Modak" panose="01000000000000000000" pitchFamily="2" charset="-18"/>
                </a:rPr>
                <a:t>Rename</a:t>
              </a:r>
              <a:r>
                <a:rPr lang="sr-Latn-RS" sz="1200" spc="140" smtClean="0">
                  <a:solidFill>
                    <a:schemeClr val="bg1"/>
                  </a:solidFill>
                  <a:latin typeface="Montserrat Light" panose="00000400000000000000" pitchFamily="50" charset="-18"/>
                  <a:cs typeface="Modak" panose="01000000000000000000" pitchFamily="2" charset="-18"/>
                </a:rPr>
                <a:t>. Ime fajla promenite u </a:t>
              </a:r>
              <a:r>
                <a:rPr lang="sr-Latn-RS" sz="1200" i="1" spc="140" smtClean="0">
                  <a:solidFill>
                    <a:schemeClr val="bg1"/>
                  </a:solidFill>
                  <a:latin typeface="Montserrat Light" panose="00000400000000000000" pitchFamily="50" charset="-18"/>
                  <a:cs typeface="Modak" panose="01000000000000000000" pitchFamily="2" charset="-18"/>
                </a:rPr>
                <a:t>maj</a:t>
              </a:r>
              <a:r>
                <a:rPr lang="sr-Latn-RS" sz="1200" spc="140" smtClean="0">
                  <a:solidFill>
                    <a:schemeClr val="bg1"/>
                  </a:solidFill>
                  <a:latin typeface="Montserrat Light" panose="00000400000000000000" pitchFamily="50" charset="-18"/>
                  <a:cs typeface="Modak" panose="01000000000000000000" pitchFamily="2" charset="-18"/>
                </a:rPr>
                <a:t>. </a:t>
              </a:r>
              <a:endParaRPr lang="sr-Latn-RS" sz="1200" spc="140">
                <a:solidFill>
                  <a:schemeClr val="bg1"/>
                </a:solidFill>
                <a:latin typeface="Montserrat Light" panose="00000400000000000000" pitchFamily="50" charset="-18"/>
                <a:cs typeface="Modak" panose="01000000000000000000" pitchFamily="2" charset="-18"/>
              </a:endParaRPr>
            </a:p>
          </p:txBody>
        </p:sp>
      </p:grpSp>
      <p:grpSp>
        <p:nvGrpSpPr>
          <p:cNvPr id="51" name="Group 50"/>
          <p:cNvGrpSpPr/>
          <p:nvPr/>
        </p:nvGrpSpPr>
        <p:grpSpPr>
          <a:xfrm>
            <a:off x="6735670" y="3545948"/>
            <a:ext cx="4530782" cy="1400852"/>
            <a:chOff x="6735670" y="3545948"/>
            <a:chExt cx="4530782" cy="1400852"/>
          </a:xfrm>
        </p:grpSpPr>
        <p:sp>
          <p:nvSpPr>
            <p:cNvPr id="35" name="TextBox 34"/>
            <p:cNvSpPr txBox="1"/>
            <p:nvPr/>
          </p:nvSpPr>
          <p:spPr>
            <a:xfrm>
              <a:off x="7814119" y="3545948"/>
              <a:ext cx="2871300" cy="307777"/>
            </a:xfrm>
            <a:prstGeom prst="rect">
              <a:avLst/>
            </a:prstGeom>
            <a:noFill/>
          </p:spPr>
          <p:txBody>
            <a:bodyPr wrap="none" rtlCol="0">
              <a:spAutoFit/>
            </a:bodyPr>
            <a:lstStyle/>
            <a:p>
              <a:pPr algn="ctr"/>
              <a:r>
                <a:rPr lang="sr-Latn-RS" sz="1400" spc="300" smtClean="0">
                  <a:solidFill>
                    <a:srgbClr val="BE372C"/>
                  </a:solidFill>
                  <a:latin typeface="Montserrat SemiBold" panose="00000700000000000000" pitchFamily="50" charset="-18"/>
                  <a:cs typeface="Modak" panose="01000000000000000000" pitchFamily="2" charset="-18"/>
                </a:rPr>
                <a:t>PONOVITE POSTUPAK</a:t>
              </a:r>
              <a:endParaRPr lang="sr-Latn-RS" sz="1400" spc="300">
                <a:solidFill>
                  <a:srgbClr val="BE372C"/>
                </a:solidFill>
                <a:latin typeface="Montserrat SemiBold" panose="00000700000000000000" pitchFamily="50" charset="-18"/>
                <a:cs typeface="Modak" panose="01000000000000000000" pitchFamily="2" charset="-18"/>
              </a:endParaRPr>
            </a:p>
          </p:txBody>
        </p:sp>
        <p:sp>
          <p:nvSpPr>
            <p:cNvPr id="36" name="TextBox 35"/>
            <p:cNvSpPr txBox="1"/>
            <p:nvPr/>
          </p:nvSpPr>
          <p:spPr>
            <a:xfrm>
              <a:off x="6735670" y="4033730"/>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Ponovite postupak preimenovanja tako što ćete sve datoteke koje se nalaze u ranije napravljenim direktorijumina (</a:t>
              </a:r>
              <a:r>
                <a:rPr lang="sr-Latn-RS" sz="1200" i="1" spc="140" smtClean="0">
                  <a:solidFill>
                    <a:schemeClr val="bg1"/>
                  </a:solidFill>
                  <a:latin typeface="Montserrat Light" panose="00000400000000000000" pitchFamily="50" charset="-18"/>
                  <a:cs typeface="Modak" panose="01000000000000000000" pitchFamily="2" charset="-18"/>
                </a:rPr>
                <a:t>Kablovska, Struja, Komunalije</a:t>
              </a:r>
              <a:r>
                <a:rPr lang="sr-Latn-RS" sz="1200" spc="140" smtClean="0">
                  <a:solidFill>
                    <a:schemeClr val="bg1"/>
                  </a:solidFill>
                  <a:latin typeface="Montserrat Light" panose="00000400000000000000" pitchFamily="50" charset="-18"/>
                  <a:cs typeface="Modak" panose="01000000000000000000" pitchFamily="2" charset="-18"/>
                </a:rPr>
                <a:t>) takođe preimenovati. </a:t>
              </a:r>
              <a:endParaRPr lang="sr-Latn-RS" sz="1200" spc="140">
                <a:solidFill>
                  <a:schemeClr val="bg1"/>
                </a:solidFill>
                <a:latin typeface="Montserrat Light" panose="00000400000000000000" pitchFamily="50" charset="-18"/>
                <a:cs typeface="Modak" panose="01000000000000000000" pitchFamily="2" charset="-18"/>
              </a:endParaRPr>
            </a:p>
          </p:txBody>
        </p:sp>
      </p:grpSp>
      <p:grpSp>
        <p:nvGrpSpPr>
          <p:cNvPr id="52" name="Group 51"/>
          <p:cNvGrpSpPr/>
          <p:nvPr/>
        </p:nvGrpSpPr>
        <p:grpSpPr>
          <a:xfrm>
            <a:off x="1092482" y="5033229"/>
            <a:ext cx="4530782" cy="1411679"/>
            <a:chOff x="1092482" y="5033229"/>
            <a:chExt cx="4530782" cy="1411679"/>
          </a:xfrm>
        </p:grpSpPr>
        <p:sp>
          <p:nvSpPr>
            <p:cNvPr id="37" name="TextBox 36"/>
            <p:cNvSpPr txBox="1"/>
            <p:nvPr/>
          </p:nvSpPr>
          <p:spPr>
            <a:xfrm>
              <a:off x="1092482" y="5531838"/>
              <a:ext cx="4530782" cy="913070"/>
            </a:xfrm>
            <a:prstGeom prst="rect">
              <a:avLst/>
            </a:prstGeom>
            <a:noFill/>
          </p:spPr>
          <p:txBody>
            <a:bodyPr wrap="square" rtlCol="0">
              <a:spAutoFit/>
            </a:bodyPr>
            <a:lstStyle/>
            <a:p>
              <a:pPr>
                <a:lnSpc>
                  <a:spcPts val="1600"/>
                </a:lnSpc>
              </a:pPr>
              <a:r>
                <a:rPr lang="sr-Latn-RS" sz="1200" spc="140" smtClean="0">
                  <a:solidFill>
                    <a:schemeClr val="bg1"/>
                  </a:solidFill>
                  <a:latin typeface="Montserrat Light" panose="00000400000000000000" pitchFamily="50" charset="-18"/>
                  <a:cs typeface="Modak" panose="01000000000000000000" pitchFamily="2" charset="-18"/>
                </a:rPr>
                <a:t>Zatvorite folder </a:t>
              </a:r>
              <a:r>
                <a:rPr lang="sr-Latn-RS" sz="1200" i="1" spc="140" smtClean="0">
                  <a:solidFill>
                    <a:schemeClr val="bg1"/>
                  </a:solidFill>
                  <a:latin typeface="Montserrat Light" panose="00000400000000000000" pitchFamily="50" charset="-18"/>
                  <a:cs typeface="Modak" panose="01000000000000000000" pitchFamily="2" charset="-18"/>
                </a:rPr>
                <a:t>Racuni</a:t>
              </a:r>
              <a:r>
                <a:rPr lang="sr-Latn-RS" sz="1200" spc="140" smtClean="0">
                  <a:solidFill>
                    <a:schemeClr val="bg1"/>
                  </a:solidFill>
                  <a:latin typeface="Montserrat Light" panose="00000400000000000000" pitchFamily="50" charset="-18"/>
                  <a:cs typeface="Modak" panose="01000000000000000000" pitchFamily="2" charset="-18"/>
                </a:rPr>
                <a:t>. Desnim klikom na ikonicu fajla telefon_maj, koji je ostao na desktopu, otvorite meni iz njega odaberite </a:t>
              </a:r>
              <a:r>
                <a:rPr lang="sr-Latn-RS" sz="1200" i="1" spc="140" smtClean="0">
                  <a:solidFill>
                    <a:schemeClr val="bg1"/>
                  </a:solidFill>
                  <a:latin typeface="Montserrat Light" panose="00000400000000000000" pitchFamily="50" charset="-18"/>
                  <a:cs typeface="Modak" panose="01000000000000000000" pitchFamily="2" charset="-18"/>
                </a:rPr>
                <a:t>Delete</a:t>
              </a:r>
              <a:r>
                <a:rPr lang="sr-Latn-RS" sz="1200" spc="140" smtClean="0">
                  <a:solidFill>
                    <a:schemeClr val="bg1"/>
                  </a:solidFill>
                  <a:latin typeface="Montserrat Light" panose="00000400000000000000" pitchFamily="50" charset="-18"/>
                  <a:cs typeface="Modak" panose="01000000000000000000" pitchFamily="2" charset="-18"/>
                </a:rPr>
                <a:t>. Fajl je sada u </a:t>
              </a:r>
              <a:r>
                <a:rPr lang="sr-Latn-RS" sz="1200" i="1" spc="140" smtClean="0">
                  <a:solidFill>
                    <a:schemeClr val="bg1"/>
                  </a:solidFill>
                  <a:latin typeface="Montserrat Light" panose="00000400000000000000" pitchFamily="50" charset="-18"/>
                  <a:cs typeface="Modak" panose="01000000000000000000" pitchFamily="2" charset="-18"/>
                </a:rPr>
                <a:t>Recycle Bin</a:t>
              </a:r>
              <a:r>
                <a:rPr lang="sr-Latn-RS" sz="1200" spc="140" smtClean="0">
                  <a:solidFill>
                    <a:schemeClr val="bg1"/>
                  </a:solidFill>
                  <a:latin typeface="Montserrat Light" panose="00000400000000000000" pitchFamily="50" charset="-18"/>
                  <a:cs typeface="Modak" panose="01000000000000000000" pitchFamily="2" charset="-18"/>
                </a:rPr>
                <a:t>-u.</a:t>
              </a:r>
              <a:endParaRPr lang="sr-Latn-RS" sz="1200" spc="140">
                <a:solidFill>
                  <a:schemeClr val="bg1"/>
                </a:solidFill>
                <a:latin typeface="Montserrat Light" panose="00000400000000000000" pitchFamily="50" charset="-18"/>
                <a:cs typeface="Modak" panose="01000000000000000000" pitchFamily="2" charset="-18"/>
              </a:endParaRPr>
            </a:p>
          </p:txBody>
        </p:sp>
        <p:sp>
          <p:nvSpPr>
            <p:cNvPr id="38" name="TextBox 37"/>
            <p:cNvSpPr txBox="1"/>
            <p:nvPr/>
          </p:nvSpPr>
          <p:spPr>
            <a:xfrm>
              <a:off x="2632008" y="5033229"/>
              <a:ext cx="1768434" cy="307777"/>
            </a:xfrm>
            <a:prstGeom prst="rect">
              <a:avLst/>
            </a:prstGeom>
            <a:noFill/>
          </p:spPr>
          <p:txBody>
            <a:bodyPr wrap="none" rtlCol="0">
              <a:spAutoFit/>
            </a:bodyPr>
            <a:lstStyle/>
            <a:p>
              <a:pPr algn="ctr"/>
              <a:r>
                <a:rPr lang="sr-Latn-RS" sz="1400" spc="300" smtClean="0">
                  <a:solidFill>
                    <a:srgbClr val="BE372C"/>
                  </a:solidFill>
                  <a:latin typeface="Montserrat SemiBold" panose="00000700000000000000" pitchFamily="50" charset="-18"/>
                  <a:cs typeface="Modak" panose="01000000000000000000" pitchFamily="2" charset="-18"/>
                </a:rPr>
                <a:t>POSPREMITE</a:t>
              </a:r>
              <a:endParaRPr lang="sr-Latn-RS" sz="1400" spc="300">
                <a:solidFill>
                  <a:srgbClr val="BE372C"/>
                </a:solidFill>
                <a:latin typeface="Montserrat SemiBold" panose="00000700000000000000" pitchFamily="50" charset="-18"/>
                <a:cs typeface="Modak" panose="01000000000000000000" pitchFamily="2" charset="-18"/>
              </a:endParaRPr>
            </a:p>
          </p:txBody>
        </p:sp>
      </p:grpSp>
      <p:grpSp>
        <p:nvGrpSpPr>
          <p:cNvPr id="55" name="Group 54"/>
          <p:cNvGrpSpPr/>
          <p:nvPr/>
        </p:nvGrpSpPr>
        <p:grpSpPr>
          <a:xfrm>
            <a:off x="5862000" y="1033195"/>
            <a:ext cx="468000" cy="468000"/>
            <a:chOff x="7127815" y="2342442"/>
            <a:chExt cx="468000" cy="468000"/>
          </a:xfrm>
        </p:grpSpPr>
        <p:sp>
          <p:nvSpPr>
            <p:cNvPr id="56" name="Oval 55"/>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63" name="Group 62"/>
            <p:cNvGrpSpPr>
              <a:grpSpLocks noChangeAspect="1"/>
            </p:cNvGrpSpPr>
            <p:nvPr/>
          </p:nvGrpSpPr>
          <p:grpSpPr>
            <a:xfrm>
              <a:off x="7194672" y="2401332"/>
              <a:ext cx="334286" cy="334286"/>
              <a:chOff x="755650" y="4794250"/>
              <a:chExt cx="912813" cy="812800"/>
            </a:xfrm>
          </p:grpSpPr>
          <p:sp>
            <p:nvSpPr>
              <p:cNvPr id="64"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5"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6"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7"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68" name="Group 67"/>
          <p:cNvGrpSpPr/>
          <p:nvPr/>
        </p:nvGrpSpPr>
        <p:grpSpPr>
          <a:xfrm>
            <a:off x="5862000" y="2466979"/>
            <a:ext cx="468000" cy="468000"/>
            <a:chOff x="7127815" y="2342442"/>
            <a:chExt cx="468000" cy="468000"/>
          </a:xfrm>
        </p:grpSpPr>
        <p:sp>
          <p:nvSpPr>
            <p:cNvPr id="69" name="Oval 68"/>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70" name="Group 69"/>
            <p:cNvGrpSpPr>
              <a:grpSpLocks noChangeAspect="1"/>
            </p:cNvGrpSpPr>
            <p:nvPr/>
          </p:nvGrpSpPr>
          <p:grpSpPr>
            <a:xfrm>
              <a:off x="7194672" y="2401332"/>
              <a:ext cx="334286" cy="334286"/>
              <a:chOff x="755650" y="4794250"/>
              <a:chExt cx="912813" cy="812800"/>
            </a:xfrm>
          </p:grpSpPr>
          <p:sp>
            <p:nvSpPr>
              <p:cNvPr id="71"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2"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3"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4"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75" name="Group 74"/>
          <p:cNvGrpSpPr/>
          <p:nvPr/>
        </p:nvGrpSpPr>
        <p:grpSpPr>
          <a:xfrm>
            <a:off x="5862000" y="3900763"/>
            <a:ext cx="468000" cy="468000"/>
            <a:chOff x="7127815" y="2342442"/>
            <a:chExt cx="468000" cy="468000"/>
          </a:xfrm>
        </p:grpSpPr>
        <p:sp>
          <p:nvSpPr>
            <p:cNvPr id="76" name="Oval 75"/>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77" name="Group 76"/>
            <p:cNvGrpSpPr>
              <a:grpSpLocks noChangeAspect="1"/>
            </p:cNvGrpSpPr>
            <p:nvPr/>
          </p:nvGrpSpPr>
          <p:grpSpPr>
            <a:xfrm>
              <a:off x="7194672" y="2401332"/>
              <a:ext cx="334286" cy="334286"/>
              <a:chOff x="755650" y="4794250"/>
              <a:chExt cx="912813" cy="812800"/>
            </a:xfrm>
          </p:grpSpPr>
          <p:sp>
            <p:nvSpPr>
              <p:cNvPr id="78"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9"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0"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1"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82" name="Group 81"/>
          <p:cNvGrpSpPr/>
          <p:nvPr/>
        </p:nvGrpSpPr>
        <p:grpSpPr>
          <a:xfrm>
            <a:off x="5862000" y="5334547"/>
            <a:ext cx="468000" cy="468000"/>
            <a:chOff x="7127815" y="2342442"/>
            <a:chExt cx="468000" cy="468000"/>
          </a:xfrm>
        </p:grpSpPr>
        <p:sp>
          <p:nvSpPr>
            <p:cNvPr id="83" name="Oval 82"/>
            <p:cNvSpPr/>
            <p:nvPr/>
          </p:nvSpPr>
          <p:spPr>
            <a:xfrm>
              <a:off x="7127815" y="2342442"/>
              <a:ext cx="468000" cy="4680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84" name="Group 83"/>
            <p:cNvGrpSpPr>
              <a:grpSpLocks noChangeAspect="1"/>
            </p:cNvGrpSpPr>
            <p:nvPr/>
          </p:nvGrpSpPr>
          <p:grpSpPr>
            <a:xfrm>
              <a:off x="7194672" y="2401332"/>
              <a:ext cx="334286" cy="334286"/>
              <a:chOff x="755650" y="4794250"/>
              <a:chExt cx="912813" cy="812800"/>
            </a:xfrm>
          </p:grpSpPr>
          <p:sp>
            <p:nvSpPr>
              <p:cNvPr id="85"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6"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7"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8"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spTree>
    <p:extLst>
      <p:ext uri="{BB962C8B-B14F-4D97-AF65-F5344CB8AC3E}">
        <p14:creationId xmlns:p14="http://schemas.microsoft.com/office/powerpoint/2010/main" val="2508608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75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anim calcmode="lin" valueType="num">
                                      <p:cBhvr>
                                        <p:cTn id="29" dur="500" fill="hold"/>
                                        <p:tgtEl>
                                          <p:spTgt spid="49"/>
                                        </p:tgtEl>
                                        <p:attrNameLst>
                                          <p:attrName>ppt_x</p:attrName>
                                        </p:attrNameLst>
                                      </p:cBhvr>
                                      <p:tavLst>
                                        <p:tav tm="0">
                                          <p:val>
                                            <p:strVal val="#ppt_x"/>
                                          </p:val>
                                        </p:tav>
                                        <p:tav tm="100000">
                                          <p:val>
                                            <p:strVal val="#ppt_x"/>
                                          </p:val>
                                        </p:tav>
                                      </p:tavLst>
                                    </p:anim>
                                    <p:anim calcmode="lin" valueType="num">
                                      <p:cBhvr>
                                        <p:cTn id="30" dur="500" fill="hold"/>
                                        <p:tgtEl>
                                          <p:spTgt spid="49"/>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right)">
                                      <p:cBhvr>
                                        <p:cTn id="34" dur="500"/>
                                        <p:tgtEl>
                                          <p:spTgt spid="47"/>
                                        </p:tgtEl>
                                      </p:cBhvr>
                                    </p:animEffect>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anim calcmode="lin" valueType="num">
                                      <p:cBhvr>
                                        <p:cTn id="39" dur="500" fill="hold"/>
                                        <p:tgtEl>
                                          <p:spTgt spid="50"/>
                                        </p:tgtEl>
                                        <p:attrNameLst>
                                          <p:attrName>ppt_x</p:attrName>
                                        </p:attrNameLst>
                                      </p:cBhvr>
                                      <p:tavLst>
                                        <p:tav tm="0">
                                          <p:val>
                                            <p:strVal val="#ppt_x"/>
                                          </p:val>
                                        </p:tav>
                                        <p:tav tm="100000">
                                          <p:val>
                                            <p:strVal val="#ppt_x"/>
                                          </p:val>
                                        </p:tav>
                                      </p:tavLst>
                                    </p:anim>
                                    <p:anim calcmode="lin" valueType="num">
                                      <p:cBhvr>
                                        <p:cTn id="40" dur="5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anim calcmode="lin" valueType="num">
                                      <p:cBhvr>
                                        <p:cTn id="49" dur="500" fill="hold"/>
                                        <p:tgtEl>
                                          <p:spTgt spid="51"/>
                                        </p:tgtEl>
                                        <p:attrNameLst>
                                          <p:attrName>ppt_x</p:attrName>
                                        </p:attrNameLst>
                                      </p:cBhvr>
                                      <p:tavLst>
                                        <p:tav tm="0">
                                          <p:val>
                                            <p:strVal val="#ppt_x"/>
                                          </p:val>
                                        </p:tav>
                                        <p:tav tm="100000">
                                          <p:val>
                                            <p:strVal val="#ppt_x"/>
                                          </p:val>
                                        </p:tav>
                                      </p:tavLst>
                                    </p:anim>
                                    <p:anim calcmode="lin" valueType="num">
                                      <p:cBhvr>
                                        <p:cTn id="50" dur="500" fill="hold"/>
                                        <p:tgtEl>
                                          <p:spTgt spid="5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right)">
                                      <p:cBhvr>
                                        <p:cTn id="54" dur="500"/>
                                        <p:tgtEl>
                                          <p:spTgt spid="46"/>
                                        </p:tgtEl>
                                      </p:cBhvr>
                                    </p:animEffect>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anim calcmode="lin" valueType="num">
                                      <p:cBhvr>
                                        <p:cTn id="59" dur="500" fill="hold"/>
                                        <p:tgtEl>
                                          <p:spTgt spid="52"/>
                                        </p:tgtEl>
                                        <p:attrNameLst>
                                          <p:attrName>ppt_x</p:attrName>
                                        </p:attrNameLst>
                                      </p:cBhvr>
                                      <p:tavLst>
                                        <p:tav tm="0">
                                          <p:val>
                                            <p:strVal val="#ppt_x"/>
                                          </p:val>
                                        </p:tav>
                                        <p:tav tm="100000">
                                          <p:val>
                                            <p:strVal val="#ppt_x"/>
                                          </p:val>
                                        </p:tav>
                                      </p:tavLst>
                                    </p:anim>
                                    <p:anim calcmode="lin" valueType="num">
                                      <p:cBhvr>
                                        <p:cTn id="60" dur="500" fill="hold"/>
                                        <p:tgtEl>
                                          <p:spTgt spid="52"/>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16" name="Rectangle 15"/>
          <p:cNvSpPr/>
          <p:nvPr/>
        </p:nvSpPr>
        <p:spPr>
          <a:xfrm>
            <a:off x="1990165" y="4900931"/>
            <a:ext cx="8211670" cy="1077218"/>
          </a:xfrm>
          <a:prstGeom prst="rect">
            <a:avLst/>
          </a:prstGeom>
        </p:spPr>
        <p:txBody>
          <a:bodyPr wrap="square">
            <a:spAutoFit/>
          </a:bodyPr>
          <a:lstStyle/>
          <a:p>
            <a:pPr algn="ctr"/>
            <a:r>
              <a:rPr lang="sr-Latn-RS" sz="3200" smtClean="0">
                <a:solidFill>
                  <a:srgbClr val="9CB756"/>
                </a:solidFill>
                <a:latin typeface="Montserrat" panose="00000500000000000000" pitchFamily="50" charset="-18"/>
              </a:rPr>
              <a:t>PRILAGOĐAVANJE OKRUŽENJA LIČNIM POTREBAMA</a:t>
            </a:r>
            <a:endParaRPr lang="sr-Latn-RS" sz="3200">
              <a:solidFill>
                <a:srgbClr val="9CB756"/>
              </a:solidFill>
              <a:latin typeface="Montserrat" panose="00000500000000000000" pitchFamily="50" charset="-18"/>
            </a:endParaRPr>
          </a:p>
        </p:txBody>
      </p:sp>
      <p:sp>
        <p:nvSpPr>
          <p:cNvPr id="9" name="Rectangle 8"/>
          <p:cNvSpPr/>
          <p:nvPr/>
        </p:nvSpPr>
        <p:spPr>
          <a:xfrm>
            <a:off x="5011271" y="328931"/>
            <a:ext cx="2169459" cy="584775"/>
          </a:xfrm>
          <a:prstGeom prst="rect">
            <a:avLst/>
          </a:prstGeom>
        </p:spPr>
        <p:txBody>
          <a:bodyPr wrap="square">
            <a:spAutoFit/>
          </a:bodyPr>
          <a:lstStyle/>
          <a:p>
            <a:pPr algn="ctr"/>
            <a:r>
              <a:rPr lang="sr-Latn-RS" sz="3200" smtClean="0">
                <a:solidFill>
                  <a:srgbClr val="F09B13"/>
                </a:solidFill>
                <a:latin typeface="Montserrat" panose="00000500000000000000" pitchFamily="50" charset="-18"/>
              </a:rPr>
              <a:t>DEO II</a:t>
            </a:r>
            <a:endParaRPr lang="sr-Latn-RS" sz="3200">
              <a:solidFill>
                <a:srgbClr val="F09B13"/>
              </a:solidFill>
              <a:latin typeface="Montserrat" panose="00000500000000000000" pitchFamily="50" charset="-18"/>
            </a:endParaRPr>
          </a:p>
        </p:txBody>
      </p:sp>
      <p:grpSp>
        <p:nvGrpSpPr>
          <p:cNvPr id="19" name="Group 18"/>
          <p:cNvGrpSpPr>
            <a:grpSpLocks noChangeAspect="1"/>
          </p:cNvGrpSpPr>
          <p:nvPr/>
        </p:nvGrpSpPr>
        <p:grpSpPr>
          <a:xfrm>
            <a:off x="4872000" y="2339109"/>
            <a:ext cx="2448000" cy="2179783"/>
            <a:chOff x="755650" y="4794250"/>
            <a:chExt cx="912813" cy="812800"/>
          </a:xfrm>
        </p:grpSpPr>
        <p:sp>
          <p:nvSpPr>
            <p:cNvPr id="20"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2"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3"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spTree>
    <p:extLst>
      <p:ext uri="{BB962C8B-B14F-4D97-AF65-F5344CB8AC3E}">
        <p14:creationId xmlns:p14="http://schemas.microsoft.com/office/powerpoint/2010/main" val="29578129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Резултат слика за windows 7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0013" b="-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29" name="Rectangle 28"/>
          <p:cNvSpPr/>
          <p:nvPr/>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3" name="Group 2"/>
          <p:cNvGrpSpPr/>
          <p:nvPr/>
        </p:nvGrpSpPr>
        <p:grpSpPr>
          <a:xfrm>
            <a:off x="90209" y="341978"/>
            <a:ext cx="1004762" cy="982063"/>
            <a:chOff x="90209" y="341978"/>
            <a:chExt cx="1004762" cy="982063"/>
          </a:xfrm>
        </p:grpSpPr>
        <p:pic>
          <p:nvPicPr>
            <p:cNvPr id="4" name="Picture 6" descr="Сродна слик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90" y="341978"/>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209" y="1016264"/>
              <a:ext cx="1004762" cy="307777"/>
            </a:xfrm>
            <a:prstGeom prst="rect">
              <a:avLst/>
            </a:prstGeom>
            <a:noFill/>
          </p:spPr>
          <p:txBody>
            <a:bodyPr wrap="none" rtlCol="0">
              <a:spAutoFit/>
            </a:bodyPr>
            <a:lstStyle/>
            <a:p>
              <a:r>
                <a:rPr lang="sr-Latn-RS" sz="1400" smtClean="0">
                  <a:solidFill>
                    <a:schemeClr val="bg1"/>
                  </a:solidFill>
                  <a:effectLst>
                    <a:outerShdw blurRad="38100" dist="38100" dir="2700000" algn="tl">
                      <a:srgbClr val="000000">
                        <a:alpha val="43137"/>
                      </a:srgbClr>
                    </a:outerShdw>
                  </a:effectLst>
                </a:rPr>
                <a:t>Recycle Bin</a:t>
              </a:r>
              <a:endParaRPr lang="sr-Latn-RS" sz="1400">
                <a:solidFill>
                  <a:schemeClr val="bg1"/>
                </a:solidFill>
                <a:effectLst>
                  <a:outerShdw blurRad="38100" dist="38100" dir="2700000" algn="tl">
                    <a:srgbClr val="000000">
                      <a:alpha val="43137"/>
                    </a:srgbClr>
                  </a:outerShdw>
                </a:effectLst>
              </a:endParaRPr>
            </a:p>
          </p:txBody>
        </p:sp>
      </p:grpSp>
      <p:grpSp>
        <p:nvGrpSpPr>
          <p:cNvPr id="9" name="Group 8"/>
          <p:cNvGrpSpPr/>
          <p:nvPr/>
        </p:nvGrpSpPr>
        <p:grpSpPr>
          <a:xfrm>
            <a:off x="1596580" y="341978"/>
            <a:ext cx="720000" cy="1148431"/>
            <a:chOff x="1596580" y="341978"/>
            <a:chExt cx="720000" cy="1148431"/>
          </a:xfrm>
        </p:grpSpPr>
        <p:pic>
          <p:nvPicPr>
            <p:cNvPr id="10" name="Picture 12" descr="http://icons.iconarchive.com/icons/ncrow/mega-pack-1/128/Word-2-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580" y="341978"/>
              <a:ext cx="720000" cy="720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63263" y="967189"/>
              <a:ext cx="586635"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MS</a:t>
              </a:r>
            </a:p>
            <a:p>
              <a:pPr algn="ctr"/>
              <a:r>
                <a:rPr lang="sr-Latn-RS" sz="1400" smtClean="0">
                  <a:solidFill>
                    <a:schemeClr val="bg1"/>
                  </a:solidFill>
                  <a:effectLst>
                    <a:outerShdw blurRad="38100" dist="38100" dir="2700000" algn="tl">
                      <a:srgbClr val="000000">
                        <a:alpha val="43137"/>
                      </a:srgbClr>
                    </a:outerShdw>
                  </a:effectLst>
                </a:rPr>
                <a:t>Word</a:t>
              </a:r>
              <a:endParaRPr lang="sr-Latn-RS" sz="1400">
                <a:solidFill>
                  <a:schemeClr val="bg1"/>
                </a:solidFill>
                <a:effectLst>
                  <a:outerShdw blurRad="38100" dist="38100" dir="2700000" algn="tl">
                    <a:srgbClr val="000000">
                      <a:alpha val="43137"/>
                    </a:srgbClr>
                  </a:outerShdw>
                </a:effectLst>
              </a:endParaRPr>
            </a:p>
          </p:txBody>
        </p:sp>
      </p:grpSp>
      <p:grpSp>
        <p:nvGrpSpPr>
          <p:cNvPr id="12" name="Group 11"/>
          <p:cNvGrpSpPr/>
          <p:nvPr/>
        </p:nvGrpSpPr>
        <p:grpSpPr>
          <a:xfrm>
            <a:off x="2798749" y="341978"/>
            <a:ext cx="720000" cy="1148431"/>
            <a:chOff x="2798749" y="341978"/>
            <a:chExt cx="720000" cy="1148431"/>
          </a:xfrm>
        </p:grpSpPr>
        <p:pic>
          <p:nvPicPr>
            <p:cNvPr id="13" name="Picture 16" descr="http://icons.iconarchive.com/icons/ncrow/mega-pack-1/128/Excel-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8749" y="341978"/>
              <a:ext cx="720000" cy="7200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81686" y="967189"/>
              <a:ext cx="554127"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MS</a:t>
              </a:r>
            </a:p>
            <a:p>
              <a:pPr algn="ctr"/>
              <a:r>
                <a:rPr lang="sr-Latn-RS" sz="1400" smtClean="0">
                  <a:solidFill>
                    <a:schemeClr val="bg1"/>
                  </a:solidFill>
                  <a:effectLst>
                    <a:outerShdw blurRad="38100" dist="38100" dir="2700000" algn="tl">
                      <a:srgbClr val="000000">
                        <a:alpha val="43137"/>
                      </a:srgbClr>
                    </a:outerShdw>
                  </a:effectLst>
                </a:rPr>
                <a:t>Excel</a:t>
              </a:r>
              <a:endParaRPr lang="sr-Latn-RS" sz="1400">
                <a:solidFill>
                  <a:schemeClr val="bg1"/>
                </a:solidFill>
                <a:effectLst>
                  <a:outerShdw blurRad="38100" dist="38100" dir="2700000" algn="tl">
                    <a:srgbClr val="000000">
                      <a:alpha val="43137"/>
                    </a:srgbClr>
                  </a:outerShdw>
                </a:effectLst>
              </a:endParaRPr>
            </a:p>
          </p:txBody>
        </p:sp>
      </p:grpSp>
      <p:grpSp>
        <p:nvGrpSpPr>
          <p:cNvPr id="32" name="Group 31"/>
          <p:cNvGrpSpPr/>
          <p:nvPr/>
        </p:nvGrpSpPr>
        <p:grpSpPr>
          <a:xfrm>
            <a:off x="3809961" y="341978"/>
            <a:ext cx="1026307" cy="1148431"/>
            <a:chOff x="3809961" y="341978"/>
            <a:chExt cx="1026307" cy="1148431"/>
          </a:xfrm>
        </p:grpSpPr>
        <p:pic>
          <p:nvPicPr>
            <p:cNvPr id="15" name="Picture 14"/>
            <p:cNvPicPr>
              <a:picLocks noChangeAspect="1"/>
            </p:cNvPicPr>
            <p:nvPr/>
          </p:nvPicPr>
          <p:blipFill>
            <a:blip r:embed="rId7"/>
            <a:stretch>
              <a:fillRect/>
            </a:stretch>
          </p:blipFill>
          <p:spPr>
            <a:xfrm>
              <a:off x="3963114" y="341978"/>
              <a:ext cx="720000" cy="720000"/>
            </a:xfrm>
            <a:prstGeom prst="rect">
              <a:avLst/>
            </a:prstGeom>
          </p:spPr>
        </p:pic>
        <p:sp>
          <p:nvSpPr>
            <p:cNvPr id="16" name="TextBox 15"/>
            <p:cNvSpPr txBox="1"/>
            <p:nvPr/>
          </p:nvSpPr>
          <p:spPr>
            <a:xfrm>
              <a:off x="3809961" y="967189"/>
              <a:ext cx="1026307"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MS</a:t>
              </a:r>
            </a:p>
            <a:p>
              <a:pPr algn="ctr"/>
              <a:r>
                <a:rPr lang="sr-Latn-RS" sz="1400" smtClean="0">
                  <a:solidFill>
                    <a:schemeClr val="bg1"/>
                  </a:solidFill>
                  <a:effectLst>
                    <a:outerShdw blurRad="38100" dist="38100" dir="2700000" algn="tl">
                      <a:srgbClr val="000000">
                        <a:alpha val="43137"/>
                      </a:srgbClr>
                    </a:outerShdw>
                  </a:effectLst>
                </a:rPr>
                <a:t>PowerPoint</a:t>
              </a:r>
              <a:endParaRPr lang="sr-Latn-RS" sz="1400">
                <a:solidFill>
                  <a:schemeClr val="bg1"/>
                </a:solidFill>
                <a:effectLst>
                  <a:outerShdw blurRad="38100" dist="38100" dir="2700000" algn="tl">
                    <a:srgbClr val="000000">
                      <a:alpha val="43137"/>
                    </a:srgbClr>
                  </a:outerShdw>
                </a:effectLst>
              </a:endParaRPr>
            </a:p>
          </p:txBody>
        </p:sp>
      </p:grpSp>
      <p:grpSp>
        <p:nvGrpSpPr>
          <p:cNvPr id="17" name="Group 16"/>
          <p:cNvGrpSpPr/>
          <p:nvPr/>
        </p:nvGrpSpPr>
        <p:grpSpPr>
          <a:xfrm>
            <a:off x="54814" y="1567998"/>
            <a:ext cx="939937" cy="1225013"/>
            <a:chOff x="142285" y="1570777"/>
            <a:chExt cx="939937" cy="1225013"/>
          </a:xfrm>
        </p:grpSpPr>
        <p:pic>
          <p:nvPicPr>
            <p:cNvPr id="18" name="Picture 8" descr="Резултат слика за windows 7 folder ic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253" y="157077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2285" y="2272570"/>
              <a:ext cx="939937"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Fascikla za</a:t>
              </a:r>
            </a:p>
            <a:p>
              <a:pPr algn="ctr"/>
              <a:r>
                <a:rPr lang="sr-Latn-RS" sz="1400" smtClean="0">
                  <a:solidFill>
                    <a:schemeClr val="bg1"/>
                  </a:solidFill>
                  <a:effectLst>
                    <a:outerShdw blurRad="38100" dist="38100" dir="2700000" algn="tl">
                      <a:srgbClr val="000000">
                        <a:alpha val="43137"/>
                      </a:srgbClr>
                    </a:outerShdw>
                  </a:effectLst>
                </a:rPr>
                <a:t>račune</a:t>
              </a:r>
              <a:endParaRPr lang="sr-Latn-RS" sz="1400">
                <a:solidFill>
                  <a:schemeClr val="bg1"/>
                </a:solidFill>
                <a:effectLst>
                  <a:outerShdw blurRad="38100" dist="38100" dir="2700000" algn="tl">
                    <a:srgbClr val="000000">
                      <a:alpha val="43137"/>
                    </a:srgbClr>
                  </a:outerShdw>
                </a:effectLst>
              </a:endParaRPr>
            </a:p>
          </p:txBody>
        </p:sp>
      </p:grpSp>
      <p:grpSp>
        <p:nvGrpSpPr>
          <p:cNvPr id="20" name="Group 19"/>
          <p:cNvGrpSpPr/>
          <p:nvPr/>
        </p:nvGrpSpPr>
        <p:grpSpPr>
          <a:xfrm>
            <a:off x="90209" y="3074697"/>
            <a:ext cx="838691" cy="1262337"/>
            <a:chOff x="90209" y="3074697"/>
            <a:chExt cx="838691" cy="1262337"/>
          </a:xfrm>
        </p:grpSpPr>
        <p:pic>
          <p:nvPicPr>
            <p:cNvPr id="21" name="Picture 8" descr="Резултат слика за windows 7 folder ic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553" y="307469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0209" y="3813814"/>
              <a:ext cx="838691"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Omiljeni </a:t>
              </a:r>
            </a:p>
            <a:p>
              <a:pPr algn="ctr"/>
              <a:r>
                <a:rPr lang="sr-Latn-RS" sz="1400" smtClean="0">
                  <a:solidFill>
                    <a:schemeClr val="bg1"/>
                  </a:solidFill>
                  <a:effectLst>
                    <a:outerShdw blurRad="38100" dist="38100" dir="2700000" algn="tl">
                      <a:srgbClr val="000000">
                        <a:alpha val="43137"/>
                      </a:srgbClr>
                    </a:outerShdw>
                  </a:effectLst>
                </a:rPr>
                <a:t>recepti</a:t>
              </a:r>
              <a:endParaRPr lang="sr-Latn-RS" sz="1400">
                <a:solidFill>
                  <a:schemeClr val="bg1"/>
                </a:solidFill>
                <a:effectLst>
                  <a:outerShdw blurRad="38100" dist="38100" dir="2700000" algn="tl">
                    <a:srgbClr val="000000">
                      <a:alpha val="43137"/>
                    </a:srgbClr>
                  </a:outerShdw>
                </a:effectLst>
              </a:endParaRPr>
            </a:p>
          </p:txBody>
        </p:sp>
      </p:grpSp>
      <p:grpSp>
        <p:nvGrpSpPr>
          <p:cNvPr id="23" name="Group 22"/>
          <p:cNvGrpSpPr/>
          <p:nvPr/>
        </p:nvGrpSpPr>
        <p:grpSpPr>
          <a:xfrm>
            <a:off x="11047730" y="2477951"/>
            <a:ext cx="937116" cy="1193491"/>
            <a:chOff x="9822779" y="2832795"/>
            <a:chExt cx="937116" cy="1193491"/>
          </a:xfrm>
        </p:grpSpPr>
        <p:pic>
          <p:nvPicPr>
            <p:cNvPr id="24" name="Picture 10" descr="Резултат слика за windows 7 txt file icon 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1336" y="2832795"/>
              <a:ext cx="720000" cy="7200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822779" y="3503066"/>
              <a:ext cx="937116"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Beleške sa</a:t>
              </a:r>
            </a:p>
            <a:p>
              <a:pPr algn="ctr"/>
              <a:r>
                <a:rPr lang="sr-Latn-RS" sz="1400" smtClean="0">
                  <a:solidFill>
                    <a:schemeClr val="bg1"/>
                  </a:solidFill>
                  <a:effectLst>
                    <a:outerShdw blurRad="38100" dist="38100" dir="2700000" algn="tl">
                      <a:srgbClr val="000000">
                        <a:alpha val="43137"/>
                      </a:srgbClr>
                    </a:outerShdw>
                  </a:effectLst>
                </a:rPr>
                <a:t>seminara</a:t>
              </a:r>
              <a:endParaRPr lang="sr-Latn-RS" sz="1400">
                <a:solidFill>
                  <a:schemeClr val="bg1"/>
                </a:solidFill>
                <a:effectLst>
                  <a:outerShdw blurRad="38100" dist="38100" dir="2700000" algn="tl">
                    <a:srgbClr val="000000">
                      <a:alpha val="43137"/>
                    </a:srgbClr>
                  </a:outerShdw>
                </a:effectLst>
              </a:endParaRPr>
            </a:p>
          </p:txBody>
        </p:sp>
      </p:grpSp>
      <p:grpSp>
        <p:nvGrpSpPr>
          <p:cNvPr id="26" name="Group 25"/>
          <p:cNvGrpSpPr/>
          <p:nvPr/>
        </p:nvGrpSpPr>
        <p:grpSpPr>
          <a:xfrm>
            <a:off x="90209" y="4474366"/>
            <a:ext cx="869149" cy="987038"/>
            <a:chOff x="125604" y="4638272"/>
            <a:chExt cx="869149" cy="987038"/>
          </a:xfrm>
        </p:grpSpPr>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178" y="4638272"/>
              <a:ext cx="720000" cy="720000"/>
            </a:xfrm>
            <a:prstGeom prst="rect">
              <a:avLst/>
            </a:prstGeom>
          </p:spPr>
        </p:pic>
        <p:sp>
          <p:nvSpPr>
            <p:cNvPr id="28" name="TextBox 27"/>
            <p:cNvSpPr txBox="1"/>
            <p:nvPr/>
          </p:nvSpPr>
          <p:spPr>
            <a:xfrm>
              <a:off x="125604" y="5317533"/>
              <a:ext cx="869149" cy="307777"/>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Beležnica</a:t>
              </a:r>
              <a:endParaRPr lang="sr-Latn-RS" sz="1400">
                <a:solidFill>
                  <a:schemeClr val="bg1"/>
                </a:solidFill>
                <a:effectLst>
                  <a:outerShdw blurRad="38100" dist="38100" dir="2700000" algn="tl">
                    <a:srgbClr val="000000">
                      <a:alpha val="43137"/>
                    </a:srgbClr>
                  </a:outerShdw>
                </a:effectLst>
              </a:endParaRPr>
            </a:p>
          </p:txBody>
        </p:sp>
      </p:grpSp>
      <p:pic>
        <p:nvPicPr>
          <p:cNvPr id="30" name="Picture 29"/>
          <p:cNvPicPr>
            <a:picLocks noChangeAspect="1"/>
          </p:cNvPicPr>
          <p:nvPr/>
        </p:nvPicPr>
        <p:blipFill>
          <a:blip r:embed="rId11"/>
          <a:stretch>
            <a:fillRect/>
          </a:stretch>
        </p:blipFill>
        <p:spPr>
          <a:xfrm>
            <a:off x="-600" y="6486107"/>
            <a:ext cx="12193200" cy="371893"/>
          </a:xfrm>
          <a:prstGeom prst="rect">
            <a:avLst/>
          </a:prstGeom>
        </p:spPr>
      </p:pic>
      <p:sp>
        <p:nvSpPr>
          <p:cNvPr id="33" name="Rectangle 32"/>
          <p:cNvSpPr/>
          <p:nvPr/>
        </p:nvSpPr>
        <p:spPr>
          <a:xfrm>
            <a:off x="5280633" y="573093"/>
            <a:ext cx="6416719" cy="1077218"/>
          </a:xfrm>
          <a:prstGeom prst="rect">
            <a:avLst/>
          </a:prstGeom>
        </p:spPr>
        <p:txBody>
          <a:bodyPr wrap="square">
            <a:spAutoFit/>
          </a:bodyPr>
          <a:lstStyle/>
          <a:p>
            <a:pPr algn="ctr"/>
            <a:r>
              <a:rPr lang="sr-Latn-RS" sz="3200" smtClean="0">
                <a:solidFill>
                  <a:srgbClr val="F09B13"/>
                </a:solidFill>
                <a:effectLst>
                  <a:outerShdw blurRad="38100" dist="38100" dir="2700000" algn="tl">
                    <a:srgbClr val="000000">
                      <a:alpha val="43137"/>
                    </a:srgbClr>
                  </a:outerShdw>
                </a:effectLst>
                <a:latin typeface="Montserrat" panose="00000500000000000000" pitchFamily="50" charset="-18"/>
              </a:rPr>
              <a:t>Pozadinska slika na Desktopu može da se menja!</a:t>
            </a:r>
            <a:endParaRPr lang="sr-Latn-RS" sz="3200">
              <a:solidFill>
                <a:srgbClr val="F09B13"/>
              </a:solidFill>
              <a:effectLst>
                <a:outerShdw blurRad="38100" dist="38100" dir="2700000" algn="tl">
                  <a:srgbClr val="000000">
                    <a:alpha val="43137"/>
                  </a:srgbClr>
                </a:outerShdw>
              </a:effectLst>
              <a:latin typeface="Montserrat" panose="00000500000000000000" pitchFamily="50" charset="-18"/>
            </a:endParaRPr>
          </a:p>
        </p:txBody>
      </p:sp>
      <p:sp>
        <p:nvSpPr>
          <p:cNvPr id="34" name="Rectangle 33"/>
          <p:cNvSpPr/>
          <p:nvPr/>
        </p:nvSpPr>
        <p:spPr>
          <a:xfrm>
            <a:off x="5459568" y="3747642"/>
            <a:ext cx="6416719" cy="584775"/>
          </a:xfrm>
          <a:prstGeom prst="rect">
            <a:avLst/>
          </a:prstGeom>
        </p:spPr>
        <p:txBody>
          <a:bodyPr wrap="square">
            <a:spAutoFit/>
          </a:bodyPr>
          <a:lstStyle/>
          <a:p>
            <a:pPr algn="ctr"/>
            <a:r>
              <a:rPr lang="sr-Latn-RS" sz="3200" smtClean="0">
                <a:solidFill>
                  <a:srgbClr val="9CB756"/>
                </a:solidFill>
                <a:effectLst>
                  <a:outerShdw blurRad="38100" dist="38100" dir="2700000" algn="tl">
                    <a:srgbClr val="000000">
                      <a:alpha val="43137"/>
                    </a:srgbClr>
                  </a:outerShdw>
                </a:effectLst>
                <a:latin typeface="Montserrat" panose="00000500000000000000" pitchFamily="50" charset="-18"/>
              </a:rPr>
              <a:t>Evo i kako!</a:t>
            </a:r>
            <a:endParaRPr lang="sr-Latn-RS" sz="3200">
              <a:solidFill>
                <a:srgbClr val="9CB756"/>
              </a:solidFill>
              <a:effectLst>
                <a:outerShdw blurRad="38100" dist="38100" dir="2700000" algn="tl">
                  <a:srgbClr val="000000">
                    <a:alpha val="43137"/>
                  </a:srgbClr>
                </a:outerShdw>
              </a:effectLst>
              <a:latin typeface="Montserrat" panose="00000500000000000000" pitchFamily="50" charset="-18"/>
            </a:endParaRPr>
          </a:p>
        </p:txBody>
      </p:sp>
    </p:spTree>
    <p:extLst>
      <p:ext uri="{BB962C8B-B14F-4D97-AF65-F5344CB8AC3E}">
        <p14:creationId xmlns:p14="http://schemas.microsoft.com/office/powerpoint/2010/main" val="8889116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50" fill="hold"/>
                                        <p:tgtEl>
                                          <p:spTgt spid="3"/>
                                        </p:tgtEl>
                                        <p:attrNameLst>
                                          <p:attrName>ppt_w</p:attrName>
                                        </p:attrNameLst>
                                      </p:cBhvr>
                                      <p:tavLst>
                                        <p:tav tm="0">
                                          <p:val>
                                            <p:fltVal val="0"/>
                                          </p:val>
                                        </p:tav>
                                        <p:tav tm="100000">
                                          <p:val>
                                            <p:strVal val="#ppt_w"/>
                                          </p:val>
                                        </p:tav>
                                      </p:tavLst>
                                    </p:anim>
                                    <p:anim calcmode="lin" valueType="num">
                                      <p:cBhvr>
                                        <p:cTn id="17" dur="250" fill="hold"/>
                                        <p:tgtEl>
                                          <p:spTgt spid="3"/>
                                        </p:tgtEl>
                                        <p:attrNameLst>
                                          <p:attrName>ppt_h</p:attrName>
                                        </p:attrNameLst>
                                      </p:cBhvr>
                                      <p:tavLst>
                                        <p:tav tm="0">
                                          <p:val>
                                            <p:fltVal val="0"/>
                                          </p:val>
                                        </p:tav>
                                        <p:tav tm="100000">
                                          <p:val>
                                            <p:strVal val="#ppt_h"/>
                                          </p:val>
                                        </p:tav>
                                      </p:tavLst>
                                    </p:anim>
                                    <p:animEffect transition="in" filter="fade">
                                      <p:cBhvr>
                                        <p:cTn id="18" dur="250"/>
                                        <p:tgtEl>
                                          <p:spTgt spid="3"/>
                                        </p:tgtEl>
                                      </p:cBhvr>
                                    </p:animEffect>
                                    <p:anim calcmode="lin" valueType="num">
                                      <p:cBhvr>
                                        <p:cTn id="19" dur="250" fill="hold"/>
                                        <p:tgtEl>
                                          <p:spTgt spid="3"/>
                                        </p:tgtEl>
                                        <p:attrNameLst>
                                          <p:attrName>ppt_x</p:attrName>
                                        </p:attrNameLst>
                                      </p:cBhvr>
                                      <p:tavLst>
                                        <p:tav tm="0">
                                          <p:val>
                                            <p:fltVal val="0.5"/>
                                          </p:val>
                                        </p:tav>
                                        <p:tav tm="100000">
                                          <p:val>
                                            <p:strVal val="#ppt_x"/>
                                          </p:val>
                                        </p:tav>
                                      </p:tavLst>
                                    </p:anim>
                                    <p:anim calcmode="lin" valueType="num">
                                      <p:cBhvr>
                                        <p:cTn id="20" dur="250" fill="hold"/>
                                        <p:tgtEl>
                                          <p:spTgt spid="3"/>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53" presetClass="entr" presetSubtype="52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50" fill="hold"/>
                                        <p:tgtEl>
                                          <p:spTgt spid="9"/>
                                        </p:tgtEl>
                                        <p:attrNameLst>
                                          <p:attrName>ppt_w</p:attrName>
                                        </p:attrNameLst>
                                      </p:cBhvr>
                                      <p:tavLst>
                                        <p:tav tm="0">
                                          <p:val>
                                            <p:fltVal val="0"/>
                                          </p:val>
                                        </p:tav>
                                        <p:tav tm="100000">
                                          <p:val>
                                            <p:strVal val="#ppt_w"/>
                                          </p:val>
                                        </p:tav>
                                      </p:tavLst>
                                    </p:anim>
                                    <p:anim calcmode="lin" valueType="num">
                                      <p:cBhvr>
                                        <p:cTn id="25" dur="250" fill="hold"/>
                                        <p:tgtEl>
                                          <p:spTgt spid="9"/>
                                        </p:tgtEl>
                                        <p:attrNameLst>
                                          <p:attrName>ppt_h</p:attrName>
                                        </p:attrNameLst>
                                      </p:cBhvr>
                                      <p:tavLst>
                                        <p:tav tm="0">
                                          <p:val>
                                            <p:fltVal val="0"/>
                                          </p:val>
                                        </p:tav>
                                        <p:tav tm="100000">
                                          <p:val>
                                            <p:strVal val="#ppt_h"/>
                                          </p:val>
                                        </p:tav>
                                      </p:tavLst>
                                    </p:anim>
                                    <p:animEffect transition="in" filter="fade">
                                      <p:cBhvr>
                                        <p:cTn id="26" dur="250"/>
                                        <p:tgtEl>
                                          <p:spTgt spid="9"/>
                                        </p:tgtEl>
                                      </p:cBhvr>
                                    </p:animEffect>
                                    <p:anim calcmode="lin" valueType="num">
                                      <p:cBhvr>
                                        <p:cTn id="27" dur="250" fill="hold"/>
                                        <p:tgtEl>
                                          <p:spTgt spid="9"/>
                                        </p:tgtEl>
                                        <p:attrNameLst>
                                          <p:attrName>ppt_x</p:attrName>
                                        </p:attrNameLst>
                                      </p:cBhvr>
                                      <p:tavLst>
                                        <p:tav tm="0">
                                          <p:val>
                                            <p:fltVal val="0.5"/>
                                          </p:val>
                                        </p:tav>
                                        <p:tav tm="100000">
                                          <p:val>
                                            <p:strVal val="#ppt_x"/>
                                          </p:val>
                                        </p:tav>
                                      </p:tavLst>
                                    </p:anim>
                                    <p:anim calcmode="lin" valueType="num">
                                      <p:cBhvr>
                                        <p:cTn id="28" dur="250" fill="hold"/>
                                        <p:tgtEl>
                                          <p:spTgt spid="9"/>
                                        </p:tgtEl>
                                        <p:attrNameLst>
                                          <p:attrName>ppt_y</p:attrName>
                                        </p:attrNameLst>
                                      </p:cBhvr>
                                      <p:tavLst>
                                        <p:tav tm="0">
                                          <p:val>
                                            <p:fltVal val="0.5"/>
                                          </p:val>
                                        </p:tav>
                                        <p:tav tm="100000">
                                          <p:val>
                                            <p:strVal val="#ppt_y"/>
                                          </p:val>
                                        </p:tav>
                                      </p:tavLst>
                                    </p:anim>
                                  </p:childTnLst>
                                </p:cTn>
                              </p:par>
                            </p:childTnLst>
                          </p:cTn>
                        </p:par>
                        <p:par>
                          <p:cTn id="29" fill="hold">
                            <p:stCondLst>
                              <p:cond delay="1500"/>
                            </p:stCondLst>
                            <p:childTnLst>
                              <p:par>
                                <p:cTn id="30" presetID="53" presetClass="entr" presetSubtype="52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50" fill="hold"/>
                                        <p:tgtEl>
                                          <p:spTgt spid="12"/>
                                        </p:tgtEl>
                                        <p:attrNameLst>
                                          <p:attrName>ppt_w</p:attrName>
                                        </p:attrNameLst>
                                      </p:cBhvr>
                                      <p:tavLst>
                                        <p:tav tm="0">
                                          <p:val>
                                            <p:fltVal val="0"/>
                                          </p:val>
                                        </p:tav>
                                        <p:tav tm="100000">
                                          <p:val>
                                            <p:strVal val="#ppt_w"/>
                                          </p:val>
                                        </p:tav>
                                      </p:tavLst>
                                    </p:anim>
                                    <p:anim calcmode="lin" valueType="num">
                                      <p:cBhvr>
                                        <p:cTn id="33" dur="250" fill="hold"/>
                                        <p:tgtEl>
                                          <p:spTgt spid="12"/>
                                        </p:tgtEl>
                                        <p:attrNameLst>
                                          <p:attrName>ppt_h</p:attrName>
                                        </p:attrNameLst>
                                      </p:cBhvr>
                                      <p:tavLst>
                                        <p:tav tm="0">
                                          <p:val>
                                            <p:fltVal val="0"/>
                                          </p:val>
                                        </p:tav>
                                        <p:tav tm="100000">
                                          <p:val>
                                            <p:strVal val="#ppt_h"/>
                                          </p:val>
                                        </p:tav>
                                      </p:tavLst>
                                    </p:anim>
                                    <p:animEffect transition="in" filter="fade">
                                      <p:cBhvr>
                                        <p:cTn id="34" dur="250"/>
                                        <p:tgtEl>
                                          <p:spTgt spid="12"/>
                                        </p:tgtEl>
                                      </p:cBhvr>
                                    </p:animEffect>
                                    <p:anim calcmode="lin" valueType="num">
                                      <p:cBhvr>
                                        <p:cTn id="35" dur="250" fill="hold"/>
                                        <p:tgtEl>
                                          <p:spTgt spid="12"/>
                                        </p:tgtEl>
                                        <p:attrNameLst>
                                          <p:attrName>ppt_x</p:attrName>
                                        </p:attrNameLst>
                                      </p:cBhvr>
                                      <p:tavLst>
                                        <p:tav tm="0">
                                          <p:val>
                                            <p:fltVal val="0.5"/>
                                          </p:val>
                                        </p:tav>
                                        <p:tav tm="100000">
                                          <p:val>
                                            <p:strVal val="#ppt_x"/>
                                          </p:val>
                                        </p:tav>
                                      </p:tavLst>
                                    </p:anim>
                                    <p:anim calcmode="lin" valueType="num">
                                      <p:cBhvr>
                                        <p:cTn id="36" dur="250" fill="hold"/>
                                        <p:tgtEl>
                                          <p:spTgt spid="12"/>
                                        </p:tgtEl>
                                        <p:attrNameLst>
                                          <p:attrName>ppt_y</p:attrName>
                                        </p:attrNameLst>
                                      </p:cBhvr>
                                      <p:tavLst>
                                        <p:tav tm="0">
                                          <p:val>
                                            <p:fltVal val="0.5"/>
                                          </p:val>
                                        </p:tav>
                                        <p:tav tm="100000">
                                          <p:val>
                                            <p:strVal val="#ppt_y"/>
                                          </p:val>
                                        </p:tav>
                                      </p:tavLst>
                                    </p:anim>
                                  </p:childTnLst>
                                </p:cTn>
                              </p:par>
                            </p:childTnLst>
                          </p:cTn>
                        </p:par>
                        <p:par>
                          <p:cTn id="37" fill="hold">
                            <p:stCondLst>
                              <p:cond delay="1750"/>
                            </p:stCondLst>
                            <p:childTnLst>
                              <p:par>
                                <p:cTn id="38" presetID="53" presetClass="entr" presetSubtype="52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250" fill="hold"/>
                                        <p:tgtEl>
                                          <p:spTgt spid="32"/>
                                        </p:tgtEl>
                                        <p:attrNameLst>
                                          <p:attrName>ppt_w</p:attrName>
                                        </p:attrNameLst>
                                      </p:cBhvr>
                                      <p:tavLst>
                                        <p:tav tm="0">
                                          <p:val>
                                            <p:fltVal val="0"/>
                                          </p:val>
                                        </p:tav>
                                        <p:tav tm="100000">
                                          <p:val>
                                            <p:strVal val="#ppt_w"/>
                                          </p:val>
                                        </p:tav>
                                      </p:tavLst>
                                    </p:anim>
                                    <p:anim calcmode="lin" valueType="num">
                                      <p:cBhvr>
                                        <p:cTn id="41" dur="250" fill="hold"/>
                                        <p:tgtEl>
                                          <p:spTgt spid="32"/>
                                        </p:tgtEl>
                                        <p:attrNameLst>
                                          <p:attrName>ppt_h</p:attrName>
                                        </p:attrNameLst>
                                      </p:cBhvr>
                                      <p:tavLst>
                                        <p:tav tm="0">
                                          <p:val>
                                            <p:fltVal val="0"/>
                                          </p:val>
                                        </p:tav>
                                        <p:tav tm="100000">
                                          <p:val>
                                            <p:strVal val="#ppt_h"/>
                                          </p:val>
                                        </p:tav>
                                      </p:tavLst>
                                    </p:anim>
                                    <p:animEffect transition="in" filter="fade">
                                      <p:cBhvr>
                                        <p:cTn id="42" dur="250"/>
                                        <p:tgtEl>
                                          <p:spTgt spid="32"/>
                                        </p:tgtEl>
                                      </p:cBhvr>
                                    </p:animEffect>
                                    <p:anim calcmode="lin" valueType="num">
                                      <p:cBhvr>
                                        <p:cTn id="43" dur="250" fill="hold"/>
                                        <p:tgtEl>
                                          <p:spTgt spid="32"/>
                                        </p:tgtEl>
                                        <p:attrNameLst>
                                          <p:attrName>ppt_x</p:attrName>
                                        </p:attrNameLst>
                                      </p:cBhvr>
                                      <p:tavLst>
                                        <p:tav tm="0">
                                          <p:val>
                                            <p:fltVal val="0.5"/>
                                          </p:val>
                                        </p:tav>
                                        <p:tav tm="100000">
                                          <p:val>
                                            <p:strVal val="#ppt_x"/>
                                          </p:val>
                                        </p:tav>
                                      </p:tavLst>
                                    </p:anim>
                                    <p:anim calcmode="lin" valueType="num">
                                      <p:cBhvr>
                                        <p:cTn id="44" dur="250" fill="hold"/>
                                        <p:tgtEl>
                                          <p:spTgt spid="32"/>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53" presetClass="entr" presetSubtype="52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fltVal val="0"/>
                                          </p:val>
                                        </p:tav>
                                        <p:tav tm="100000">
                                          <p:val>
                                            <p:strVal val="#ppt_w"/>
                                          </p:val>
                                        </p:tav>
                                      </p:tavLst>
                                    </p:anim>
                                    <p:anim calcmode="lin" valueType="num">
                                      <p:cBhvr>
                                        <p:cTn id="49" dur="250" fill="hold"/>
                                        <p:tgtEl>
                                          <p:spTgt spid="17"/>
                                        </p:tgtEl>
                                        <p:attrNameLst>
                                          <p:attrName>ppt_h</p:attrName>
                                        </p:attrNameLst>
                                      </p:cBhvr>
                                      <p:tavLst>
                                        <p:tav tm="0">
                                          <p:val>
                                            <p:fltVal val="0"/>
                                          </p:val>
                                        </p:tav>
                                        <p:tav tm="100000">
                                          <p:val>
                                            <p:strVal val="#ppt_h"/>
                                          </p:val>
                                        </p:tav>
                                      </p:tavLst>
                                    </p:anim>
                                    <p:animEffect transition="in" filter="fade">
                                      <p:cBhvr>
                                        <p:cTn id="50" dur="250"/>
                                        <p:tgtEl>
                                          <p:spTgt spid="17"/>
                                        </p:tgtEl>
                                      </p:cBhvr>
                                    </p:animEffect>
                                    <p:anim calcmode="lin" valueType="num">
                                      <p:cBhvr>
                                        <p:cTn id="51" dur="250" fill="hold"/>
                                        <p:tgtEl>
                                          <p:spTgt spid="17"/>
                                        </p:tgtEl>
                                        <p:attrNameLst>
                                          <p:attrName>ppt_x</p:attrName>
                                        </p:attrNameLst>
                                      </p:cBhvr>
                                      <p:tavLst>
                                        <p:tav tm="0">
                                          <p:val>
                                            <p:fltVal val="0.5"/>
                                          </p:val>
                                        </p:tav>
                                        <p:tav tm="100000">
                                          <p:val>
                                            <p:strVal val="#ppt_x"/>
                                          </p:val>
                                        </p:tav>
                                      </p:tavLst>
                                    </p:anim>
                                    <p:anim calcmode="lin" valueType="num">
                                      <p:cBhvr>
                                        <p:cTn id="52" dur="250" fill="hold"/>
                                        <p:tgtEl>
                                          <p:spTgt spid="1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53" presetClass="entr" presetSubtype="52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250" fill="hold"/>
                                        <p:tgtEl>
                                          <p:spTgt spid="20"/>
                                        </p:tgtEl>
                                        <p:attrNameLst>
                                          <p:attrName>ppt_w</p:attrName>
                                        </p:attrNameLst>
                                      </p:cBhvr>
                                      <p:tavLst>
                                        <p:tav tm="0">
                                          <p:val>
                                            <p:fltVal val="0"/>
                                          </p:val>
                                        </p:tav>
                                        <p:tav tm="100000">
                                          <p:val>
                                            <p:strVal val="#ppt_w"/>
                                          </p:val>
                                        </p:tav>
                                      </p:tavLst>
                                    </p:anim>
                                    <p:anim calcmode="lin" valueType="num">
                                      <p:cBhvr>
                                        <p:cTn id="57" dur="250" fill="hold"/>
                                        <p:tgtEl>
                                          <p:spTgt spid="20"/>
                                        </p:tgtEl>
                                        <p:attrNameLst>
                                          <p:attrName>ppt_h</p:attrName>
                                        </p:attrNameLst>
                                      </p:cBhvr>
                                      <p:tavLst>
                                        <p:tav tm="0">
                                          <p:val>
                                            <p:fltVal val="0"/>
                                          </p:val>
                                        </p:tav>
                                        <p:tav tm="100000">
                                          <p:val>
                                            <p:strVal val="#ppt_h"/>
                                          </p:val>
                                        </p:tav>
                                      </p:tavLst>
                                    </p:anim>
                                    <p:animEffect transition="in" filter="fade">
                                      <p:cBhvr>
                                        <p:cTn id="58" dur="250"/>
                                        <p:tgtEl>
                                          <p:spTgt spid="20"/>
                                        </p:tgtEl>
                                      </p:cBhvr>
                                    </p:animEffect>
                                    <p:anim calcmode="lin" valueType="num">
                                      <p:cBhvr>
                                        <p:cTn id="59" dur="250" fill="hold"/>
                                        <p:tgtEl>
                                          <p:spTgt spid="20"/>
                                        </p:tgtEl>
                                        <p:attrNameLst>
                                          <p:attrName>ppt_x</p:attrName>
                                        </p:attrNameLst>
                                      </p:cBhvr>
                                      <p:tavLst>
                                        <p:tav tm="0">
                                          <p:val>
                                            <p:fltVal val="0.5"/>
                                          </p:val>
                                        </p:tav>
                                        <p:tav tm="100000">
                                          <p:val>
                                            <p:strVal val="#ppt_x"/>
                                          </p:val>
                                        </p:tav>
                                      </p:tavLst>
                                    </p:anim>
                                    <p:anim calcmode="lin" valueType="num">
                                      <p:cBhvr>
                                        <p:cTn id="60" dur="250" fill="hold"/>
                                        <p:tgtEl>
                                          <p:spTgt spid="20"/>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53" presetClass="entr" presetSubtype="528"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250" fill="hold"/>
                                        <p:tgtEl>
                                          <p:spTgt spid="26"/>
                                        </p:tgtEl>
                                        <p:attrNameLst>
                                          <p:attrName>ppt_w</p:attrName>
                                        </p:attrNameLst>
                                      </p:cBhvr>
                                      <p:tavLst>
                                        <p:tav tm="0">
                                          <p:val>
                                            <p:fltVal val="0"/>
                                          </p:val>
                                        </p:tav>
                                        <p:tav tm="100000">
                                          <p:val>
                                            <p:strVal val="#ppt_w"/>
                                          </p:val>
                                        </p:tav>
                                      </p:tavLst>
                                    </p:anim>
                                    <p:anim calcmode="lin" valueType="num">
                                      <p:cBhvr>
                                        <p:cTn id="65" dur="250" fill="hold"/>
                                        <p:tgtEl>
                                          <p:spTgt spid="26"/>
                                        </p:tgtEl>
                                        <p:attrNameLst>
                                          <p:attrName>ppt_h</p:attrName>
                                        </p:attrNameLst>
                                      </p:cBhvr>
                                      <p:tavLst>
                                        <p:tav tm="0">
                                          <p:val>
                                            <p:fltVal val="0"/>
                                          </p:val>
                                        </p:tav>
                                        <p:tav tm="100000">
                                          <p:val>
                                            <p:strVal val="#ppt_h"/>
                                          </p:val>
                                        </p:tav>
                                      </p:tavLst>
                                    </p:anim>
                                    <p:animEffect transition="in" filter="fade">
                                      <p:cBhvr>
                                        <p:cTn id="66" dur="250"/>
                                        <p:tgtEl>
                                          <p:spTgt spid="26"/>
                                        </p:tgtEl>
                                      </p:cBhvr>
                                    </p:animEffect>
                                    <p:anim calcmode="lin" valueType="num">
                                      <p:cBhvr>
                                        <p:cTn id="67" dur="250" fill="hold"/>
                                        <p:tgtEl>
                                          <p:spTgt spid="26"/>
                                        </p:tgtEl>
                                        <p:attrNameLst>
                                          <p:attrName>ppt_x</p:attrName>
                                        </p:attrNameLst>
                                      </p:cBhvr>
                                      <p:tavLst>
                                        <p:tav tm="0">
                                          <p:val>
                                            <p:fltVal val="0.5"/>
                                          </p:val>
                                        </p:tav>
                                        <p:tav tm="100000">
                                          <p:val>
                                            <p:strVal val="#ppt_x"/>
                                          </p:val>
                                        </p:tav>
                                      </p:tavLst>
                                    </p:anim>
                                    <p:anim calcmode="lin" valueType="num">
                                      <p:cBhvr>
                                        <p:cTn id="68" dur="250" fill="hold"/>
                                        <p:tgtEl>
                                          <p:spTgt spid="26"/>
                                        </p:tgtEl>
                                        <p:attrNameLst>
                                          <p:attrName>ppt_y</p:attrName>
                                        </p:attrNameLst>
                                      </p:cBhvr>
                                      <p:tavLst>
                                        <p:tav tm="0">
                                          <p:val>
                                            <p:fltVal val="0.5"/>
                                          </p:val>
                                        </p:tav>
                                        <p:tav tm="100000">
                                          <p:val>
                                            <p:strVal val="#ppt_y"/>
                                          </p:val>
                                        </p:tav>
                                      </p:tavLst>
                                    </p:anim>
                                  </p:childTnLst>
                                </p:cTn>
                              </p:par>
                            </p:childTnLst>
                          </p:cTn>
                        </p:par>
                        <p:par>
                          <p:cTn id="69" fill="hold">
                            <p:stCondLst>
                              <p:cond delay="2750"/>
                            </p:stCondLst>
                            <p:childTnLst>
                              <p:par>
                                <p:cTn id="70" presetID="53" presetClass="entr" presetSubtype="528"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250" fill="hold"/>
                                        <p:tgtEl>
                                          <p:spTgt spid="23"/>
                                        </p:tgtEl>
                                        <p:attrNameLst>
                                          <p:attrName>ppt_w</p:attrName>
                                        </p:attrNameLst>
                                      </p:cBhvr>
                                      <p:tavLst>
                                        <p:tav tm="0">
                                          <p:val>
                                            <p:fltVal val="0"/>
                                          </p:val>
                                        </p:tav>
                                        <p:tav tm="100000">
                                          <p:val>
                                            <p:strVal val="#ppt_w"/>
                                          </p:val>
                                        </p:tav>
                                      </p:tavLst>
                                    </p:anim>
                                    <p:anim calcmode="lin" valueType="num">
                                      <p:cBhvr>
                                        <p:cTn id="73" dur="250" fill="hold"/>
                                        <p:tgtEl>
                                          <p:spTgt spid="23"/>
                                        </p:tgtEl>
                                        <p:attrNameLst>
                                          <p:attrName>ppt_h</p:attrName>
                                        </p:attrNameLst>
                                      </p:cBhvr>
                                      <p:tavLst>
                                        <p:tav tm="0">
                                          <p:val>
                                            <p:fltVal val="0"/>
                                          </p:val>
                                        </p:tav>
                                        <p:tav tm="100000">
                                          <p:val>
                                            <p:strVal val="#ppt_h"/>
                                          </p:val>
                                        </p:tav>
                                      </p:tavLst>
                                    </p:anim>
                                    <p:animEffect transition="in" filter="fade">
                                      <p:cBhvr>
                                        <p:cTn id="74" dur="250"/>
                                        <p:tgtEl>
                                          <p:spTgt spid="23"/>
                                        </p:tgtEl>
                                      </p:cBhvr>
                                    </p:animEffect>
                                    <p:anim calcmode="lin" valueType="num">
                                      <p:cBhvr>
                                        <p:cTn id="75" dur="250" fill="hold"/>
                                        <p:tgtEl>
                                          <p:spTgt spid="23"/>
                                        </p:tgtEl>
                                        <p:attrNameLst>
                                          <p:attrName>ppt_x</p:attrName>
                                        </p:attrNameLst>
                                      </p:cBhvr>
                                      <p:tavLst>
                                        <p:tav tm="0">
                                          <p:val>
                                            <p:fltVal val="0.5"/>
                                          </p:val>
                                        </p:tav>
                                        <p:tav tm="100000">
                                          <p:val>
                                            <p:strVal val="#ppt_x"/>
                                          </p:val>
                                        </p:tav>
                                      </p:tavLst>
                                    </p:anim>
                                    <p:anim calcmode="lin" valueType="num">
                                      <p:cBhvr>
                                        <p:cTn id="76" dur="25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3000"/>
                            </p:stCondLst>
                            <p:childTnLst>
                              <p:par>
                                <p:cTn id="78" presetID="16" presetClass="entr" presetSubtype="37"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outVertical)">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xit" presetSubtype="1" fill="hold" grpId="1" nodeType="clickEffect">
                                  <p:stCondLst>
                                    <p:cond delay="0"/>
                                  </p:stCondLst>
                                  <p:childTnLst>
                                    <p:anim calcmode="lin" valueType="num">
                                      <p:cBhvr additive="base">
                                        <p:cTn id="84" dur="500"/>
                                        <p:tgtEl>
                                          <p:spTgt spid="33"/>
                                        </p:tgtEl>
                                        <p:attrNameLst>
                                          <p:attrName>ppt_x</p:attrName>
                                        </p:attrNameLst>
                                      </p:cBhvr>
                                      <p:tavLst>
                                        <p:tav tm="0">
                                          <p:val>
                                            <p:strVal val="ppt_x"/>
                                          </p:val>
                                        </p:tav>
                                        <p:tav tm="100000">
                                          <p:val>
                                            <p:strVal val="ppt_x"/>
                                          </p:val>
                                        </p:tav>
                                      </p:tavLst>
                                    </p:anim>
                                    <p:anim calcmode="lin" valueType="num">
                                      <p:cBhvr additive="base">
                                        <p:cTn id="85" dur="500"/>
                                        <p:tgtEl>
                                          <p:spTgt spid="33"/>
                                        </p:tgtEl>
                                        <p:attrNameLst>
                                          <p:attrName>ppt_y</p:attrName>
                                        </p:attrNameLst>
                                      </p:cBhvr>
                                      <p:tavLst>
                                        <p:tav tm="0">
                                          <p:val>
                                            <p:strVal val="ppt_y"/>
                                          </p:val>
                                        </p:tav>
                                        <p:tav tm="100000">
                                          <p:val>
                                            <p:strVal val="0-ppt_h/2"/>
                                          </p:val>
                                        </p:tav>
                                      </p:tavLst>
                                    </p:anim>
                                    <p:set>
                                      <p:cBhvr>
                                        <p:cTn id="86" dur="1" fill="hold">
                                          <p:stCondLst>
                                            <p:cond delay="499"/>
                                          </p:stCondLst>
                                        </p:cTn>
                                        <p:tgtEl>
                                          <p:spTgt spid="33"/>
                                        </p:tgtEl>
                                        <p:attrNameLst>
                                          <p:attrName>style.visibility</p:attrName>
                                        </p:attrNameLst>
                                      </p:cBhvr>
                                      <p:to>
                                        <p:strVal val="hidden"/>
                                      </p:to>
                                    </p:set>
                                  </p:childTnLst>
                                </p:cTn>
                              </p:par>
                            </p:childTnLst>
                          </p:cTn>
                        </p:par>
                        <p:par>
                          <p:cTn id="87" fill="hold">
                            <p:stCondLst>
                              <p:cond delay="500"/>
                            </p:stCondLst>
                            <p:childTnLst>
                              <p:par>
                                <p:cTn id="88" presetID="22" presetClass="entr" presetSubtype="2" fill="hold"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right)">
                                      <p:cBhvr>
                                        <p:cTn id="90" dur="500"/>
                                        <p:tgtEl>
                                          <p:spTgt spid="2"/>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2000"/>
                                        <p:tgtEl>
                                          <p:spTgt spid="29"/>
                                        </p:tgtEl>
                                      </p:cBhvr>
                                    </p:animEffect>
                                  </p:childTnLst>
                                </p:cTn>
                              </p:par>
                            </p:childTnLst>
                          </p:cTn>
                        </p:par>
                        <p:par>
                          <p:cTn id="95" fill="hold">
                            <p:stCondLst>
                              <p:cond delay="3000"/>
                            </p:stCondLst>
                            <p:childTnLst>
                              <p:par>
                                <p:cTn id="96" presetID="22" presetClass="entr" presetSubtype="1" fill="hold" grpId="0" nodeType="afterEffect">
                                  <p:stCondLst>
                                    <p:cond delay="250"/>
                                  </p:stCondLst>
                                  <p:childTnLst>
                                    <p:set>
                                      <p:cBhvr>
                                        <p:cTn id="97" dur="1" fill="hold">
                                          <p:stCondLst>
                                            <p:cond delay="0"/>
                                          </p:stCondLst>
                                        </p:cTn>
                                        <p:tgtEl>
                                          <p:spTgt spid="34"/>
                                        </p:tgtEl>
                                        <p:attrNameLst>
                                          <p:attrName>style.visibility</p:attrName>
                                        </p:attrNameLst>
                                      </p:cBhvr>
                                      <p:to>
                                        <p:strVal val="visible"/>
                                      </p:to>
                                    </p:set>
                                    <p:animEffect transition="in" filter="wipe(up)">
                                      <p:cBhvr>
                                        <p:cTn id="9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3" grpId="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4145" y="553200"/>
            <a:ext cx="5334000" cy="461665"/>
          </a:xfrm>
          <a:prstGeom prst="rect">
            <a:avLst/>
          </a:prstGeom>
          <a:noFill/>
        </p:spPr>
        <p:txBody>
          <a:bodyPr wrap="square" rtlCol="0">
            <a:spAutoFit/>
          </a:bodyPr>
          <a:lstStyle/>
          <a:p>
            <a:pPr algn="ctr"/>
            <a:r>
              <a:rPr lang="sr-Latn-RS" sz="2400" spc="340" smtClean="0">
                <a:solidFill>
                  <a:srgbClr val="237DB9"/>
                </a:solidFill>
                <a:latin typeface="Montserrat" panose="00000500000000000000" pitchFamily="50" charset="-18"/>
                <a:cs typeface="Modak" panose="01000000000000000000" pitchFamily="2" charset="-18"/>
              </a:rPr>
              <a:t>PODEŠAVANJE</a:t>
            </a:r>
            <a:r>
              <a:rPr lang="sr-Latn-RS" sz="2400" spc="340" smtClean="0">
                <a:solidFill>
                  <a:srgbClr val="000000"/>
                </a:solidFill>
                <a:latin typeface="Montserrat" panose="00000500000000000000" pitchFamily="50" charset="-18"/>
                <a:cs typeface="Modak" panose="01000000000000000000" pitchFamily="2" charset="-18"/>
              </a:rPr>
              <a:t> </a:t>
            </a:r>
            <a:r>
              <a:rPr lang="sr-Latn-RS" sz="2400" spc="340" smtClean="0">
                <a:solidFill>
                  <a:srgbClr val="237DB9"/>
                </a:solidFill>
                <a:latin typeface="Montserrat" panose="00000500000000000000" pitchFamily="50" charset="-18"/>
                <a:cs typeface="Modak" panose="01000000000000000000" pitchFamily="2" charset="-18"/>
              </a:rPr>
              <a:t>POZADINE</a:t>
            </a:r>
            <a:endParaRPr lang="sr-Latn-RS" sz="2400" spc="340">
              <a:solidFill>
                <a:srgbClr val="237DB9"/>
              </a:solidFill>
              <a:latin typeface="Montserrat" panose="00000500000000000000" pitchFamily="50" charset="-18"/>
              <a:cs typeface="Modak" panose="01000000000000000000" pitchFamily="2" charset="-18"/>
            </a:endParaRPr>
          </a:p>
        </p:txBody>
      </p:sp>
      <p:sp>
        <p:nvSpPr>
          <p:cNvPr id="4" name="Rectangle 3"/>
          <p:cNvSpPr/>
          <p:nvPr/>
        </p:nvSpPr>
        <p:spPr>
          <a:xfrm>
            <a:off x="3458997" y="307621"/>
            <a:ext cx="5544295" cy="261610"/>
          </a:xfrm>
          <a:prstGeom prst="rect">
            <a:avLst/>
          </a:prstGeom>
        </p:spPr>
        <p:txBody>
          <a:bodyPr wrap="square">
            <a:spAutoFit/>
          </a:bodyPr>
          <a:lstStyle/>
          <a:p>
            <a:pPr algn="ctr"/>
            <a:r>
              <a:rPr lang="sr-Latn-RS" sz="1100" cap="all" spc="450">
                <a:solidFill>
                  <a:srgbClr val="15AA95"/>
                </a:solidFill>
                <a:latin typeface="Montserrat" panose="00000500000000000000" pitchFamily="50" charset="-18"/>
                <a:cs typeface="Modak" panose="01000000000000000000" pitchFamily="2" charset="-18"/>
              </a:rPr>
              <a:t>Slika na desktopu može da se </a:t>
            </a:r>
            <a:r>
              <a:rPr lang="sr-Latn-RS" sz="1100" cap="all" spc="450" smtClean="0">
                <a:solidFill>
                  <a:srgbClr val="15AA95"/>
                </a:solidFill>
                <a:latin typeface="Montserrat" panose="00000500000000000000" pitchFamily="50" charset="-18"/>
                <a:cs typeface="Modak" panose="01000000000000000000" pitchFamily="2" charset="-18"/>
              </a:rPr>
              <a:t>menja</a:t>
            </a:r>
            <a:endParaRPr lang="sr-Cyrl-RS" sz="1100" cap="all" spc="450">
              <a:solidFill>
                <a:srgbClr val="15AA95"/>
              </a:solidFill>
              <a:latin typeface="Montserrat" panose="00000500000000000000" pitchFamily="50" charset="-18"/>
              <a:cs typeface="Modak" panose="01000000000000000000" pitchFamily="2" charset="-18"/>
            </a:endParaRPr>
          </a:p>
        </p:txBody>
      </p:sp>
      <p:sp>
        <p:nvSpPr>
          <p:cNvPr id="5" name="Rectangle 4"/>
          <p:cNvSpPr/>
          <p:nvPr/>
        </p:nvSpPr>
        <p:spPr>
          <a:xfrm>
            <a:off x="131058" y="2450489"/>
            <a:ext cx="4140000" cy="523220"/>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Nakon toga, otvoriće</a:t>
            </a:r>
            <a:r>
              <a:rPr lang="sr-Latn-RS" smtClean="0">
                <a:solidFill>
                  <a:srgbClr val="237DB9"/>
                </a:solidFill>
              </a:rPr>
              <a:t> </a:t>
            </a:r>
            <a:r>
              <a:rPr lang="sr-Latn-RS" sz="1000" spc="200">
                <a:solidFill>
                  <a:srgbClr val="237DB9"/>
                </a:solidFill>
                <a:latin typeface="Montserrat Light" panose="00000400000000000000" pitchFamily="50" charset="-18"/>
                <a:cs typeface="Modak" panose="01000000000000000000" pitchFamily="2" charset="-18"/>
              </a:rPr>
              <a:t>se prozor u kome birate opciju Desktop Background</a:t>
            </a:r>
          </a:p>
        </p:txBody>
      </p:sp>
      <p:pic>
        <p:nvPicPr>
          <p:cNvPr id="7" name="Picture 6"/>
          <p:cNvPicPr>
            <a:picLocks noChangeAspect="1"/>
          </p:cNvPicPr>
          <p:nvPr/>
        </p:nvPicPr>
        <p:blipFill rotWithShape="1">
          <a:blip r:embed="rId2"/>
          <a:srcRect l="21885" t="8654" r="14618" b="10385"/>
          <a:stretch/>
        </p:blipFill>
        <p:spPr>
          <a:xfrm>
            <a:off x="6562849" y="1617080"/>
            <a:ext cx="3619346" cy="3675200"/>
          </a:xfrm>
          <a:prstGeom prst="rect">
            <a:avLst/>
          </a:prstGeom>
        </p:spPr>
      </p:pic>
      <p:sp>
        <p:nvSpPr>
          <p:cNvPr id="2" name="Rectangle 1"/>
          <p:cNvSpPr/>
          <p:nvPr/>
        </p:nvSpPr>
        <p:spPr>
          <a:xfrm>
            <a:off x="100167" y="1697017"/>
            <a:ext cx="4170891" cy="553998"/>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Desni klik </a:t>
            </a:r>
            <a:r>
              <a:rPr lang="sr-Latn-RS" sz="1000" spc="200">
                <a:solidFill>
                  <a:srgbClr val="237DB9"/>
                </a:solidFill>
                <a:latin typeface="Montserrat Light" panose="00000400000000000000" pitchFamily="50" charset="-18"/>
                <a:cs typeface="Modak" panose="01000000000000000000" pitchFamily="2" charset="-18"/>
              </a:rPr>
              <a:t>miša na prazan prostor na desktopu </a:t>
            </a:r>
            <a:r>
              <a:rPr lang="sr-Latn-RS" sz="1000" spc="200" smtClean="0">
                <a:solidFill>
                  <a:srgbClr val="237DB9"/>
                </a:solidFill>
                <a:latin typeface="Montserrat Light" panose="00000400000000000000" pitchFamily="50" charset="-18"/>
                <a:cs typeface="Modak" panose="01000000000000000000" pitchFamily="2" charset="-18"/>
              </a:rPr>
              <a:t>otvara </a:t>
            </a:r>
            <a:r>
              <a:rPr lang="sr-Latn-RS" sz="1000" spc="200">
                <a:solidFill>
                  <a:srgbClr val="237DB9"/>
                </a:solidFill>
                <a:latin typeface="Montserrat Light" panose="00000400000000000000" pitchFamily="50" charset="-18"/>
                <a:cs typeface="Modak" panose="01000000000000000000" pitchFamily="2" charset="-18"/>
              </a:rPr>
              <a:t>kontekstni meni u kojem treba da izaberete komandu Personalize.</a:t>
            </a:r>
          </a:p>
        </p:txBody>
      </p:sp>
      <p:sp>
        <p:nvSpPr>
          <p:cNvPr id="9" name="Rectangle 8"/>
          <p:cNvSpPr/>
          <p:nvPr/>
        </p:nvSpPr>
        <p:spPr>
          <a:xfrm>
            <a:off x="131058" y="3269069"/>
            <a:ext cx="4140000" cy="400110"/>
          </a:xfrm>
          <a:prstGeom prst="rect">
            <a:avLst/>
          </a:prstGeom>
        </p:spPr>
        <p:txBody>
          <a:bodyPr wrap="square">
            <a:spAutoFit/>
          </a:bodyPr>
          <a:lstStyle/>
          <a:p>
            <a:r>
              <a:rPr lang="sr-Latn-RS" sz="1000" spc="200">
                <a:solidFill>
                  <a:srgbClr val="237DB9"/>
                </a:solidFill>
                <a:latin typeface="Montserrat Light" panose="00000400000000000000" pitchFamily="50" charset="-18"/>
                <a:cs typeface="Modak" panose="01000000000000000000" pitchFamily="2" charset="-18"/>
              </a:rPr>
              <a:t>Otvoriće vam se novi prozor u kome možete birati sliku za pozadinu.</a:t>
            </a:r>
          </a:p>
        </p:txBody>
      </p:sp>
      <p:sp>
        <p:nvSpPr>
          <p:cNvPr id="10" name="Rectangle 9"/>
          <p:cNvSpPr/>
          <p:nvPr/>
        </p:nvSpPr>
        <p:spPr>
          <a:xfrm>
            <a:off x="131058" y="3995742"/>
            <a:ext cx="4140000" cy="400110"/>
          </a:xfrm>
          <a:prstGeom prst="rect">
            <a:avLst/>
          </a:prstGeom>
        </p:spPr>
        <p:txBody>
          <a:bodyPr wrap="square">
            <a:spAutoFit/>
          </a:bodyPr>
          <a:lstStyle/>
          <a:p>
            <a:r>
              <a:rPr lang="sr-Latn-RS" sz="1000" spc="200">
                <a:solidFill>
                  <a:srgbClr val="237DB9"/>
                </a:solidFill>
                <a:latin typeface="Montserrat Light" panose="00000400000000000000" pitchFamily="50" charset="-18"/>
                <a:cs typeface="Modak" panose="01000000000000000000" pitchFamily="2" charset="-18"/>
              </a:rPr>
              <a:t>Nakon izabrane slike potrebno je da kliknete na dugme: Save Changes.</a:t>
            </a:r>
          </a:p>
        </p:txBody>
      </p:sp>
      <p:grpSp>
        <p:nvGrpSpPr>
          <p:cNvPr id="14" name="Group 13"/>
          <p:cNvGrpSpPr/>
          <p:nvPr/>
        </p:nvGrpSpPr>
        <p:grpSpPr>
          <a:xfrm>
            <a:off x="4282952" y="1677495"/>
            <a:ext cx="1662574" cy="594000"/>
            <a:chOff x="4282952" y="1677495"/>
            <a:chExt cx="1662574" cy="594000"/>
          </a:xfrm>
        </p:grpSpPr>
        <p:sp>
          <p:nvSpPr>
            <p:cNvPr id="41" name="Rectangle 40"/>
            <p:cNvSpPr/>
            <p:nvPr/>
          </p:nvSpPr>
          <p:spPr>
            <a:xfrm>
              <a:off x="4282952" y="1677495"/>
              <a:ext cx="153196" cy="594000"/>
            </a:xfrm>
            <a:prstGeom prst="rect">
              <a:avLst/>
            </a:pr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6" name="TextBox 45"/>
            <p:cNvSpPr txBox="1"/>
            <p:nvPr/>
          </p:nvSpPr>
          <p:spPr>
            <a:xfrm>
              <a:off x="4521738" y="1831295"/>
              <a:ext cx="1423788"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OTVORI MENI</a:t>
              </a:r>
              <a:endParaRPr lang="sr-Latn-RS" sz="1400">
                <a:solidFill>
                  <a:srgbClr val="BE372C"/>
                </a:solidFill>
                <a:latin typeface="Montserrat" panose="00000500000000000000" pitchFamily="50" charset="-18"/>
                <a:cs typeface="Modak" panose="01000000000000000000" pitchFamily="2" charset="-18"/>
              </a:endParaRPr>
            </a:p>
          </p:txBody>
        </p:sp>
      </p:grpSp>
      <p:grpSp>
        <p:nvGrpSpPr>
          <p:cNvPr id="18" name="Group 17"/>
          <p:cNvGrpSpPr/>
          <p:nvPr/>
        </p:nvGrpSpPr>
        <p:grpSpPr>
          <a:xfrm>
            <a:off x="4282952" y="2418646"/>
            <a:ext cx="1973556" cy="594000"/>
            <a:chOff x="4282952" y="2418646"/>
            <a:chExt cx="1973556" cy="594000"/>
          </a:xfrm>
        </p:grpSpPr>
        <p:sp>
          <p:nvSpPr>
            <p:cNvPr id="42" name="Rectangle 41"/>
            <p:cNvSpPr/>
            <p:nvPr/>
          </p:nvSpPr>
          <p:spPr>
            <a:xfrm>
              <a:off x="4282952" y="2418646"/>
              <a:ext cx="153196" cy="594000"/>
            </a:xfrm>
            <a:prstGeom prst="rect">
              <a:avLst/>
            </a:pr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7" name="TextBox 46"/>
            <p:cNvSpPr txBox="1"/>
            <p:nvPr/>
          </p:nvSpPr>
          <p:spPr>
            <a:xfrm>
              <a:off x="4521738" y="2561757"/>
              <a:ext cx="1734770"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OTVORI PROZOR</a:t>
              </a:r>
              <a:endParaRPr lang="sr-Latn-RS" sz="1400">
                <a:solidFill>
                  <a:srgbClr val="BE372C"/>
                </a:solidFill>
                <a:latin typeface="Montserrat" panose="00000500000000000000" pitchFamily="50" charset="-18"/>
                <a:cs typeface="Modak" panose="01000000000000000000" pitchFamily="2" charset="-18"/>
              </a:endParaRPr>
            </a:p>
          </p:txBody>
        </p:sp>
      </p:grpSp>
      <p:grpSp>
        <p:nvGrpSpPr>
          <p:cNvPr id="19" name="Group 18"/>
          <p:cNvGrpSpPr/>
          <p:nvPr/>
        </p:nvGrpSpPr>
        <p:grpSpPr>
          <a:xfrm>
            <a:off x="4282952" y="3166459"/>
            <a:ext cx="1742724" cy="594000"/>
            <a:chOff x="4282952" y="3166459"/>
            <a:chExt cx="1742724" cy="594000"/>
          </a:xfrm>
        </p:grpSpPr>
        <p:sp>
          <p:nvSpPr>
            <p:cNvPr id="45" name="Rectangle 44"/>
            <p:cNvSpPr/>
            <p:nvPr/>
          </p:nvSpPr>
          <p:spPr>
            <a:xfrm>
              <a:off x="4282952" y="3166459"/>
              <a:ext cx="153196" cy="594000"/>
            </a:xfrm>
            <a:prstGeom prst="rect">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8" name="TextBox 47"/>
            <p:cNvSpPr txBox="1"/>
            <p:nvPr/>
          </p:nvSpPr>
          <p:spPr>
            <a:xfrm>
              <a:off x="4521738" y="3292219"/>
              <a:ext cx="1503938"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IZABERI SLIKU</a:t>
              </a:r>
              <a:endParaRPr lang="sr-Latn-RS" sz="1400">
                <a:solidFill>
                  <a:srgbClr val="BE372C"/>
                </a:solidFill>
                <a:latin typeface="Montserrat" panose="00000500000000000000" pitchFamily="50" charset="-18"/>
                <a:cs typeface="Modak" panose="01000000000000000000" pitchFamily="2" charset="-18"/>
              </a:endParaRPr>
            </a:p>
          </p:txBody>
        </p:sp>
      </p:grpSp>
      <p:grpSp>
        <p:nvGrpSpPr>
          <p:cNvPr id="20" name="Group 19"/>
          <p:cNvGrpSpPr/>
          <p:nvPr/>
        </p:nvGrpSpPr>
        <p:grpSpPr>
          <a:xfrm>
            <a:off x="4282952" y="3906027"/>
            <a:ext cx="2271715" cy="594000"/>
            <a:chOff x="4282952" y="3906027"/>
            <a:chExt cx="2271715" cy="594000"/>
          </a:xfrm>
        </p:grpSpPr>
        <p:sp>
          <p:nvSpPr>
            <p:cNvPr id="43" name="Rectangle 42"/>
            <p:cNvSpPr/>
            <p:nvPr/>
          </p:nvSpPr>
          <p:spPr>
            <a:xfrm>
              <a:off x="4282952" y="3906027"/>
              <a:ext cx="153196" cy="594000"/>
            </a:xfrm>
            <a:prstGeom prst="rect">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9" name="TextBox 48"/>
            <p:cNvSpPr txBox="1"/>
            <p:nvPr/>
          </p:nvSpPr>
          <p:spPr>
            <a:xfrm>
              <a:off x="4521738" y="4022681"/>
              <a:ext cx="2032929"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SAČUVAJ PROMENE</a:t>
              </a:r>
              <a:endParaRPr lang="sr-Latn-RS" sz="1400">
                <a:solidFill>
                  <a:srgbClr val="BE372C"/>
                </a:solidFill>
                <a:latin typeface="Montserrat" panose="00000500000000000000" pitchFamily="50" charset="-18"/>
                <a:cs typeface="Modak" panose="01000000000000000000" pitchFamily="2" charset="-18"/>
              </a:endParaRPr>
            </a:p>
          </p:txBody>
        </p:sp>
      </p:grpSp>
      <p:grpSp>
        <p:nvGrpSpPr>
          <p:cNvPr id="21" name="Group 20"/>
          <p:cNvGrpSpPr/>
          <p:nvPr/>
        </p:nvGrpSpPr>
        <p:grpSpPr>
          <a:xfrm>
            <a:off x="4282952" y="4650122"/>
            <a:ext cx="2080957" cy="594000"/>
            <a:chOff x="4282952" y="4650122"/>
            <a:chExt cx="2080957" cy="594000"/>
          </a:xfrm>
        </p:grpSpPr>
        <p:sp>
          <p:nvSpPr>
            <p:cNvPr id="44" name="Rectangle 43"/>
            <p:cNvSpPr/>
            <p:nvPr/>
          </p:nvSpPr>
          <p:spPr>
            <a:xfrm>
              <a:off x="4282952" y="4650122"/>
              <a:ext cx="153196" cy="594000"/>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0" name="TextBox 49"/>
            <p:cNvSpPr txBox="1"/>
            <p:nvPr/>
          </p:nvSpPr>
          <p:spPr>
            <a:xfrm>
              <a:off x="4521738" y="4753143"/>
              <a:ext cx="1842171"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ZATVORI PROZOR</a:t>
              </a:r>
              <a:endParaRPr lang="sr-Latn-RS" sz="1400">
                <a:solidFill>
                  <a:srgbClr val="BE372C"/>
                </a:solidFill>
                <a:latin typeface="Montserrat" panose="00000500000000000000" pitchFamily="50" charset="-18"/>
                <a:cs typeface="Modak" panose="01000000000000000000" pitchFamily="2" charset="-18"/>
              </a:endParaRPr>
            </a:p>
          </p:txBody>
        </p:sp>
      </p:grpSp>
      <p:sp>
        <p:nvSpPr>
          <p:cNvPr id="51" name="Rectangle 50"/>
          <p:cNvSpPr/>
          <p:nvPr/>
        </p:nvSpPr>
        <p:spPr>
          <a:xfrm>
            <a:off x="131058" y="4730260"/>
            <a:ext cx="4140000" cy="400110"/>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Sada možete da zatvorite prozor Control Panel-a i vratite se na početni ekran.</a:t>
            </a:r>
            <a:endParaRPr lang="sr-Latn-RS" sz="1000" spc="200">
              <a:solidFill>
                <a:srgbClr val="237DB9"/>
              </a:solidFill>
              <a:latin typeface="Montserrat Light" panose="00000400000000000000" pitchFamily="50" charset="-18"/>
              <a:cs typeface="Modak" panose="01000000000000000000" pitchFamily="2" charset="-18"/>
            </a:endParaRPr>
          </a:p>
        </p:txBody>
      </p:sp>
      <p:grpSp>
        <p:nvGrpSpPr>
          <p:cNvPr id="6" name="Group 5"/>
          <p:cNvGrpSpPr/>
          <p:nvPr/>
        </p:nvGrpSpPr>
        <p:grpSpPr>
          <a:xfrm>
            <a:off x="9548777" y="899115"/>
            <a:ext cx="2643222" cy="1452690"/>
            <a:chOff x="9548777" y="899115"/>
            <a:chExt cx="2643222" cy="1452690"/>
          </a:xfrm>
        </p:grpSpPr>
        <p:sp>
          <p:nvSpPr>
            <p:cNvPr id="17" name="Freeform 16"/>
            <p:cNvSpPr/>
            <p:nvPr/>
          </p:nvSpPr>
          <p:spPr>
            <a:xfrm>
              <a:off x="10787604" y="899115"/>
              <a:ext cx="1404395" cy="1374920"/>
            </a:xfrm>
            <a:custGeom>
              <a:avLst/>
              <a:gdLst>
                <a:gd name="connsiteX0" fmla="*/ 2521326 w 2521326"/>
                <a:gd name="connsiteY0" fmla="*/ 0 h 1483378"/>
                <a:gd name="connsiteX1" fmla="*/ 2521326 w 2521326"/>
                <a:gd name="connsiteY1" fmla="*/ 955421 h 1483378"/>
                <a:gd name="connsiteX2" fmla="*/ 0 w 2521326"/>
                <a:gd name="connsiteY2" fmla="*/ 1483378 h 1483378"/>
                <a:gd name="connsiteX3" fmla="*/ 0 w 2521326"/>
                <a:gd name="connsiteY3" fmla="*/ 837047 h 1483378"/>
                <a:gd name="connsiteX4" fmla="*/ 2521326 w 2521326"/>
                <a:gd name="connsiteY4" fmla="*/ 0 h 1483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326" h="1483378">
                  <a:moveTo>
                    <a:pt x="2521326" y="0"/>
                  </a:moveTo>
                  <a:lnTo>
                    <a:pt x="2521326" y="955421"/>
                  </a:lnTo>
                  <a:lnTo>
                    <a:pt x="0" y="1483378"/>
                  </a:lnTo>
                  <a:lnTo>
                    <a:pt x="0" y="837047"/>
                  </a:lnTo>
                  <a:lnTo>
                    <a:pt x="2521326" y="0"/>
                  </a:lnTo>
                  <a:close/>
                </a:path>
              </a:pathLst>
            </a:custGeom>
            <a:solidFill>
              <a:srgbClr val="118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9" name="Rectangle 28"/>
            <p:cNvSpPr/>
            <p:nvPr/>
          </p:nvSpPr>
          <p:spPr>
            <a:xfrm>
              <a:off x="9780494" y="1677495"/>
              <a:ext cx="1007720" cy="594000"/>
            </a:xfrm>
            <a:prstGeom prst="rect">
              <a:avLst/>
            </a:pr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7" name="Isosceles Triangle 36"/>
            <p:cNvSpPr/>
            <p:nvPr/>
          </p:nvSpPr>
          <p:spPr>
            <a:xfrm rot="16200000">
              <a:off x="9297957" y="1869383"/>
              <a:ext cx="733242" cy="231602"/>
            </a:xfrm>
            <a:prstGeom prst="triangle">
              <a:avLst/>
            </a:pr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9" name="Freeform 5"/>
            <p:cNvSpPr>
              <a:spLocks noEditPoints="1"/>
            </p:cNvSpPr>
            <p:nvPr/>
          </p:nvSpPr>
          <p:spPr bwMode="auto">
            <a:xfrm>
              <a:off x="9876326" y="1792741"/>
              <a:ext cx="360000" cy="360000"/>
            </a:xfrm>
            <a:custGeom>
              <a:avLst/>
              <a:gdLst>
                <a:gd name="T0" fmla="*/ 0 w 1111"/>
                <a:gd name="T1" fmla="*/ 0 h 1111"/>
                <a:gd name="T2" fmla="*/ 0 w 1111"/>
                <a:gd name="T3" fmla="*/ 1111 h 1111"/>
                <a:gd name="T4" fmla="*/ 1111 w 1111"/>
                <a:gd name="T5" fmla="*/ 1111 h 1111"/>
                <a:gd name="T6" fmla="*/ 1111 w 1111"/>
                <a:gd name="T7" fmla="*/ 0 h 1111"/>
                <a:gd name="T8" fmla="*/ 0 w 1111"/>
                <a:gd name="T9" fmla="*/ 0 h 1111"/>
                <a:gd name="T10" fmla="*/ 939 w 1111"/>
                <a:gd name="T11" fmla="*/ 902 h 1111"/>
                <a:gd name="T12" fmla="*/ 173 w 1111"/>
                <a:gd name="T13" fmla="*/ 902 h 1111"/>
                <a:gd name="T14" fmla="*/ 173 w 1111"/>
                <a:gd name="T15" fmla="*/ 824 h 1111"/>
                <a:gd name="T16" fmla="*/ 939 w 1111"/>
                <a:gd name="T17" fmla="*/ 824 h 1111"/>
                <a:gd name="T18" fmla="*/ 939 w 1111"/>
                <a:gd name="T19" fmla="*/ 902 h 1111"/>
                <a:gd name="T20" fmla="*/ 939 w 1111"/>
                <a:gd name="T21" fmla="*/ 594 h 1111"/>
                <a:gd name="T22" fmla="*/ 173 w 1111"/>
                <a:gd name="T23" fmla="*/ 594 h 1111"/>
                <a:gd name="T24" fmla="*/ 173 w 1111"/>
                <a:gd name="T25" fmla="*/ 518 h 1111"/>
                <a:gd name="T26" fmla="*/ 939 w 1111"/>
                <a:gd name="T27" fmla="*/ 518 h 1111"/>
                <a:gd name="T28" fmla="*/ 939 w 1111"/>
                <a:gd name="T29" fmla="*/ 594 h 1111"/>
                <a:gd name="T30" fmla="*/ 939 w 1111"/>
                <a:gd name="T31" fmla="*/ 288 h 1111"/>
                <a:gd name="T32" fmla="*/ 173 w 1111"/>
                <a:gd name="T33" fmla="*/ 288 h 1111"/>
                <a:gd name="T34" fmla="*/ 173 w 1111"/>
                <a:gd name="T35" fmla="*/ 211 h 1111"/>
                <a:gd name="T36" fmla="*/ 939 w 1111"/>
                <a:gd name="T37" fmla="*/ 211 h 1111"/>
                <a:gd name="T38" fmla="*/ 939 w 1111"/>
                <a:gd name="T39" fmla="*/ 288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111">
                  <a:moveTo>
                    <a:pt x="0" y="0"/>
                  </a:moveTo>
                  <a:lnTo>
                    <a:pt x="0" y="1111"/>
                  </a:lnTo>
                  <a:lnTo>
                    <a:pt x="1111" y="1111"/>
                  </a:lnTo>
                  <a:lnTo>
                    <a:pt x="1111" y="0"/>
                  </a:lnTo>
                  <a:lnTo>
                    <a:pt x="0" y="0"/>
                  </a:lnTo>
                  <a:close/>
                  <a:moveTo>
                    <a:pt x="939" y="902"/>
                  </a:moveTo>
                  <a:lnTo>
                    <a:pt x="173" y="902"/>
                  </a:lnTo>
                  <a:lnTo>
                    <a:pt x="173" y="824"/>
                  </a:lnTo>
                  <a:lnTo>
                    <a:pt x="939" y="824"/>
                  </a:lnTo>
                  <a:lnTo>
                    <a:pt x="939" y="902"/>
                  </a:lnTo>
                  <a:close/>
                  <a:moveTo>
                    <a:pt x="939" y="594"/>
                  </a:moveTo>
                  <a:lnTo>
                    <a:pt x="173" y="594"/>
                  </a:lnTo>
                  <a:lnTo>
                    <a:pt x="173" y="518"/>
                  </a:lnTo>
                  <a:lnTo>
                    <a:pt x="939" y="518"/>
                  </a:lnTo>
                  <a:lnTo>
                    <a:pt x="939" y="594"/>
                  </a:lnTo>
                  <a:close/>
                  <a:moveTo>
                    <a:pt x="939" y="288"/>
                  </a:moveTo>
                  <a:lnTo>
                    <a:pt x="173" y="288"/>
                  </a:lnTo>
                  <a:lnTo>
                    <a:pt x="173" y="211"/>
                  </a:lnTo>
                  <a:lnTo>
                    <a:pt x="939" y="211"/>
                  </a:lnTo>
                  <a:lnTo>
                    <a:pt x="939" y="2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r-Latn-RS"/>
            </a:p>
          </p:txBody>
        </p:sp>
      </p:grpSp>
      <p:grpSp>
        <p:nvGrpSpPr>
          <p:cNvPr id="12" name="Group 11"/>
          <p:cNvGrpSpPr/>
          <p:nvPr/>
        </p:nvGrpSpPr>
        <p:grpSpPr>
          <a:xfrm>
            <a:off x="8771689" y="3823619"/>
            <a:ext cx="3420311" cy="1135190"/>
            <a:chOff x="8771689" y="3823619"/>
            <a:chExt cx="3420311" cy="1135190"/>
          </a:xfrm>
        </p:grpSpPr>
        <p:sp>
          <p:nvSpPr>
            <p:cNvPr id="26" name="Freeform 25"/>
            <p:cNvSpPr/>
            <p:nvPr/>
          </p:nvSpPr>
          <p:spPr>
            <a:xfrm flipV="1">
              <a:off x="10787606" y="3906431"/>
              <a:ext cx="1404394" cy="1052378"/>
            </a:xfrm>
            <a:custGeom>
              <a:avLst/>
              <a:gdLst>
                <a:gd name="connsiteX0" fmla="*/ 2521324 w 2521324"/>
                <a:gd name="connsiteY0" fmla="*/ 0 h 1135393"/>
                <a:gd name="connsiteX1" fmla="*/ 2521324 w 2521324"/>
                <a:gd name="connsiteY1" fmla="*/ 910675 h 1135393"/>
                <a:gd name="connsiteX2" fmla="*/ 0 w 2521324"/>
                <a:gd name="connsiteY2" fmla="*/ 1135393 h 1135393"/>
                <a:gd name="connsiteX3" fmla="*/ 0 w 2521324"/>
                <a:gd name="connsiteY3" fmla="*/ 489062 h 1135393"/>
                <a:gd name="connsiteX4" fmla="*/ 2521324 w 2521324"/>
                <a:gd name="connsiteY4" fmla="*/ 0 h 113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324" h="1135393">
                  <a:moveTo>
                    <a:pt x="2521324" y="0"/>
                  </a:moveTo>
                  <a:lnTo>
                    <a:pt x="2521324" y="910675"/>
                  </a:lnTo>
                  <a:lnTo>
                    <a:pt x="0" y="1135393"/>
                  </a:lnTo>
                  <a:lnTo>
                    <a:pt x="0" y="489062"/>
                  </a:lnTo>
                  <a:lnTo>
                    <a:pt x="2521324" y="0"/>
                  </a:lnTo>
                  <a:close/>
                </a:path>
              </a:pathLst>
            </a:custGeom>
            <a:solidFill>
              <a:srgbClr val="A62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0" name="Rectangle 29"/>
            <p:cNvSpPr/>
            <p:nvPr/>
          </p:nvSpPr>
          <p:spPr>
            <a:xfrm>
              <a:off x="9003292" y="3906027"/>
              <a:ext cx="1787462" cy="594000"/>
            </a:xfrm>
            <a:prstGeom prst="rect">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9" name="Isosceles Triangle 38"/>
            <p:cNvSpPr/>
            <p:nvPr/>
          </p:nvSpPr>
          <p:spPr>
            <a:xfrm rot="16200000">
              <a:off x="8520869" y="4074439"/>
              <a:ext cx="733242" cy="231602"/>
            </a:xfrm>
            <a:prstGeom prst="triangle">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68" name="Group 67"/>
            <p:cNvGrpSpPr/>
            <p:nvPr/>
          </p:nvGrpSpPr>
          <p:grpSpPr>
            <a:xfrm>
              <a:off x="9093149" y="4004228"/>
              <a:ext cx="360000" cy="360000"/>
              <a:chOff x="6310313" y="5876925"/>
              <a:chExt cx="488950" cy="496888"/>
            </a:xfrm>
            <a:solidFill>
              <a:schemeClr val="bg1"/>
            </a:solidFill>
          </p:grpSpPr>
          <p:sp>
            <p:nvSpPr>
              <p:cNvPr id="63" name="Rectangle 9"/>
              <p:cNvSpPr>
                <a:spLocks noChangeArrowheads="1"/>
              </p:cNvSpPr>
              <p:nvPr/>
            </p:nvSpPr>
            <p:spPr bwMode="auto">
              <a:xfrm>
                <a:off x="6584950" y="5927725"/>
                <a:ext cx="61913"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64" name="Freeform 10"/>
              <p:cNvSpPr>
                <a:spLocks noEditPoints="1"/>
              </p:cNvSpPr>
              <p:nvPr/>
            </p:nvSpPr>
            <p:spPr bwMode="auto">
              <a:xfrm>
                <a:off x="6310313" y="5876925"/>
                <a:ext cx="488950" cy="496888"/>
              </a:xfrm>
              <a:custGeom>
                <a:avLst/>
                <a:gdLst>
                  <a:gd name="T0" fmla="*/ 756 w 922"/>
                  <a:gd name="T1" fmla="*/ 0 h 940"/>
                  <a:gd name="T2" fmla="*/ 0 w 922"/>
                  <a:gd name="T3" fmla="*/ 0 h 940"/>
                  <a:gd name="T4" fmla="*/ 0 w 922"/>
                  <a:gd name="T5" fmla="*/ 940 h 940"/>
                  <a:gd name="T6" fmla="*/ 922 w 922"/>
                  <a:gd name="T7" fmla="*/ 940 h 940"/>
                  <a:gd name="T8" fmla="*/ 922 w 922"/>
                  <a:gd name="T9" fmla="*/ 164 h 940"/>
                  <a:gd name="T10" fmla="*/ 756 w 922"/>
                  <a:gd name="T11" fmla="*/ 0 h 940"/>
                  <a:gd name="T12" fmla="*/ 192 w 922"/>
                  <a:gd name="T13" fmla="*/ 39 h 940"/>
                  <a:gd name="T14" fmla="*/ 691 w 922"/>
                  <a:gd name="T15" fmla="*/ 39 h 940"/>
                  <a:gd name="T16" fmla="*/ 691 w 922"/>
                  <a:gd name="T17" fmla="*/ 346 h 940"/>
                  <a:gd name="T18" fmla="*/ 192 w 922"/>
                  <a:gd name="T19" fmla="*/ 346 h 940"/>
                  <a:gd name="T20" fmla="*/ 192 w 922"/>
                  <a:gd name="T21" fmla="*/ 39 h 940"/>
                  <a:gd name="T22" fmla="*/ 749 w 922"/>
                  <a:gd name="T23" fmla="*/ 903 h 940"/>
                  <a:gd name="T24" fmla="*/ 153 w 922"/>
                  <a:gd name="T25" fmla="*/ 903 h 940"/>
                  <a:gd name="T26" fmla="*/ 153 w 922"/>
                  <a:gd name="T27" fmla="*/ 500 h 940"/>
                  <a:gd name="T28" fmla="*/ 749 w 922"/>
                  <a:gd name="T29" fmla="*/ 500 h 940"/>
                  <a:gd name="T30" fmla="*/ 749 w 922"/>
                  <a:gd name="T31" fmla="*/ 90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2" h="940">
                    <a:moveTo>
                      <a:pt x="756" y="0"/>
                    </a:moveTo>
                    <a:lnTo>
                      <a:pt x="0" y="0"/>
                    </a:lnTo>
                    <a:lnTo>
                      <a:pt x="0" y="940"/>
                    </a:lnTo>
                    <a:lnTo>
                      <a:pt x="922" y="940"/>
                    </a:lnTo>
                    <a:lnTo>
                      <a:pt x="922" y="164"/>
                    </a:lnTo>
                    <a:lnTo>
                      <a:pt x="756" y="0"/>
                    </a:lnTo>
                    <a:close/>
                    <a:moveTo>
                      <a:pt x="192" y="39"/>
                    </a:moveTo>
                    <a:lnTo>
                      <a:pt x="691" y="39"/>
                    </a:lnTo>
                    <a:lnTo>
                      <a:pt x="691" y="346"/>
                    </a:lnTo>
                    <a:lnTo>
                      <a:pt x="192" y="346"/>
                    </a:lnTo>
                    <a:lnTo>
                      <a:pt x="192" y="39"/>
                    </a:lnTo>
                    <a:close/>
                    <a:moveTo>
                      <a:pt x="749" y="903"/>
                    </a:moveTo>
                    <a:lnTo>
                      <a:pt x="153" y="903"/>
                    </a:lnTo>
                    <a:lnTo>
                      <a:pt x="153" y="500"/>
                    </a:lnTo>
                    <a:lnTo>
                      <a:pt x="749" y="500"/>
                    </a:lnTo>
                    <a:lnTo>
                      <a:pt x="749" y="9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65" name="Freeform 11"/>
              <p:cNvSpPr>
                <a:spLocks/>
              </p:cNvSpPr>
              <p:nvPr/>
            </p:nvSpPr>
            <p:spPr bwMode="auto">
              <a:xfrm>
                <a:off x="6432550" y="6181725"/>
                <a:ext cx="92075" cy="20638"/>
              </a:xfrm>
              <a:custGeom>
                <a:avLst/>
                <a:gdLst>
                  <a:gd name="T0" fmla="*/ 18 w 172"/>
                  <a:gd name="T1" fmla="*/ 39 h 39"/>
                  <a:gd name="T2" fmla="*/ 152 w 172"/>
                  <a:gd name="T3" fmla="*/ 39 h 39"/>
                  <a:gd name="T4" fmla="*/ 161 w 172"/>
                  <a:gd name="T5" fmla="*/ 38 h 39"/>
                  <a:gd name="T6" fmla="*/ 171 w 172"/>
                  <a:gd name="T7" fmla="*/ 27 h 39"/>
                  <a:gd name="T8" fmla="*/ 172 w 172"/>
                  <a:gd name="T9" fmla="*/ 19 h 39"/>
                  <a:gd name="T10" fmla="*/ 171 w 172"/>
                  <a:gd name="T11" fmla="*/ 12 h 39"/>
                  <a:gd name="T12" fmla="*/ 161 w 172"/>
                  <a:gd name="T13" fmla="*/ 2 h 39"/>
                  <a:gd name="T14" fmla="*/ 152 w 172"/>
                  <a:gd name="T15" fmla="*/ 0 h 39"/>
                  <a:gd name="T16" fmla="*/ 18 w 172"/>
                  <a:gd name="T17" fmla="*/ 0 h 39"/>
                  <a:gd name="T18" fmla="*/ 11 w 172"/>
                  <a:gd name="T19" fmla="*/ 2 h 39"/>
                  <a:gd name="T20" fmla="*/ 0 w 172"/>
                  <a:gd name="T21" fmla="*/ 12 h 39"/>
                  <a:gd name="T22" fmla="*/ 0 w 172"/>
                  <a:gd name="T23" fmla="*/ 19 h 39"/>
                  <a:gd name="T24" fmla="*/ 0 w 172"/>
                  <a:gd name="T25" fmla="*/ 27 h 39"/>
                  <a:gd name="T26" fmla="*/ 11 w 172"/>
                  <a:gd name="T27" fmla="*/ 38 h 39"/>
                  <a:gd name="T28" fmla="*/ 18 w 172"/>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39">
                    <a:moveTo>
                      <a:pt x="18" y="39"/>
                    </a:moveTo>
                    <a:lnTo>
                      <a:pt x="152" y="39"/>
                    </a:lnTo>
                    <a:lnTo>
                      <a:pt x="161" y="38"/>
                    </a:lnTo>
                    <a:lnTo>
                      <a:pt x="171" y="27"/>
                    </a:lnTo>
                    <a:lnTo>
                      <a:pt x="172" y="19"/>
                    </a:lnTo>
                    <a:lnTo>
                      <a:pt x="171" y="12"/>
                    </a:lnTo>
                    <a:lnTo>
                      <a:pt x="161" y="2"/>
                    </a:lnTo>
                    <a:lnTo>
                      <a:pt x="152" y="0"/>
                    </a:lnTo>
                    <a:lnTo>
                      <a:pt x="18" y="0"/>
                    </a:lnTo>
                    <a:lnTo>
                      <a:pt x="11" y="2"/>
                    </a:lnTo>
                    <a:lnTo>
                      <a:pt x="0" y="12"/>
                    </a:lnTo>
                    <a:lnTo>
                      <a:pt x="0" y="19"/>
                    </a:lnTo>
                    <a:lnTo>
                      <a:pt x="0" y="27"/>
                    </a:lnTo>
                    <a:lnTo>
                      <a:pt x="11" y="38"/>
                    </a:ln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66" name="Freeform 12"/>
              <p:cNvSpPr>
                <a:spLocks/>
              </p:cNvSpPr>
              <p:nvPr/>
            </p:nvSpPr>
            <p:spPr bwMode="auto">
              <a:xfrm>
                <a:off x="6432550" y="6221413"/>
                <a:ext cx="122238" cy="20638"/>
              </a:xfrm>
              <a:custGeom>
                <a:avLst/>
                <a:gdLst>
                  <a:gd name="T0" fmla="*/ 18 w 230"/>
                  <a:gd name="T1" fmla="*/ 39 h 39"/>
                  <a:gd name="T2" fmla="*/ 210 w 230"/>
                  <a:gd name="T3" fmla="*/ 39 h 39"/>
                  <a:gd name="T4" fmla="*/ 218 w 230"/>
                  <a:gd name="T5" fmla="*/ 38 h 39"/>
                  <a:gd name="T6" fmla="*/ 229 w 230"/>
                  <a:gd name="T7" fmla="*/ 28 h 39"/>
                  <a:gd name="T8" fmla="*/ 230 w 230"/>
                  <a:gd name="T9" fmla="*/ 21 h 39"/>
                  <a:gd name="T10" fmla="*/ 229 w 230"/>
                  <a:gd name="T11" fmla="*/ 12 h 39"/>
                  <a:gd name="T12" fmla="*/ 218 w 230"/>
                  <a:gd name="T13" fmla="*/ 2 h 39"/>
                  <a:gd name="T14" fmla="*/ 210 w 230"/>
                  <a:gd name="T15" fmla="*/ 0 h 39"/>
                  <a:gd name="T16" fmla="*/ 18 w 230"/>
                  <a:gd name="T17" fmla="*/ 0 h 39"/>
                  <a:gd name="T18" fmla="*/ 11 w 230"/>
                  <a:gd name="T19" fmla="*/ 2 h 39"/>
                  <a:gd name="T20" fmla="*/ 0 w 230"/>
                  <a:gd name="T21" fmla="*/ 12 h 39"/>
                  <a:gd name="T22" fmla="*/ 0 w 230"/>
                  <a:gd name="T23" fmla="*/ 21 h 39"/>
                  <a:gd name="T24" fmla="*/ 0 w 230"/>
                  <a:gd name="T25" fmla="*/ 28 h 39"/>
                  <a:gd name="T26" fmla="*/ 11 w 230"/>
                  <a:gd name="T27" fmla="*/ 38 h 39"/>
                  <a:gd name="T28" fmla="*/ 18 w 230"/>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9">
                    <a:moveTo>
                      <a:pt x="18" y="39"/>
                    </a:moveTo>
                    <a:lnTo>
                      <a:pt x="210" y="39"/>
                    </a:lnTo>
                    <a:lnTo>
                      <a:pt x="218" y="38"/>
                    </a:lnTo>
                    <a:lnTo>
                      <a:pt x="229" y="28"/>
                    </a:lnTo>
                    <a:lnTo>
                      <a:pt x="230" y="21"/>
                    </a:lnTo>
                    <a:lnTo>
                      <a:pt x="229" y="12"/>
                    </a:lnTo>
                    <a:lnTo>
                      <a:pt x="218" y="2"/>
                    </a:lnTo>
                    <a:lnTo>
                      <a:pt x="210" y="0"/>
                    </a:lnTo>
                    <a:lnTo>
                      <a:pt x="18" y="0"/>
                    </a:lnTo>
                    <a:lnTo>
                      <a:pt x="11" y="2"/>
                    </a:lnTo>
                    <a:lnTo>
                      <a:pt x="0" y="12"/>
                    </a:lnTo>
                    <a:lnTo>
                      <a:pt x="0" y="21"/>
                    </a:lnTo>
                    <a:lnTo>
                      <a:pt x="0" y="28"/>
                    </a:lnTo>
                    <a:lnTo>
                      <a:pt x="11" y="38"/>
                    </a:ln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67" name="Freeform 13"/>
              <p:cNvSpPr>
                <a:spLocks/>
              </p:cNvSpPr>
              <p:nvPr/>
            </p:nvSpPr>
            <p:spPr bwMode="auto">
              <a:xfrm>
                <a:off x="6564313" y="6223000"/>
                <a:ext cx="20638" cy="19050"/>
              </a:xfrm>
              <a:custGeom>
                <a:avLst/>
                <a:gdLst>
                  <a:gd name="T0" fmla="*/ 18 w 39"/>
                  <a:gd name="T1" fmla="*/ 37 h 37"/>
                  <a:gd name="T2" fmla="*/ 27 w 39"/>
                  <a:gd name="T3" fmla="*/ 36 h 37"/>
                  <a:gd name="T4" fmla="*/ 33 w 39"/>
                  <a:gd name="T5" fmla="*/ 32 h 37"/>
                  <a:gd name="T6" fmla="*/ 37 w 39"/>
                  <a:gd name="T7" fmla="*/ 26 h 37"/>
                  <a:gd name="T8" fmla="*/ 39 w 39"/>
                  <a:gd name="T9" fmla="*/ 19 h 37"/>
                  <a:gd name="T10" fmla="*/ 37 w 39"/>
                  <a:gd name="T11" fmla="*/ 10 h 37"/>
                  <a:gd name="T12" fmla="*/ 33 w 39"/>
                  <a:gd name="T13" fmla="*/ 4 h 37"/>
                  <a:gd name="T14" fmla="*/ 27 w 39"/>
                  <a:gd name="T15" fmla="*/ 0 h 37"/>
                  <a:gd name="T16" fmla="*/ 11 w 39"/>
                  <a:gd name="T17" fmla="*/ 0 h 37"/>
                  <a:gd name="T18" fmla="*/ 5 w 39"/>
                  <a:gd name="T19" fmla="*/ 4 h 37"/>
                  <a:gd name="T20" fmla="*/ 1 w 39"/>
                  <a:gd name="T21" fmla="*/ 10 h 37"/>
                  <a:gd name="T22" fmla="*/ 0 w 39"/>
                  <a:gd name="T23" fmla="*/ 19 h 37"/>
                  <a:gd name="T24" fmla="*/ 1 w 39"/>
                  <a:gd name="T25" fmla="*/ 26 h 37"/>
                  <a:gd name="T26" fmla="*/ 5 w 39"/>
                  <a:gd name="T27" fmla="*/ 32 h 37"/>
                  <a:gd name="T28" fmla="*/ 11 w 39"/>
                  <a:gd name="T29" fmla="*/ 36 h 37"/>
                  <a:gd name="T30" fmla="*/ 18 w 3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7">
                    <a:moveTo>
                      <a:pt x="18" y="37"/>
                    </a:moveTo>
                    <a:lnTo>
                      <a:pt x="27" y="36"/>
                    </a:lnTo>
                    <a:lnTo>
                      <a:pt x="33" y="32"/>
                    </a:lnTo>
                    <a:lnTo>
                      <a:pt x="37" y="26"/>
                    </a:lnTo>
                    <a:lnTo>
                      <a:pt x="39" y="19"/>
                    </a:lnTo>
                    <a:lnTo>
                      <a:pt x="37" y="10"/>
                    </a:lnTo>
                    <a:lnTo>
                      <a:pt x="33" y="4"/>
                    </a:lnTo>
                    <a:lnTo>
                      <a:pt x="27" y="0"/>
                    </a:lnTo>
                    <a:lnTo>
                      <a:pt x="11" y="0"/>
                    </a:lnTo>
                    <a:lnTo>
                      <a:pt x="5" y="4"/>
                    </a:lnTo>
                    <a:lnTo>
                      <a:pt x="1" y="10"/>
                    </a:lnTo>
                    <a:lnTo>
                      <a:pt x="0" y="19"/>
                    </a:lnTo>
                    <a:lnTo>
                      <a:pt x="1" y="26"/>
                    </a:lnTo>
                    <a:lnTo>
                      <a:pt x="5" y="32"/>
                    </a:lnTo>
                    <a:lnTo>
                      <a:pt x="11" y="36"/>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grpSp>
      </p:grpSp>
      <p:grpSp>
        <p:nvGrpSpPr>
          <p:cNvPr id="13" name="Group 12"/>
          <p:cNvGrpSpPr/>
          <p:nvPr/>
        </p:nvGrpSpPr>
        <p:grpSpPr>
          <a:xfrm>
            <a:off x="9088937" y="4559526"/>
            <a:ext cx="3103063" cy="1462572"/>
            <a:chOff x="9088937" y="4559526"/>
            <a:chExt cx="3103063" cy="1462572"/>
          </a:xfrm>
        </p:grpSpPr>
        <p:sp>
          <p:nvSpPr>
            <p:cNvPr id="25" name="Freeform 24"/>
            <p:cNvSpPr/>
            <p:nvPr/>
          </p:nvSpPr>
          <p:spPr>
            <a:xfrm flipV="1">
              <a:off x="10787605" y="4647178"/>
              <a:ext cx="1404395" cy="1374920"/>
            </a:xfrm>
            <a:custGeom>
              <a:avLst/>
              <a:gdLst>
                <a:gd name="connsiteX0" fmla="*/ 2521326 w 2521326"/>
                <a:gd name="connsiteY0" fmla="*/ 0 h 1483378"/>
                <a:gd name="connsiteX1" fmla="*/ 2521326 w 2521326"/>
                <a:gd name="connsiteY1" fmla="*/ 955421 h 1483378"/>
                <a:gd name="connsiteX2" fmla="*/ 0 w 2521326"/>
                <a:gd name="connsiteY2" fmla="*/ 1483378 h 1483378"/>
                <a:gd name="connsiteX3" fmla="*/ 0 w 2521326"/>
                <a:gd name="connsiteY3" fmla="*/ 837047 h 1483378"/>
                <a:gd name="connsiteX4" fmla="*/ 2521326 w 2521326"/>
                <a:gd name="connsiteY4" fmla="*/ 0 h 1483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326" h="1483378">
                  <a:moveTo>
                    <a:pt x="2521326" y="0"/>
                  </a:moveTo>
                  <a:lnTo>
                    <a:pt x="2521326" y="955421"/>
                  </a:lnTo>
                  <a:lnTo>
                    <a:pt x="0" y="1483378"/>
                  </a:lnTo>
                  <a:lnTo>
                    <a:pt x="0" y="837047"/>
                  </a:lnTo>
                  <a:lnTo>
                    <a:pt x="2521326" y="0"/>
                  </a:lnTo>
                  <a:close/>
                </a:path>
              </a:pathLst>
            </a:custGeom>
            <a:solidFill>
              <a:srgbClr val="7B3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4" name="Rectangle 33"/>
            <p:cNvSpPr/>
            <p:nvPr/>
          </p:nvSpPr>
          <p:spPr>
            <a:xfrm>
              <a:off x="9319484" y="4650122"/>
              <a:ext cx="1467458" cy="594000"/>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8" name="Isosceles Triangle 37"/>
            <p:cNvSpPr/>
            <p:nvPr/>
          </p:nvSpPr>
          <p:spPr>
            <a:xfrm rot="16200000">
              <a:off x="8838117" y="4810346"/>
              <a:ext cx="733242" cy="231602"/>
            </a:xfrm>
            <a:prstGeom prst="triangle">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73" name="Group 72"/>
            <p:cNvGrpSpPr/>
            <p:nvPr/>
          </p:nvGrpSpPr>
          <p:grpSpPr>
            <a:xfrm>
              <a:off x="9427956" y="4769579"/>
              <a:ext cx="360000" cy="360000"/>
              <a:chOff x="9419164" y="5827367"/>
              <a:chExt cx="517526" cy="508000"/>
            </a:xfrm>
            <a:solidFill>
              <a:schemeClr val="bg1"/>
            </a:solidFill>
          </p:grpSpPr>
          <p:sp>
            <p:nvSpPr>
              <p:cNvPr id="71" name="Freeform 17"/>
              <p:cNvSpPr>
                <a:spLocks/>
              </p:cNvSpPr>
              <p:nvPr/>
            </p:nvSpPr>
            <p:spPr bwMode="auto">
              <a:xfrm>
                <a:off x="9419164" y="5827367"/>
                <a:ext cx="457200" cy="436563"/>
              </a:xfrm>
              <a:custGeom>
                <a:avLst/>
                <a:gdLst>
                  <a:gd name="T0" fmla="*/ 864 w 864"/>
                  <a:gd name="T1" fmla="*/ 0 h 825"/>
                  <a:gd name="T2" fmla="*/ 0 w 864"/>
                  <a:gd name="T3" fmla="*/ 0 h 825"/>
                  <a:gd name="T4" fmla="*/ 0 w 864"/>
                  <a:gd name="T5" fmla="*/ 825 h 825"/>
                  <a:gd name="T6" fmla="*/ 97 w 864"/>
                  <a:gd name="T7" fmla="*/ 825 h 825"/>
                  <a:gd name="T8" fmla="*/ 97 w 864"/>
                  <a:gd name="T9" fmla="*/ 115 h 825"/>
                  <a:gd name="T10" fmla="*/ 864 w 864"/>
                  <a:gd name="T11" fmla="*/ 115 h 825"/>
                  <a:gd name="T12" fmla="*/ 864 w 864"/>
                  <a:gd name="T13" fmla="*/ 0 h 825"/>
                </a:gdLst>
                <a:ahLst/>
                <a:cxnLst>
                  <a:cxn ang="0">
                    <a:pos x="T0" y="T1"/>
                  </a:cxn>
                  <a:cxn ang="0">
                    <a:pos x="T2" y="T3"/>
                  </a:cxn>
                  <a:cxn ang="0">
                    <a:pos x="T4" y="T5"/>
                  </a:cxn>
                  <a:cxn ang="0">
                    <a:pos x="T6" y="T7"/>
                  </a:cxn>
                  <a:cxn ang="0">
                    <a:pos x="T8" y="T9"/>
                  </a:cxn>
                  <a:cxn ang="0">
                    <a:pos x="T10" y="T11"/>
                  </a:cxn>
                  <a:cxn ang="0">
                    <a:pos x="T12" y="T13"/>
                  </a:cxn>
                </a:cxnLst>
                <a:rect l="0" t="0" r="r" b="b"/>
                <a:pathLst>
                  <a:path w="864" h="825">
                    <a:moveTo>
                      <a:pt x="864" y="0"/>
                    </a:moveTo>
                    <a:lnTo>
                      <a:pt x="0" y="0"/>
                    </a:lnTo>
                    <a:lnTo>
                      <a:pt x="0" y="825"/>
                    </a:lnTo>
                    <a:lnTo>
                      <a:pt x="97" y="825"/>
                    </a:lnTo>
                    <a:lnTo>
                      <a:pt x="97" y="115"/>
                    </a:lnTo>
                    <a:lnTo>
                      <a:pt x="864" y="115"/>
                    </a:lnTo>
                    <a:lnTo>
                      <a:pt x="8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72" name="Freeform 18"/>
              <p:cNvSpPr>
                <a:spLocks noEditPoints="1"/>
              </p:cNvSpPr>
              <p:nvPr/>
            </p:nvSpPr>
            <p:spPr bwMode="auto">
              <a:xfrm>
                <a:off x="9490602" y="5908329"/>
                <a:ext cx="446088" cy="427038"/>
              </a:xfrm>
              <a:custGeom>
                <a:avLst/>
                <a:gdLst>
                  <a:gd name="T0" fmla="*/ 0 w 845"/>
                  <a:gd name="T1" fmla="*/ 0 h 806"/>
                  <a:gd name="T2" fmla="*/ 0 w 845"/>
                  <a:gd name="T3" fmla="*/ 806 h 806"/>
                  <a:gd name="T4" fmla="*/ 845 w 845"/>
                  <a:gd name="T5" fmla="*/ 806 h 806"/>
                  <a:gd name="T6" fmla="*/ 845 w 845"/>
                  <a:gd name="T7" fmla="*/ 0 h 806"/>
                  <a:gd name="T8" fmla="*/ 0 w 845"/>
                  <a:gd name="T9" fmla="*/ 0 h 806"/>
                  <a:gd name="T10" fmla="*/ 586 w 845"/>
                  <a:gd name="T11" fmla="*/ 540 h 806"/>
                  <a:gd name="T12" fmla="*/ 590 w 845"/>
                  <a:gd name="T13" fmla="*/ 546 h 806"/>
                  <a:gd name="T14" fmla="*/ 590 w 845"/>
                  <a:gd name="T15" fmla="*/ 560 h 806"/>
                  <a:gd name="T16" fmla="*/ 586 w 845"/>
                  <a:gd name="T17" fmla="*/ 566 h 806"/>
                  <a:gd name="T18" fmla="*/ 579 w 845"/>
                  <a:gd name="T19" fmla="*/ 572 h 806"/>
                  <a:gd name="T20" fmla="*/ 565 w 845"/>
                  <a:gd name="T21" fmla="*/ 572 h 806"/>
                  <a:gd name="T22" fmla="*/ 559 w 845"/>
                  <a:gd name="T23" fmla="*/ 566 h 806"/>
                  <a:gd name="T24" fmla="*/ 423 w 845"/>
                  <a:gd name="T25" fmla="*/ 430 h 806"/>
                  <a:gd name="T26" fmla="*/ 287 w 845"/>
                  <a:gd name="T27" fmla="*/ 566 h 806"/>
                  <a:gd name="T28" fmla="*/ 281 w 845"/>
                  <a:gd name="T29" fmla="*/ 572 h 806"/>
                  <a:gd name="T30" fmla="*/ 266 w 845"/>
                  <a:gd name="T31" fmla="*/ 572 h 806"/>
                  <a:gd name="T32" fmla="*/ 261 w 845"/>
                  <a:gd name="T33" fmla="*/ 566 h 806"/>
                  <a:gd name="T34" fmla="*/ 255 w 845"/>
                  <a:gd name="T35" fmla="*/ 560 h 806"/>
                  <a:gd name="T36" fmla="*/ 255 w 845"/>
                  <a:gd name="T37" fmla="*/ 546 h 806"/>
                  <a:gd name="T38" fmla="*/ 261 w 845"/>
                  <a:gd name="T39" fmla="*/ 540 h 806"/>
                  <a:gd name="T40" fmla="*/ 396 w 845"/>
                  <a:gd name="T41" fmla="*/ 403 h 806"/>
                  <a:gd name="T42" fmla="*/ 261 w 845"/>
                  <a:gd name="T43" fmla="*/ 268 h 806"/>
                  <a:gd name="T44" fmla="*/ 255 w 845"/>
                  <a:gd name="T45" fmla="*/ 262 h 806"/>
                  <a:gd name="T46" fmla="*/ 255 w 845"/>
                  <a:gd name="T47" fmla="*/ 248 h 806"/>
                  <a:gd name="T48" fmla="*/ 261 w 845"/>
                  <a:gd name="T49" fmla="*/ 240 h 806"/>
                  <a:gd name="T50" fmla="*/ 266 w 845"/>
                  <a:gd name="T51" fmla="*/ 236 h 806"/>
                  <a:gd name="T52" fmla="*/ 281 w 845"/>
                  <a:gd name="T53" fmla="*/ 236 h 806"/>
                  <a:gd name="T54" fmla="*/ 287 w 845"/>
                  <a:gd name="T55" fmla="*/ 240 h 806"/>
                  <a:gd name="T56" fmla="*/ 423 w 845"/>
                  <a:gd name="T57" fmla="*/ 376 h 806"/>
                  <a:gd name="T58" fmla="*/ 559 w 845"/>
                  <a:gd name="T59" fmla="*/ 240 h 806"/>
                  <a:gd name="T60" fmla="*/ 565 w 845"/>
                  <a:gd name="T61" fmla="*/ 236 h 806"/>
                  <a:gd name="T62" fmla="*/ 579 w 845"/>
                  <a:gd name="T63" fmla="*/ 236 h 806"/>
                  <a:gd name="T64" fmla="*/ 586 w 845"/>
                  <a:gd name="T65" fmla="*/ 240 h 806"/>
                  <a:gd name="T66" fmla="*/ 590 w 845"/>
                  <a:gd name="T67" fmla="*/ 248 h 806"/>
                  <a:gd name="T68" fmla="*/ 590 w 845"/>
                  <a:gd name="T69" fmla="*/ 262 h 806"/>
                  <a:gd name="T70" fmla="*/ 586 w 845"/>
                  <a:gd name="T71" fmla="*/ 268 h 806"/>
                  <a:gd name="T72" fmla="*/ 451 w 845"/>
                  <a:gd name="T73" fmla="*/ 403 h 806"/>
                  <a:gd name="T74" fmla="*/ 586 w 845"/>
                  <a:gd name="T75" fmla="*/ 54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5" h="806">
                    <a:moveTo>
                      <a:pt x="0" y="0"/>
                    </a:moveTo>
                    <a:lnTo>
                      <a:pt x="0" y="806"/>
                    </a:lnTo>
                    <a:lnTo>
                      <a:pt x="845" y="806"/>
                    </a:lnTo>
                    <a:lnTo>
                      <a:pt x="845" y="0"/>
                    </a:lnTo>
                    <a:lnTo>
                      <a:pt x="0" y="0"/>
                    </a:lnTo>
                    <a:close/>
                    <a:moveTo>
                      <a:pt x="586" y="540"/>
                    </a:moveTo>
                    <a:lnTo>
                      <a:pt x="590" y="546"/>
                    </a:lnTo>
                    <a:lnTo>
                      <a:pt x="590" y="560"/>
                    </a:lnTo>
                    <a:lnTo>
                      <a:pt x="586" y="566"/>
                    </a:lnTo>
                    <a:lnTo>
                      <a:pt x="579" y="572"/>
                    </a:lnTo>
                    <a:lnTo>
                      <a:pt x="565" y="572"/>
                    </a:lnTo>
                    <a:lnTo>
                      <a:pt x="559" y="566"/>
                    </a:lnTo>
                    <a:lnTo>
                      <a:pt x="423" y="430"/>
                    </a:lnTo>
                    <a:lnTo>
                      <a:pt x="287" y="566"/>
                    </a:lnTo>
                    <a:lnTo>
                      <a:pt x="281" y="572"/>
                    </a:lnTo>
                    <a:lnTo>
                      <a:pt x="266" y="572"/>
                    </a:lnTo>
                    <a:lnTo>
                      <a:pt x="261" y="566"/>
                    </a:lnTo>
                    <a:lnTo>
                      <a:pt x="255" y="560"/>
                    </a:lnTo>
                    <a:lnTo>
                      <a:pt x="255" y="546"/>
                    </a:lnTo>
                    <a:lnTo>
                      <a:pt x="261" y="540"/>
                    </a:lnTo>
                    <a:lnTo>
                      <a:pt x="396" y="403"/>
                    </a:lnTo>
                    <a:lnTo>
                      <a:pt x="261" y="268"/>
                    </a:lnTo>
                    <a:lnTo>
                      <a:pt x="255" y="262"/>
                    </a:lnTo>
                    <a:lnTo>
                      <a:pt x="255" y="248"/>
                    </a:lnTo>
                    <a:lnTo>
                      <a:pt x="261" y="240"/>
                    </a:lnTo>
                    <a:lnTo>
                      <a:pt x="266" y="236"/>
                    </a:lnTo>
                    <a:lnTo>
                      <a:pt x="281" y="236"/>
                    </a:lnTo>
                    <a:lnTo>
                      <a:pt x="287" y="240"/>
                    </a:lnTo>
                    <a:lnTo>
                      <a:pt x="423" y="376"/>
                    </a:lnTo>
                    <a:lnTo>
                      <a:pt x="559" y="240"/>
                    </a:lnTo>
                    <a:lnTo>
                      <a:pt x="565" y="236"/>
                    </a:lnTo>
                    <a:lnTo>
                      <a:pt x="579" y="236"/>
                    </a:lnTo>
                    <a:lnTo>
                      <a:pt x="586" y="240"/>
                    </a:lnTo>
                    <a:lnTo>
                      <a:pt x="590" y="248"/>
                    </a:lnTo>
                    <a:lnTo>
                      <a:pt x="590" y="262"/>
                    </a:lnTo>
                    <a:lnTo>
                      <a:pt x="586" y="268"/>
                    </a:lnTo>
                    <a:lnTo>
                      <a:pt x="451" y="403"/>
                    </a:lnTo>
                    <a:lnTo>
                      <a:pt x="586" y="5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grpSp>
      </p:grpSp>
      <p:grpSp>
        <p:nvGrpSpPr>
          <p:cNvPr id="11" name="Group 10"/>
          <p:cNvGrpSpPr/>
          <p:nvPr/>
        </p:nvGrpSpPr>
        <p:grpSpPr>
          <a:xfrm>
            <a:off x="7746503" y="3007566"/>
            <a:ext cx="4445496" cy="898865"/>
            <a:chOff x="7746503" y="3007566"/>
            <a:chExt cx="4445496" cy="898865"/>
          </a:xfrm>
        </p:grpSpPr>
        <p:sp>
          <p:nvSpPr>
            <p:cNvPr id="15" name="Freeform 14"/>
            <p:cNvSpPr/>
            <p:nvPr/>
          </p:nvSpPr>
          <p:spPr>
            <a:xfrm>
              <a:off x="10787605" y="3007566"/>
              <a:ext cx="1404394" cy="898865"/>
            </a:xfrm>
            <a:custGeom>
              <a:avLst/>
              <a:gdLst>
                <a:gd name="connsiteX0" fmla="*/ 2521324 w 2521324"/>
                <a:gd name="connsiteY0" fmla="*/ 0 h 969770"/>
                <a:gd name="connsiteX1" fmla="*/ 2521324 w 2521324"/>
                <a:gd name="connsiteY1" fmla="*/ 969770 h 969770"/>
                <a:gd name="connsiteX2" fmla="*/ 0 w 2521324"/>
                <a:gd name="connsiteY2" fmla="*/ 815505 h 969770"/>
                <a:gd name="connsiteX3" fmla="*/ 0 w 2521324"/>
                <a:gd name="connsiteY3" fmla="*/ 169174 h 969770"/>
                <a:gd name="connsiteX4" fmla="*/ 2521324 w 2521324"/>
                <a:gd name="connsiteY4" fmla="*/ 0 h 96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324" h="969770">
                  <a:moveTo>
                    <a:pt x="2521324" y="0"/>
                  </a:moveTo>
                  <a:lnTo>
                    <a:pt x="2521324" y="969770"/>
                  </a:lnTo>
                  <a:lnTo>
                    <a:pt x="0" y="815505"/>
                  </a:lnTo>
                  <a:lnTo>
                    <a:pt x="0" y="169174"/>
                  </a:lnTo>
                  <a:lnTo>
                    <a:pt x="2521324" y="0"/>
                  </a:lnTo>
                  <a:close/>
                </a:path>
              </a:pathLst>
            </a:custGeom>
            <a:solidFill>
              <a:srgbClr val="D589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7" name="Rectangle 26"/>
            <p:cNvSpPr/>
            <p:nvPr/>
          </p:nvSpPr>
          <p:spPr>
            <a:xfrm>
              <a:off x="7978109" y="3166459"/>
              <a:ext cx="2812647" cy="594000"/>
            </a:xfrm>
            <a:prstGeom prst="rect">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5" name="Isosceles Triangle 34"/>
            <p:cNvSpPr/>
            <p:nvPr/>
          </p:nvSpPr>
          <p:spPr>
            <a:xfrm rot="16200000">
              <a:off x="7495683" y="3341197"/>
              <a:ext cx="733242" cy="231602"/>
            </a:xfrm>
            <a:prstGeom prst="triangl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79" name="Group 78"/>
            <p:cNvGrpSpPr/>
            <p:nvPr/>
          </p:nvGrpSpPr>
          <p:grpSpPr>
            <a:xfrm>
              <a:off x="8045614" y="3283459"/>
              <a:ext cx="360000" cy="360000"/>
              <a:chOff x="5925376" y="1189038"/>
              <a:chExt cx="508000" cy="527050"/>
            </a:xfrm>
            <a:solidFill>
              <a:schemeClr val="bg1"/>
            </a:solidFill>
          </p:grpSpPr>
          <p:sp>
            <p:nvSpPr>
              <p:cNvPr id="77" name="Freeform 22"/>
              <p:cNvSpPr>
                <a:spLocks/>
              </p:cNvSpPr>
              <p:nvPr/>
            </p:nvSpPr>
            <p:spPr bwMode="auto">
              <a:xfrm>
                <a:off x="6001576" y="1320801"/>
                <a:ext cx="112713" cy="112713"/>
              </a:xfrm>
              <a:custGeom>
                <a:avLst/>
                <a:gdLst>
                  <a:gd name="T0" fmla="*/ 108 w 215"/>
                  <a:gd name="T1" fmla="*/ 214 h 214"/>
                  <a:gd name="T2" fmla="*/ 130 w 215"/>
                  <a:gd name="T3" fmla="*/ 213 h 214"/>
                  <a:gd name="T4" fmla="*/ 167 w 215"/>
                  <a:gd name="T5" fmla="*/ 197 h 214"/>
                  <a:gd name="T6" fmla="*/ 197 w 215"/>
                  <a:gd name="T7" fmla="*/ 167 h 214"/>
                  <a:gd name="T8" fmla="*/ 213 w 215"/>
                  <a:gd name="T9" fmla="*/ 130 h 214"/>
                  <a:gd name="T10" fmla="*/ 215 w 215"/>
                  <a:gd name="T11" fmla="*/ 108 h 214"/>
                  <a:gd name="T12" fmla="*/ 213 w 215"/>
                  <a:gd name="T13" fmla="*/ 85 h 214"/>
                  <a:gd name="T14" fmla="*/ 197 w 215"/>
                  <a:gd name="T15" fmla="*/ 47 h 214"/>
                  <a:gd name="T16" fmla="*/ 167 w 215"/>
                  <a:gd name="T17" fmla="*/ 19 h 214"/>
                  <a:gd name="T18" fmla="*/ 130 w 215"/>
                  <a:gd name="T19" fmla="*/ 1 h 214"/>
                  <a:gd name="T20" fmla="*/ 108 w 215"/>
                  <a:gd name="T21" fmla="*/ 0 h 214"/>
                  <a:gd name="T22" fmla="*/ 87 w 215"/>
                  <a:gd name="T23" fmla="*/ 1 h 214"/>
                  <a:gd name="T24" fmla="*/ 48 w 215"/>
                  <a:gd name="T25" fmla="*/ 19 h 214"/>
                  <a:gd name="T26" fmla="*/ 19 w 215"/>
                  <a:gd name="T27" fmla="*/ 47 h 214"/>
                  <a:gd name="T28" fmla="*/ 2 w 215"/>
                  <a:gd name="T29" fmla="*/ 85 h 214"/>
                  <a:gd name="T30" fmla="*/ 0 w 215"/>
                  <a:gd name="T31" fmla="*/ 108 h 214"/>
                  <a:gd name="T32" fmla="*/ 2 w 215"/>
                  <a:gd name="T33" fmla="*/ 130 h 214"/>
                  <a:gd name="T34" fmla="*/ 19 w 215"/>
                  <a:gd name="T35" fmla="*/ 167 h 214"/>
                  <a:gd name="T36" fmla="*/ 48 w 215"/>
                  <a:gd name="T37" fmla="*/ 197 h 214"/>
                  <a:gd name="T38" fmla="*/ 87 w 215"/>
                  <a:gd name="T39" fmla="*/ 213 h 214"/>
                  <a:gd name="T40" fmla="*/ 108 w 215"/>
                  <a:gd name="T4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14">
                    <a:moveTo>
                      <a:pt x="108" y="214"/>
                    </a:moveTo>
                    <a:lnTo>
                      <a:pt x="130" y="213"/>
                    </a:lnTo>
                    <a:lnTo>
                      <a:pt x="167" y="197"/>
                    </a:lnTo>
                    <a:lnTo>
                      <a:pt x="197" y="167"/>
                    </a:lnTo>
                    <a:lnTo>
                      <a:pt x="213" y="130"/>
                    </a:lnTo>
                    <a:lnTo>
                      <a:pt x="215" y="108"/>
                    </a:lnTo>
                    <a:lnTo>
                      <a:pt x="213" y="85"/>
                    </a:lnTo>
                    <a:lnTo>
                      <a:pt x="197" y="47"/>
                    </a:lnTo>
                    <a:lnTo>
                      <a:pt x="167" y="19"/>
                    </a:lnTo>
                    <a:lnTo>
                      <a:pt x="130" y="1"/>
                    </a:lnTo>
                    <a:lnTo>
                      <a:pt x="108" y="0"/>
                    </a:lnTo>
                    <a:lnTo>
                      <a:pt x="87" y="1"/>
                    </a:lnTo>
                    <a:lnTo>
                      <a:pt x="48" y="19"/>
                    </a:lnTo>
                    <a:lnTo>
                      <a:pt x="19" y="47"/>
                    </a:lnTo>
                    <a:lnTo>
                      <a:pt x="2" y="85"/>
                    </a:lnTo>
                    <a:lnTo>
                      <a:pt x="0" y="108"/>
                    </a:lnTo>
                    <a:lnTo>
                      <a:pt x="2" y="130"/>
                    </a:lnTo>
                    <a:lnTo>
                      <a:pt x="19" y="167"/>
                    </a:lnTo>
                    <a:lnTo>
                      <a:pt x="48" y="197"/>
                    </a:lnTo>
                    <a:lnTo>
                      <a:pt x="87" y="213"/>
                    </a:lnTo>
                    <a:lnTo>
                      <a:pt x="10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78" name="Freeform 23"/>
              <p:cNvSpPr>
                <a:spLocks noEditPoints="1"/>
              </p:cNvSpPr>
              <p:nvPr/>
            </p:nvSpPr>
            <p:spPr bwMode="auto">
              <a:xfrm>
                <a:off x="5925376" y="1189038"/>
                <a:ext cx="508000" cy="527050"/>
              </a:xfrm>
              <a:custGeom>
                <a:avLst/>
                <a:gdLst>
                  <a:gd name="T0" fmla="*/ 0 w 960"/>
                  <a:gd name="T1" fmla="*/ 0 h 997"/>
                  <a:gd name="T2" fmla="*/ 0 w 960"/>
                  <a:gd name="T3" fmla="*/ 767 h 997"/>
                  <a:gd name="T4" fmla="*/ 0 w 960"/>
                  <a:gd name="T5" fmla="*/ 997 h 997"/>
                  <a:gd name="T6" fmla="*/ 960 w 960"/>
                  <a:gd name="T7" fmla="*/ 997 h 997"/>
                  <a:gd name="T8" fmla="*/ 960 w 960"/>
                  <a:gd name="T9" fmla="*/ 767 h 997"/>
                  <a:gd name="T10" fmla="*/ 960 w 960"/>
                  <a:gd name="T11" fmla="*/ 0 h 997"/>
                  <a:gd name="T12" fmla="*/ 0 w 960"/>
                  <a:gd name="T13" fmla="*/ 0 h 997"/>
                  <a:gd name="T14" fmla="*/ 39 w 960"/>
                  <a:gd name="T15" fmla="*/ 39 h 997"/>
                  <a:gd name="T16" fmla="*/ 921 w 960"/>
                  <a:gd name="T17" fmla="*/ 39 h 997"/>
                  <a:gd name="T18" fmla="*/ 921 w 960"/>
                  <a:gd name="T19" fmla="*/ 569 h 997"/>
                  <a:gd name="T20" fmla="*/ 704 w 960"/>
                  <a:gd name="T21" fmla="*/ 370 h 997"/>
                  <a:gd name="T22" fmla="*/ 698 w 960"/>
                  <a:gd name="T23" fmla="*/ 366 h 997"/>
                  <a:gd name="T24" fmla="*/ 691 w 960"/>
                  <a:gd name="T25" fmla="*/ 364 h 997"/>
                  <a:gd name="T26" fmla="*/ 683 w 960"/>
                  <a:gd name="T27" fmla="*/ 366 h 997"/>
                  <a:gd name="T28" fmla="*/ 676 w 960"/>
                  <a:gd name="T29" fmla="*/ 371 h 997"/>
                  <a:gd name="T30" fmla="*/ 516 w 960"/>
                  <a:gd name="T31" fmla="*/ 547 h 997"/>
                  <a:gd name="T32" fmla="*/ 590 w 960"/>
                  <a:gd name="T33" fmla="*/ 620 h 997"/>
                  <a:gd name="T34" fmla="*/ 594 w 960"/>
                  <a:gd name="T35" fmla="*/ 626 h 997"/>
                  <a:gd name="T36" fmla="*/ 594 w 960"/>
                  <a:gd name="T37" fmla="*/ 640 h 997"/>
                  <a:gd name="T38" fmla="*/ 590 w 960"/>
                  <a:gd name="T39" fmla="*/ 646 h 997"/>
                  <a:gd name="T40" fmla="*/ 583 w 960"/>
                  <a:gd name="T41" fmla="*/ 652 h 997"/>
                  <a:gd name="T42" fmla="*/ 575 w 960"/>
                  <a:gd name="T43" fmla="*/ 652 h 997"/>
                  <a:gd name="T44" fmla="*/ 568 w 960"/>
                  <a:gd name="T45" fmla="*/ 652 h 997"/>
                  <a:gd name="T46" fmla="*/ 562 w 960"/>
                  <a:gd name="T47" fmla="*/ 646 h 997"/>
                  <a:gd name="T48" fmla="*/ 489 w 960"/>
                  <a:gd name="T49" fmla="*/ 577 h 997"/>
                  <a:gd name="T50" fmla="*/ 398 w 960"/>
                  <a:gd name="T51" fmla="*/ 485 h 997"/>
                  <a:gd name="T52" fmla="*/ 393 w 960"/>
                  <a:gd name="T53" fmla="*/ 481 h 997"/>
                  <a:gd name="T54" fmla="*/ 378 w 960"/>
                  <a:gd name="T55" fmla="*/ 481 h 997"/>
                  <a:gd name="T56" fmla="*/ 371 w 960"/>
                  <a:gd name="T57" fmla="*/ 485 h 997"/>
                  <a:gd name="T58" fmla="*/ 50 w 960"/>
                  <a:gd name="T59" fmla="*/ 767 h 997"/>
                  <a:gd name="T60" fmla="*/ 39 w 960"/>
                  <a:gd name="T61" fmla="*/ 767 h 997"/>
                  <a:gd name="T62" fmla="*/ 39 w 960"/>
                  <a:gd name="T63" fmla="*/ 39 h 997"/>
                  <a:gd name="T64" fmla="*/ 921 w 960"/>
                  <a:gd name="T65" fmla="*/ 960 h 997"/>
                  <a:gd name="T66" fmla="*/ 39 w 960"/>
                  <a:gd name="T67" fmla="*/ 960 h 997"/>
                  <a:gd name="T68" fmla="*/ 39 w 960"/>
                  <a:gd name="T69" fmla="*/ 806 h 997"/>
                  <a:gd name="T70" fmla="*/ 921 w 960"/>
                  <a:gd name="T71" fmla="*/ 806 h 997"/>
                  <a:gd name="T72" fmla="*/ 921 w 960"/>
                  <a:gd name="T73" fmla="*/ 96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0" h="997">
                    <a:moveTo>
                      <a:pt x="0" y="0"/>
                    </a:moveTo>
                    <a:lnTo>
                      <a:pt x="0" y="767"/>
                    </a:lnTo>
                    <a:lnTo>
                      <a:pt x="0" y="997"/>
                    </a:lnTo>
                    <a:lnTo>
                      <a:pt x="960" y="997"/>
                    </a:lnTo>
                    <a:lnTo>
                      <a:pt x="960" y="767"/>
                    </a:lnTo>
                    <a:lnTo>
                      <a:pt x="960" y="0"/>
                    </a:lnTo>
                    <a:lnTo>
                      <a:pt x="0" y="0"/>
                    </a:lnTo>
                    <a:close/>
                    <a:moveTo>
                      <a:pt x="39" y="39"/>
                    </a:moveTo>
                    <a:lnTo>
                      <a:pt x="921" y="39"/>
                    </a:lnTo>
                    <a:lnTo>
                      <a:pt x="921" y="569"/>
                    </a:lnTo>
                    <a:lnTo>
                      <a:pt x="704" y="370"/>
                    </a:lnTo>
                    <a:lnTo>
                      <a:pt x="698" y="366"/>
                    </a:lnTo>
                    <a:lnTo>
                      <a:pt x="691" y="364"/>
                    </a:lnTo>
                    <a:lnTo>
                      <a:pt x="683" y="366"/>
                    </a:lnTo>
                    <a:lnTo>
                      <a:pt x="676" y="371"/>
                    </a:lnTo>
                    <a:lnTo>
                      <a:pt x="516" y="547"/>
                    </a:lnTo>
                    <a:lnTo>
                      <a:pt x="590" y="620"/>
                    </a:lnTo>
                    <a:lnTo>
                      <a:pt x="594" y="626"/>
                    </a:lnTo>
                    <a:lnTo>
                      <a:pt x="594" y="640"/>
                    </a:lnTo>
                    <a:lnTo>
                      <a:pt x="590" y="646"/>
                    </a:lnTo>
                    <a:lnTo>
                      <a:pt x="583" y="652"/>
                    </a:lnTo>
                    <a:lnTo>
                      <a:pt x="575" y="652"/>
                    </a:lnTo>
                    <a:lnTo>
                      <a:pt x="568" y="652"/>
                    </a:lnTo>
                    <a:lnTo>
                      <a:pt x="562" y="646"/>
                    </a:lnTo>
                    <a:lnTo>
                      <a:pt x="489" y="577"/>
                    </a:lnTo>
                    <a:lnTo>
                      <a:pt x="398" y="485"/>
                    </a:lnTo>
                    <a:lnTo>
                      <a:pt x="393" y="481"/>
                    </a:lnTo>
                    <a:lnTo>
                      <a:pt x="378" y="481"/>
                    </a:lnTo>
                    <a:lnTo>
                      <a:pt x="371" y="485"/>
                    </a:lnTo>
                    <a:lnTo>
                      <a:pt x="50" y="767"/>
                    </a:lnTo>
                    <a:lnTo>
                      <a:pt x="39" y="767"/>
                    </a:lnTo>
                    <a:lnTo>
                      <a:pt x="39" y="39"/>
                    </a:lnTo>
                    <a:close/>
                    <a:moveTo>
                      <a:pt x="921" y="960"/>
                    </a:moveTo>
                    <a:lnTo>
                      <a:pt x="39" y="960"/>
                    </a:lnTo>
                    <a:lnTo>
                      <a:pt x="39" y="806"/>
                    </a:lnTo>
                    <a:lnTo>
                      <a:pt x="921" y="806"/>
                    </a:lnTo>
                    <a:lnTo>
                      <a:pt x="921" y="9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grpSp>
      </p:grpSp>
      <p:grpSp>
        <p:nvGrpSpPr>
          <p:cNvPr id="8" name="Group 7"/>
          <p:cNvGrpSpPr/>
          <p:nvPr/>
        </p:nvGrpSpPr>
        <p:grpSpPr>
          <a:xfrm>
            <a:off x="8302632" y="1962404"/>
            <a:ext cx="3889367" cy="1125308"/>
            <a:chOff x="8302632" y="1962404"/>
            <a:chExt cx="3889367" cy="1125308"/>
          </a:xfrm>
        </p:grpSpPr>
        <p:sp>
          <p:nvSpPr>
            <p:cNvPr id="16" name="Freeform 15"/>
            <p:cNvSpPr/>
            <p:nvPr/>
          </p:nvSpPr>
          <p:spPr>
            <a:xfrm>
              <a:off x="10787605" y="1962404"/>
              <a:ext cx="1404394" cy="1052378"/>
            </a:xfrm>
            <a:custGeom>
              <a:avLst/>
              <a:gdLst>
                <a:gd name="connsiteX0" fmla="*/ 2521324 w 2521324"/>
                <a:gd name="connsiteY0" fmla="*/ 0 h 1135393"/>
                <a:gd name="connsiteX1" fmla="*/ 2521324 w 2521324"/>
                <a:gd name="connsiteY1" fmla="*/ 910675 h 1135393"/>
                <a:gd name="connsiteX2" fmla="*/ 0 w 2521324"/>
                <a:gd name="connsiteY2" fmla="*/ 1135393 h 1135393"/>
                <a:gd name="connsiteX3" fmla="*/ 0 w 2521324"/>
                <a:gd name="connsiteY3" fmla="*/ 489062 h 1135393"/>
                <a:gd name="connsiteX4" fmla="*/ 2521324 w 2521324"/>
                <a:gd name="connsiteY4" fmla="*/ 0 h 1135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324" h="1135393">
                  <a:moveTo>
                    <a:pt x="2521324" y="0"/>
                  </a:moveTo>
                  <a:lnTo>
                    <a:pt x="2521324" y="910675"/>
                  </a:lnTo>
                  <a:lnTo>
                    <a:pt x="0" y="1135393"/>
                  </a:lnTo>
                  <a:lnTo>
                    <a:pt x="0" y="489062"/>
                  </a:lnTo>
                  <a:lnTo>
                    <a:pt x="2521324" y="0"/>
                  </a:lnTo>
                  <a:close/>
                </a:path>
              </a:pathLst>
            </a:custGeom>
            <a:solidFill>
              <a:srgbClr val="87A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8" name="Rectangle 27"/>
            <p:cNvSpPr/>
            <p:nvPr/>
          </p:nvSpPr>
          <p:spPr>
            <a:xfrm>
              <a:off x="8534234" y="2418646"/>
              <a:ext cx="2256521" cy="594000"/>
            </a:xfrm>
            <a:prstGeom prst="rect">
              <a:avLst/>
            </a:pr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6" name="Isosceles Triangle 35"/>
            <p:cNvSpPr/>
            <p:nvPr/>
          </p:nvSpPr>
          <p:spPr>
            <a:xfrm rot="16200000">
              <a:off x="8051812" y="2605290"/>
              <a:ext cx="733242" cy="231602"/>
            </a:xfrm>
            <a:prstGeom prst="triangle">
              <a:avLst/>
            </a:pr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100" name="Group 99"/>
            <p:cNvGrpSpPr/>
            <p:nvPr/>
          </p:nvGrpSpPr>
          <p:grpSpPr>
            <a:xfrm>
              <a:off x="8622126" y="2571155"/>
              <a:ext cx="360363" cy="317500"/>
              <a:chOff x="9137650" y="1163638"/>
              <a:chExt cx="360363" cy="317500"/>
            </a:xfrm>
            <a:solidFill>
              <a:schemeClr val="bg1"/>
            </a:solidFill>
          </p:grpSpPr>
          <p:sp>
            <p:nvSpPr>
              <p:cNvPr id="90" name="Freeform 33"/>
              <p:cNvSpPr>
                <a:spLocks/>
              </p:cNvSpPr>
              <p:nvPr/>
            </p:nvSpPr>
            <p:spPr bwMode="auto">
              <a:xfrm>
                <a:off x="9137650" y="1163638"/>
                <a:ext cx="360363" cy="274638"/>
              </a:xfrm>
              <a:custGeom>
                <a:avLst/>
                <a:gdLst>
                  <a:gd name="T0" fmla="*/ 6803 w 7038"/>
                  <a:gd name="T1" fmla="*/ 0 h 5373"/>
                  <a:gd name="T2" fmla="*/ 235 w 7038"/>
                  <a:gd name="T3" fmla="*/ 0 h 5373"/>
                  <a:gd name="T4" fmla="*/ 210 w 7038"/>
                  <a:gd name="T5" fmla="*/ 2 h 5373"/>
                  <a:gd name="T6" fmla="*/ 165 w 7038"/>
                  <a:gd name="T7" fmla="*/ 11 h 5373"/>
                  <a:gd name="T8" fmla="*/ 123 w 7038"/>
                  <a:gd name="T9" fmla="*/ 28 h 5373"/>
                  <a:gd name="T10" fmla="*/ 86 w 7038"/>
                  <a:gd name="T11" fmla="*/ 54 h 5373"/>
                  <a:gd name="T12" fmla="*/ 54 w 7038"/>
                  <a:gd name="T13" fmla="*/ 86 h 5373"/>
                  <a:gd name="T14" fmla="*/ 28 w 7038"/>
                  <a:gd name="T15" fmla="*/ 123 h 5373"/>
                  <a:gd name="T16" fmla="*/ 10 w 7038"/>
                  <a:gd name="T17" fmla="*/ 165 h 5373"/>
                  <a:gd name="T18" fmla="*/ 1 w 7038"/>
                  <a:gd name="T19" fmla="*/ 210 h 5373"/>
                  <a:gd name="T20" fmla="*/ 0 w 7038"/>
                  <a:gd name="T21" fmla="*/ 235 h 5373"/>
                  <a:gd name="T22" fmla="*/ 0 w 7038"/>
                  <a:gd name="T23" fmla="*/ 5139 h 5373"/>
                  <a:gd name="T24" fmla="*/ 1 w 7038"/>
                  <a:gd name="T25" fmla="*/ 5163 h 5373"/>
                  <a:gd name="T26" fmla="*/ 10 w 7038"/>
                  <a:gd name="T27" fmla="*/ 5208 h 5373"/>
                  <a:gd name="T28" fmla="*/ 28 w 7038"/>
                  <a:gd name="T29" fmla="*/ 5250 h 5373"/>
                  <a:gd name="T30" fmla="*/ 54 w 7038"/>
                  <a:gd name="T31" fmla="*/ 5287 h 5373"/>
                  <a:gd name="T32" fmla="*/ 86 w 7038"/>
                  <a:gd name="T33" fmla="*/ 5319 h 5373"/>
                  <a:gd name="T34" fmla="*/ 123 w 7038"/>
                  <a:gd name="T35" fmla="*/ 5345 h 5373"/>
                  <a:gd name="T36" fmla="*/ 165 w 7038"/>
                  <a:gd name="T37" fmla="*/ 5362 h 5373"/>
                  <a:gd name="T38" fmla="*/ 210 w 7038"/>
                  <a:gd name="T39" fmla="*/ 5371 h 5373"/>
                  <a:gd name="T40" fmla="*/ 235 w 7038"/>
                  <a:gd name="T41" fmla="*/ 5373 h 5373"/>
                  <a:gd name="T42" fmla="*/ 4927 w 7038"/>
                  <a:gd name="T43" fmla="*/ 5373 h 5373"/>
                  <a:gd name="T44" fmla="*/ 4927 w 7038"/>
                  <a:gd name="T45" fmla="*/ 5139 h 5373"/>
                  <a:gd name="T46" fmla="*/ 235 w 7038"/>
                  <a:gd name="T47" fmla="*/ 5139 h 5373"/>
                  <a:gd name="T48" fmla="*/ 235 w 7038"/>
                  <a:gd name="T49" fmla="*/ 235 h 5373"/>
                  <a:gd name="T50" fmla="*/ 6803 w 7038"/>
                  <a:gd name="T51" fmla="*/ 235 h 5373"/>
                  <a:gd name="T52" fmla="*/ 6803 w 7038"/>
                  <a:gd name="T53" fmla="*/ 5139 h 5373"/>
                  <a:gd name="T54" fmla="*/ 5982 w 7038"/>
                  <a:gd name="T55" fmla="*/ 5139 h 5373"/>
                  <a:gd name="T56" fmla="*/ 5982 w 7038"/>
                  <a:gd name="T57" fmla="*/ 5373 h 5373"/>
                  <a:gd name="T58" fmla="*/ 6803 w 7038"/>
                  <a:gd name="T59" fmla="*/ 5373 h 5373"/>
                  <a:gd name="T60" fmla="*/ 6827 w 7038"/>
                  <a:gd name="T61" fmla="*/ 5371 h 5373"/>
                  <a:gd name="T62" fmla="*/ 6873 w 7038"/>
                  <a:gd name="T63" fmla="*/ 5362 h 5373"/>
                  <a:gd name="T64" fmla="*/ 6915 w 7038"/>
                  <a:gd name="T65" fmla="*/ 5345 h 5373"/>
                  <a:gd name="T66" fmla="*/ 6952 w 7038"/>
                  <a:gd name="T67" fmla="*/ 5319 h 5373"/>
                  <a:gd name="T68" fmla="*/ 6984 w 7038"/>
                  <a:gd name="T69" fmla="*/ 5287 h 5373"/>
                  <a:gd name="T70" fmla="*/ 7010 w 7038"/>
                  <a:gd name="T71" fmla="*/ 5250 h 5373"/>
                  <a:gd name="T72" fmla="*/ 7028 w 7038"/>
                  <a:gd name="T73" fmla="*/ 5208 h 5373"/>
                  <a:gd name="T74" fmla="*/ 7037 w 7038"/>
                  <a:gd name="T75" fmla="*/ 5163 h 5373"/>
                  <a:gd name="T76" fmla="*/ 7038 w 7038"/>
                  <a:gd name="T77" fmla="*/ 5139 h 5373"/>
                  <a:gd name="T78" fmla="*/ 7038 w 7038"/>
                  <a:gd name="T79" fmla="*/ 235 h 5373"/>
                  <a:gd name="T80" fmla="*/ 7037 w 7038"/>
                  <a:gd name="T81" fmla="*/ 210 h 5373"/>
                  <a:gd name="T82" fmla="*/ 7028 w 7038"/>
                  <a:gd name="T83" fmla="*/ 165 h 5373"/>
                  <a:gd name="T84" fmla="*/ 7010 w 7038"/>
                  <a:gd name="T85" fmla="*/ 123 h 5373"/>
                  <a:gd name="T86" fmla="*/ 6984 w 7038"/>
                  <a:gd name="T87" fmla="*/ 86 h 5373"/>
                  <a:gd name="T88" fmla="*/ 6952 w 7038"/>
                  <a:gd name="T89" fmla="*/ 54 h 5373"/>
                  <a:gd name="T90" fmla="*/ 6915 w 7038"/>
                  <a:gd name="T91" fmla="*/ 28 h 5373"/>
                  <a:gd name="T92" fmla="*/ 6873 w 7038"/>
                  <a:gd name="T93" fmla="*/ 11 h 5373"/>
                  <a:gd name="T94" fmla="*/ 6827 w 7038"/>
                  <a:gd name="T95" fmla="*/ 2 h 5373"/>
                  <a:gd name="T96" fmla="*/ 6803 w 7038"/>
                  <a:gd name="T97" fmla="*/ 0 h 5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38" h="5373">
                    <a:moveTo>
                      <a:pt x="6803" y="0"/>
                    </a:moveTo>
                    <a:lnTo>
                      <a:pt x="235" y="0"/>
                    </a:lnTo>
                    <a:lnTo>
                      <a:pt x="210" y="2"/>
                    </a:lnTo>
                    <a:lnTo>
                      <a:pt x="165" y="11"/>
                    </a:lnTo>
                    <a:lnTo>
                      <a:pt x="123" y="28"/>
                    </a:lnTo>
                    <a:lnTo>
                      <a:pt x="86" y="54"/>
                    </a:lnTo>
                    <a:lnTo>
                      <a:pt x="54" y="86"/>
                    </a:lnTo>
                    <a:lnTo>
                      <a:pt x="28" y="123"/>
                    </a:lnTo>
                    <a:lnTo>
                      <a:pt x="10" y="165"/>
                    </a:lnTo>
                    <a:lnTo>
                      <a:pt x="1" y="210"/>
                    </a:lnTo>
                    <a:lnTo>
                      <a:pt x="0" y="235"/>
                    </a:lnTo>
                    <a:lnTo>
                      <a:pt x="0" y="5139"/>
                    </a:lnTo>
                    <a:lnTo>
                      <a:pt x="1" y="5163"/>
                    </a:lnTo>
                    <a:lnTo>
                      <a:pt x="10" y="5208"/>
                    </a:lnTo>
                    <a:lnTo>
                      <a:pt x="28" y="5250"/>
                    </a:lnTo>
                    <a:lnTo>
                      <a:pt x="54" y="5287"/>
                    </a:lnTo>
                    <a:lnTo>
                      <a:pt x="86" y="5319"/>
                    </a:lnTo>
                    <a:lnTo>
                      <a:pt x="123" y="5345"/>
                    </a:lnTo>
                    <a:lnTo>
                      <a:pt x="165" y="5362"/>
                    </a:lnTo>
                    <a:lnTo>
                      <a:pt x="210" y="5371"/>
                    </a:lnTo>
                    <a:lnTo>
                      <a:pt x="235" y="5373"/>
                    </a:lnTo>
                    <a:lnTo>
                      <a:pt x="4927" y="5373"/>
                    </a:lnTo>
                    <a:lnTo>
                      <a:pt x="4927" y="5139"/>
                    </a:lnTo>
                    <a:lnTo>
                      <a:pt x="235" y="5139"/>
                    </a:lnTo>
                    <a:lnTo>
                      <a:pt x="235" y="235"/>
                    </a:lnTo>
                    <a:lnTo>
                      <a:pt x="6803" y="235"/>
                    </a:lnTo>
                    <a:lnTo>
                      <a:pt x="6803" y="5139"/>
                    </a:lnTo>
                    <a:lnTo>
                      <a:pt x="5982" y="5139"/>
                    </a:lnTo>
                    <a:lnTo>
                      <a:pt x="5982" y="5373"/>
                    </a:lnTo>
                    <a:lnTo>
                      <a:pt x="6803" y="5373"/>
                    </a:lnTo>
                    <a:lnTo>
                      <a:pt x="6827" y="5371"/>
                    </a:lnTo>
                    <a:lnTo>
                      <a:pt x="6873" y="5362"/>
                    </a:lnTo>
                    <a:lnTo>
                      <a:pt x="6915" y="5345"/>
                    </a:lnTo>
                    <a:lnTo>
                      <a:pt x="6952" y="5319"/>
                    </a:lnTo>
                    <a:lnTo>
                      <a:pt x="6984" y="5287"/>
                    </a:lnTo>
                    <a:lnTo>
                      <a:pt x="7010" y="5250"/>
                    </a:lnTo>
                    <a:lnTo>
                      <a:pt x="7028" y="5208"/>
                    </a:lnTo>
                    <a:lnTo>
                      <a:pt x="7037" y="5163"/>
                    </a:lnTo>
                    <a:lnTo>
                      <a:pt x="7038" y="5139"/>
                    </a:lnTo>
                    <a:lnTo>
                      <a:pt x="7038" y="235"/>
                    </a:lnTo>
                    <a:lnTo>
                      <a:pt x="7037" y="210"/>
                    </a:lnTo>
                    <a:lnTo>
                      <a:pt x="7028" y="165"/>
                    </a:lnTo>
                    <a:lnTo>
                      <a:pt x="7010" y="123"/>
                    </a:lnTo>
                    <a:lnTo>
                      <a:pt x="6984" y="86"/>
                    </a:lnTo>
                    <a:lnTo>
                      <a:pt x="6952" y="54"/>
                    </a:lnTo>
                    <a:lnTo>
                      <a:pt x="6915" y="28"/>
                    </a:lnTo>
                    <a:lnTo>
                      <a:pt x="6873" y="11"/>
                    </a:lnTo>
                    <a:lnTo>
                      <a:pt x="6827" y="2"/>
                    </a:lnTo>
                    <a:lnTo>
                      <a:pt x="68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1" name="Freeform 34"/>
              <p:cNvSpPr>
                <a:spLocks/>
              </p:cNvSpPr>
              <p:nvPr/>
            </p:nvSpPr>
            <p:spPr bwMode="auto">
              <a:xfrm>
                <a:off x="9312275" y="1163638"/>
                <a:ext cx="11113" cy="274638"/>
              </a:xfrm>
              <a:custGeom>
                <a:avLst/>
                <a:gdLst>
                  <a:gd name="T0" fmla="*/ 117 w 234"/>
                  <a:gd name="T1" fmla="*/ 0 h 5373"/>
                  <a:gd name="T2" fmla="*/ 93 w 234"/>
                  <a:gd name="T3" fmla="*/ 3 h 5373"/>
                  <a:gd name="T4" fmla="*/ 51 w 234"/>
                  <a:gd name="T5" fmla="*/ 20 h 5373"/>
                  <a:gd name="T6" fmla="*/ 19 w 234"/>
                  <a:gd name="T7" fmla="*/ 52 h 5373"/>
                  <a:gd name="T8" fmla="*/ 1 w 234"/>
                  <a:gd name="T9" fmla="*/ 94 h 5373"/>
                  <a:gd name="T10" fmla="*/ 0 w 234"/>
                  <a:gd name="T11" fmla="*/ 118 h 5373"/>
                  <a:gd name="T12" fmla="*/ 0 w 234"/>
                  <a:gd name="T13" fmla="*/ 5256 h 5373"/>
                  <a:gd name="T14" fmla="*/ 1 w 234"/>
                  <a:gd name="T15" fmla="*/ 5279 h 5373"/>
                  <a:gd name="T16" fmla="*/ 19 w 234"/>
                  <a:gd name="T17" fmla="*/ 5321 h 5373"/>
                  <a:gd name="T18" fmla="*/ 51 w 234"/>
                  <a:gd name="T19" fmla="*/ 5353 h 5373"/>
                  <a:gd name="T20" fmla="*/ 93 w 234"/>
                  <a:gd name="T21" fmla="*/ 5370 h 5373"/>
                  <a:gd name="T22" fmla="*/ 117 w 234"/>
                  <a:gd name="T23" fmla="*/ 5373 h 5373"/>
                  <a:gd name="T24" fmla="*/ 141 w 234"/>
                  <a:gd name="T25" fmla="*/ 5370 h 5373"/>
                  <a:gd name="T26" fmla="*/ 182 w 234"/>
                  <a:gd name="T27" fmla="*/ 5353 h 5373"/>
                  <a:gd name="T28" fmla="*/ 214 w 234"/>
                  <a:gd name="T29" fmla="*/ 5321 h 5373"/>
                  <a:gd name="T30" fmla="*/ 233 w 234"/>
                  <a:gd name="T31" fmla="*/ 5279 h 5373"/>
                  <a:gd name="T32" fmla="*/ 234 w 234"/>
                  <a:gd name="T33" fmla="*/ 5256 h 5373"/>
                  <a:gd name="T34" fmla="*/ 234 w 234"/>
                  <a:gd name="T35" fmla="*/ 118 h 5373"/>
                  <a:gd name="T36" fmla="*/ 233 w 234"/>
                  <a:gd name="T37" fmla="*/ 94 h 5373"/>
                  <a:gd name="T38" fmla="*/ 214 w 234"/>
                  <a:gd name="T39" fmla="*/ 52 h 5373"/>
                  <a:gd name="T40" fmla="*/ 182 w 234"/>
                  <a:gd name="T41" fmla="*/ 20 h 5373"/>
                  <a:gd name="T42" fmla="*/ 141 w 234"/>
                  <a:gd name="T43" fmla="*/ 3 h 5373"/>
                  <a:gd name="T44" fmla="*/ 117 w 234"/>
                  <a:gd name="T45" fmla="*/ 0 h 5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5373">
                    <a:moveTo>
                      <a:pt x="117" y="0"/>
                    </a:moveTo>
                    <a:lnTo>
                      <a:pt x="93" y="3"/>
                    </a:lnTo>
                    <a:lnTo>
                      <a:pt x="51" y="20"/>
                    </a:lnTo>
                    <a:lnTo>
                      <a:pt x="19" y="52"/>
                    </a:lnTo>
                    <a:lnTo>
                      <a:pt x="1" y="94"/>
                    </a:lnTo>
                    <a:lnTo>
                      <a:pt x="0" y="118"/>
                    </a:lnTo>
                    <a:lnTo>
                      <a:pt x="0" y="5256"/>
                    </a:lnTo>
                    <a:lnTo>
                      <a:pt x="1" y="5279"/>
                    </a:lnTo>
                    <a:lnTo>
                      <a:pt x="19" y="5321"/>
                    </a:lnTo>
                    <a:lnTo>
                      <a:pt x="51" y="5353"/>
                    </a:lnTo>
                    <a:lnTo>
                      <a:pt x="93" y="5370"/>
                    </a:lnTo>
                    <a:lnTo>
                      <a:pt x="117" y="5373"/>
                    </a:lnTo>
                    <a:lnTo>
                      <a:pt x="141" y="5370"/>
                    </a:lnTo>
                    <a:lnTo>
                      <a:pt x="182" y="5353"/>
                    </a:lnTo>
                    <a:lnTo>
                      <a:pt x="214" y="5321"/>
                    </a:lnTo>
                    <a:lnTo>
                      <a:pt x="233" y="5279"/>
                    </a:lnTo>
                    <a:lnTo>
                      <a:pt x="234" y="5256"/>
                    </a:lnTo>
                    <a:lnTo>
                      <a:pt x="234" y="118"/>
                    </a:lnTo>
                    <a:lnTo>
                      <a:pt x="233" y="94"/>
                    </a:lnTo>
                    <a:lnTo>
                      <a:pt x="214" y="52"/>
                    </a:lnTo>
                    <a:lnTo>
                      <a:pt x="182" y="20"/>
                    </a:lnTo>
                    <a:lnTo>
                      <a:pt x="141" y="3"/>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2" name="Freeform 35"/>
              <p:cNvSpPr>
                <a:spLocks noEditPoints="1"/>
              </p:cNvSpPr>
              <p:nvPr/>
            </p:nvSpPr>
            <p:spPr bwMode="auto">
              <a:xfrm>
                <a:off x="9161463" y="1187450"/>
                <a:ext cx="138113" cy="227013"/>
              </a:xfrm>
              <a:custGeom>
                <a:avLst/>
                <a:gdLst>
                  <a:gd name="T0" fmla="*/ 2463 w 2698"/>
                  <a:gd name="T1" fmla="*/ 0 h 4439"/>
                  <a:gd name="T2" fmla="*/ 235 w 2698"/>
                  <a:gd name="T3" fmla="*/ 0 h 4439"/>
                  <a:gd name="T4" fmla="*/ 210 w 2698"/>
                  <a:gd name="T5" fmla="*/ 2 h 4439"/>
                  <a:gd name="T6" fmla="*/ 165 w 2698"/>
                  <a:gd name="T7" fmla="*/ 11 h 4439"/>
                  <a:gd name="T8" fmla="*/ 123 w 2698"/>
                  <a:gd name="T9" fmla="*/ 28 h 4439"/>
                  <a:gd name="T10" fmla="*/ 86 w 2698"/>
                  <a:gd name="T11" fmla="*/ 54 h 4439"/>
                  <a:gd name="T12" fmla="*/ 54 w 2698"/>
                  <a:gd name="T13" fmla="*/ 86 h 4439"/>
                  <a:gd name="T14" fmla="*/ 28 w 2698"/>
                  <a:gd name="T15" fmla="*/ 123 h 4439"/>
                  <a:gd name="T16" fmla="*/ 10 w 2698"/>
                  <a:gd name="T17" fmla="*/ 165 h 4439"/>
                  <a:gd name="T18" fmla="*/ 1 w 2698"/>
                  <a:gd name="T19" fmla="*/ 211 h 4439"/>
                  <a:gd name="T20" fmla="*/ 0 w 2698"/>
                  <a:gd name="T21" fmla="*/ 235 h 4439"/>
                  <a:gd name="T22" fmla="*/ 0 w 2698"/>
                  <a:gd name="T23" fmla="*/ 4205 h 4439"/>
                  <a:gd name="T24" fmla="*/ 1 w 2698"/>
                  <a:gd name="T25" fmla="*/ 4229 h 4439"/>
                  <a:gd name="T26" fmla="*/ 10 w 2698"/>
                  <a:gd name="T27" fmla="*/ 4274 h 4439"/>
                  <a:gd name="T28" fmla="*/ 28 w 2698"/>
                  <a:gd name="T29" fmla="*/ 4316 h 4439"/>
                  <a:gd name="T30" fmla="*/ 54 w 2698"/>
                  <a:gd name="T31" fmla="*/ 4353 h 4439"/>
                  <a:gd name="T32" fmla="*/ 86 w 2698"/>
                  <a:gd name="T33" fmla="*/ 4385 h 4439"/>
                  <a:gd name="T34" fmla="*/ 123 w 2698"/>
                  <a:gd name="T35" fmla="*/ 4411 h 4439"/>
                  <a:gd name="T36" fmla="*/ 165 w 2698"/>
                  <a:gd name="T37" fmla="*/ 4428 h 4439"/>
                  <a:gd name="T38" fmla="*/ 210 w 2698"/>
                  <a:gd name="T39" fmla="*/ 4437 h 4439"/>
                  <a:gd name="T40" fmla="*/ 235 w 2698"/>
                  <a:gd name="T41" fmla="*/ 4439 h 4439"/>
                  <a:gd name="T42" fmla="*/ 2463 w 2698"/>
                  <a:gd name="T43" fmla="*/ 4439 h 4439"/>
                  <a:gd name="T44" fmla="*/ 2488 w 2698"/>
                  <a:gd name="T45" fmla="*/ 4437 h 4439"/>
                  <a:gd name="T46" fmla="*/ 2533 w 2698"/>
                  <a:gd name="T47" fmla="*/ 4428 h 4439"/>
                  <a:gd name="T48" fmla="*/ 2575 w 2698"/>
                  <a:gd name="T49" fmla="*/ 4411 h 4439"/>
                  <a:gd name="T50" fmla="*/ 2612 w 2698"/>
                  <a:gd name="T51" fmla="*/ 4385 h 4439"/>
                  <a:gd name="T52" fmla="*/ 2644 w 2698"/>
                  <a:gd name="T53" fmla="*/ 4353 h 4439"/>
                  <a:gd name="T54" fmla="*/ 2670 w 2698"/>
                  <a:gd name="T55" fmla="*/ 4316 h 4439"/>
                  <a:gd name="T56" fmla="*/ 2688 w 2698"/>
                  <a:gd name="T57" fmla="*/ 4274 h 4439"/>
                  <a:gd name="T58" fmla="*/ 2697 w 2698"/>
                  <a:gd name="T59" fmla="*/ 4229 h 4439"/>
                  <a:gd name="T60" fmla="*/ 2698 w 2698"/>
                  <a:gd name="T61" fmla="*/ 4205 h 4439"/>
                  <a:gd name="T62" fmla="*/ 2698 w 2698"/>
                  <a:gd name="T63" fmla="*/ 235 h 4439"/>
                  <a:gd name="T64" fmla="*/ 2697 w 2698"/>
                  <a:gd name="T65" fmla="*/ 211 h 4439"/>
                  <a:gd name="T66" fmla="*/ 2688 w 2698"/>
                  <a:gd name="T67" fmla="*/ 165 h 4439"/>
                  <a:gd name="T68" fmla="*/ 2670 w 2698"/>
                  <a:gd name="T69" fmla="*/ 123 h 4439"/>
                  <a:gd name="T70" fmla="*/ 2644 w 2698"/>
                  <a:gd name="T71" fmla="*/ 86 h 4439"/>
                  <a:gd name="T72" fmla="*/ 2612 w 2698"/>
                  <a:gd name="T73" fmla="*/ 54 h 4439"/>
                  <a:gd name="T74" fmla="*/ 2575 w 2698"/>
                  <a:gd name="T75" fmla="*/ 28 h 4439"/>
                  <a:gd name="T76" fmla="*/ 2533 w 2698"/>
                  <a:gd name="T77" fmla="*/ 11 h 4439"/>
                  <a:gd name="T78" fmla="*/ 2488 w 2698"/>
                  <a:gd name="T79" fmla="*/ 2 h 4439"/>
                  <a:gd name="T80" fmla="*/ 2463 w 2698"/>
                  <a:gd name="T81" fmla="*/ 0 h 4439"/>
                  <a:gd name="T82" fmla="*/ 2463 w 2698"/>
                  <a:gd name="T83" fmla="*/ 4205 h 4439"/>
                  <a:gd name="T84" fmla="*/ 235 w 2698"/>
                  <a:gd name="T85" fmla="*/ 4205 h 4439"/>
                  <a:gd name="T86" fmla="*/ 235 w 2698"/>
                  <a:gd name="T87" fmla="*/ 235 h 4439"/>
                  <a:gd name="T88" fmla="*/ 2463 w 2698"/>
                  <a:gd name="T89" fmla="*/ 235 h 4439"/>
                  <a:gd name="T90" fmla="*/ 2463 w 2698"/>
                  <a:gd name="T91" fmla="*/ 4205 h 4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8" h="4439">
                    <a:moveTo>
                      <a:pt x="2463" y="0"/>
                    </a:moveTo>
                    <a:lnTo>
                      <a:pt x="235" y="0"/>
                    </a:lnTo>
                    <a:lnTo>
                      <a:pt x="210" y="2"/>
                    </a:lnTo>
                    <a:lnTo>
                      <a:pt x="165" y="11"/>
                    </a:lnTo>
                    <a:lnTo>
                      <a:pt x="123" y="28"/>
                    </a:lnTo>
                    <a:lnTo>
                      <a:pt x="86" y="54"/>
                    </a:lnTo>
                    <a:lnTo>
                      <a:pt x="54" y="86"/>
                    </a:lnTo>
                    <a:lnTo>
                      <a:pt x="28" y="123"/>
                    </a:lnTo>
                    <a:lnTo>
                      <a:pt x="10" y="165"/>
                    </a:lnTo>
                    <a:lnTo>
                      <a:pt x="1" y="211"/>
                    </a:lnTo>
                    <a:lnTo>
                      <a:pt x="0" y="235"/>
                    </a:lnTo>
                    <a:lnTo>
                      <a:pt x="0" y="4205"/>
                    </a:lnTo>
                    <a:lnTo>
                      <a:pt x="1" y="4229"/>
                    </a:lnTo>
                    <a:lnTo>
                      <a:pt x="10" y="4274"/>
                    </a:lnTo>
                    <a:lnTo>
                      <a:pt x="28" y="4316"/>
                    </a:lnTo>
                    <a:lnTo>
                      <a:pt x="54" y="4353"/>
                    </a:lnTo>
                    <a:lnTo>
                      <a:pt x="86" y="4385"/>
                    </a:lnTo>
                    <a:lnTo>
                      <a:pt x="123" y="4411"/>
                    </a:lnTo>
                    <a:lnTo>
                      <a:pt x="165" y="4428"/>
                    </a:lnTo>
                    <a:lnTo>
                      <a:pt x="210" y="4437"/>
                    </a:lnTo>
                    <a:lnTo>
                      <a:pt x="235" y="4439"/>
                    </a:lnTo>
                    <a:lnTo>
                      <a:pt x="2463" y="4439"/>
                    </a:lnTo>
                    <a:lnTo>
                      <a:pt x="2488" y="4437"/>
                    </a:lnTo>
                    <a:lnTo>
                      <a:pt x="2533" y="4428"/>
                    </a:lnTo>
                    <a:lnTo>
                      <a:pt x="2575" y="4411"/>
                    </a:lnTo>
                    <a:lnTo>
                      <a:pt x="2612" y="4385"/>
                    </a:lnTo>
                    <a:lnTo>
                      <a:pt x="2644" y="4353"/>
                    </a:lnTo>
                    <a:lnTo>
                      <a:pt x="2670" y="4316"/>
                    </a:lnTo>
                    <a:lnTo>
                      <a:pt x="2688" y="4274"/>
                    </a:lnTo>
                    <a:lnTo>
                      <a:pt x="2697" y="4229"/>
                    </a:lnTo>
                    <a:lnTo>
                      <a:pt x="2698" y="4205"/>
                    </a:lnTo>
                    <a:lnTo>
                      <a:pt x="2698" y="235"/>
                    </a:lnTo>
                    <a:lnTo>
                      <a:pt x="2697" y="211"/>
                    </a:lnTo>
                    <a:lnTo>
                      <a:pt x="2688" y="165"/>
                    </a:lnTo>
                    <a:lnTo>
                      <a:pt x="2670" y="123"/>
                    </a:lnTo>
                    <a:lnTo>
                      <a:pt x="2644" y="86"/>
                    </a:lnTo>
                    <a:lnTo>
                      <a:pt x="2612" y="54"/>
                    </a:lnTo>
                    <a:lnTo>
                      <a:pt x="2575" y="28"/>
                    </a:lnTo>
                    <a:lnTo>
                      <a:pt x="2533" y="11"/>
                    </a:lnTo>
                    <a:lnTo>
                      <a:pt x="2488" y="2"/>
                    </a:lnTo>
                    <a:lnTo>
                      <a:pt x="2463" y="0"/>
                    </a:lnTo>
                    <a:close/>
                    <a:moveTo>
                      <a:pt x="2463" y="4205"/>
                    </a:moveTo>
                    <a:lnTo>
                      <a:pt x="235" y="4205"/>
                    </a:lnTo>
                    <a:lnTo>
                      <a:pt x="235" y="235"/>
                    </a:lnTo>
                    <a:lnTo>
                      <a:pt x="2463" y="235"/>
                    </a:lnTo>
                    <a:lnTo>
                      <a:pt x="2463" y="4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3" name="Freeform 36"/>
              <p:cNvSpPr>
                <a:spLocks noEditPoints="1"/>
              </p:cNvSpPr>
              <p:nvPr/>
            </p:nvSpPr>
            <p:spPr bwMode="auto">
              <a:xfrm>
                <a:off x="9383713" y="1187450"/>
                <a:ext cx="90488" cy="293688"/>
              </a:xfrm>
              <a:custGeom>
                <a:avLst/>
                <a:gdLst>
                  <a:gd name="T0" fmla="*/ 1728 w 1760"/>
                  <a:gd name="T1" fmla="*/ 36 h 5721"/>
                  <a:gd name="T2" fmla="*/ 1710 w 1760"/>
                  <a:gd name="T3" fmla="*/ 20 h 5721"/>
                  <a:gd name="T4" fmla="*/ 1669 w 1760"/>
                  <a:gd name="T5" fmla="*/ 2 h 5721"/>
                  <a:gd name="T6" fmla="*/ 1624 w 1760"/>
                  <a:gd name="T7" fmla="*/ 0 h 5721"/>
                  <a:gd name="T8" fmla="*/ 1581 w 1760"/>
                  <a:gd name="T9" fmla="*/ 15 h 5721"/>
                  <a:gd name="T10" fmla="*/ 1562 w 1760"/>
                  <a:gd name="T11" fmla="*/ 30 h 5721"/>
                  <a:gd name="T12" fmla="*/ 81 w 1760"/>
                  <a:gd name="T13" fmla="*/ 1401 h 5721"/>
                  <a:gd name="T14" fmla="*/ 63 w 1760"/>
                  <a:gd name="T15" fmla="*/ 1417 h 5721"/>
                  <a:gd name="T16" fmla="*/ 33 w 1760"/>
                  <a:gd name="T17" fmla="*/ 1456 h 5721"/>
                  <a:gd name="T18" fmla="*/ 13 w 1760"/>
                  <a:gd name="T19" fmla="*/ 1499 h 5721"/>
                  <a:gd name="T20" fmla="*/ 1 w 1760"/>
                  <a:gd name="T21" fmla="*/ 1546 h 5721"/>
                  <a:gd name="T22" fmla="*/ 0 w 1760"/>
                  <a:gd name="T23" fmla="*/ 1571 h 5721"/>
                  <a:gd name="T24" fmla="*/ 0 w 1760"/>
                  <a:gd name="T25" fmla="*/ 5488 h 5721"/>
                  <a:gd name="T26" fmla="*/ 1 w 1760"/>
                  <a:gd name="T27" fmla="*/ 5511 h 5721"/>
                  <a:gd name="T28" fmla="*/ 11 w 1760"/>
                  <a:gd name="T29" fmla="*/ 5557 h 5721"/>
                  <a:gd name="T30" fmla="*/ 28 w 1760"/>
                  <a:gd name="T31" fmla="*/ 5599 h 5721"/>
                  <a:gd name="T32" fmla="*/ 54 w 1760"/>
                  <a:gd name="T33" fmla="*/ 5636 h 5721"/>
                  <a:gd name="T34" fmla="*/ 85 w 1760"/>
                  <a:gd name="T35" fmla="*/ 5668 h 5721"/>
                  <a:gd name="T36" fmla="*/ 123 w 1760"/>
                  <a:gd name="T37" fmla="*/ 5693 h 5721"/>
                  <a:gd name="T38" fmla="*/ 165 w 1760"/>
                  <a:gd name="T39" fmla="*/ 5711 h 5721"/>
                  <a:gd name="T40" fmla="*/ 211 w 1760"/>
                  <a:gd name="T41" fmla="*/ 5721 h 5721"/>
                  <a:gd name="T42" fmla="*/ 234 w 1760"/>
                  <a:gd name="T43" fmla="*/ 5721 h 5721"/>
                  <a:gd name="T44" fmla="*/ 256 w 1760"/>
                  <a:gd name="T45" fmla="*/ 5719 h 5721"/>
                  <a:gd name="T46" fmla="*/ 296 w 1760"/>
                  <a:gd name="T47" fmla="*/ 5711 h 5721"/>
                  <a:gd name="T48" fmla="*/ 334 w 1760"/>
                  <a:gd name="T49" fmla="*/ 5696 h 5721"/>
                  <a:gd name="T50" fmla="*/ 370 w 1760"/>
                  <a:gd name="T51" fmla="*/ 5674 h 5721"/>
                  <a:gd name="T52" fmla="*/ 386 w 1760"/>
                  <a:gd name="T53" fmla="*/ 5661 h 5721"/>
                  <a:gd name="T54" fmla="*/ 1676 w 1760"/>
                  <a:gd name="T55" fmla="*/ 4445 h 5721"/>
                  <a:gd name="T56" fmla="*/ 1695 w 1760"/>
                  <a:gd name="T57" fmla="*/ 4427 h 5721"/>
                  <a:gd name="T58" fmla="*/ 1726 w 1760"/>
                  <a:gd name="T59" fmla="*/ 4387 h 5721"/>
                  <a:gd name="T60" fmla="*/ 1748 w 1760"/>
                  <a:gd name="T61" fmla="*/ 4341 h 5721"/>
                  <a:gd name="T62" fmla="*/ 1759 w 1760"/>
                  <a:gd name="T63" fmla="*/ 4292 h 5721"/>
                  <a:gd name="T64" fmla="*/ 1760 w 1760"/>
                  <a:gd name="T65" fmla="*/ 4266 h 5721"/>
                  <a:gd name="T66" fmla="*/ 1760 w 1760"/>
                  <a:gd name="T67" fmla="*/ 115 h 5721"/>
                  <a:gd name="T68" fmla="*/ 1758 w 1760"/>
                  <a:gd name="T69" fmla="*/ 94 h 5721"/>
                  <a:gd name="T70" fmla="*/ 1742 w 1760"/>
                  <a:gd name="T71" fmla="*/ 54 h 5721"/>
                  <a:gd name="T72" fmla="*/ 1728 w 1760"/>
                  <a:gd name="T73" fmla="*/ 36 h 5721"/>
                  <a:gd name="T74" fmla="*/ 1525 w 1760"/>
                  <a:gd name="T75" fmla="*/ 4270 h 5721"/>
                  <a:gd name="T76" fmla="*/ 234 w 1760"/>
                  <a:gd name="T77" fmla="*/ 5488 h 5721"/>
                  <a:gd name="T78" fmla="*/ 234 w 1760"/>
                  <a:gd name="T79" fmla="*/ 1567 h 5721"/>
                  <a:gd name="T80" fmla="*/ 1525 w 1760"/>
                  <a:gd name="T81" fmla="*/ 383 h 5721"/>
                  <a:gd name="T82" fmla="*/ 1525 w 1760"/>
                  <a:gd name="T83" fmla="*/ 4270 h 5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0" h="5721">
                    <a:moveTo>
                      <a:pt x="1728" y="36"/>
                    </a:moveTo>
                    <a:lnTo>
                      <a:pt x="1710" y="20"/>
                    </a:lnTo>
                    <a:lnTo>
                      <a:pt x="1669" y="2"/>
                    </a:lnTo>
                    <a:lnTo>
                      <a:pt x="1624" y="0"/>
                    </a:lnTo>
                    <a:lnTo>
                      <a:pt x="1581" y="15"/>
                    </a:lnTo>
                    <a:lnTo>
                      <a:pt x="1562" y="30"/>
                    </a:lnTo>
                    <a:lnTo>
                      <a:pt x="81" y="1401"/>
                    </a:lnTo>
                    <a:lnTo>
                      <a:pt x="63" y="1417"/>
                    </a:lnTo>
                    <a:lnTo>
                      <a:pt x="33" y="1456"/>
                    </a:lnTo>
                    <a:lnTo>
                      <a:pt x="13" y="1499"/>
                    </a:lnTo>
                    <a:lnTo>
                      <a:pt x="1" y="1546"/>
                    </a:lnTo>
                    <a:lnTo>
                      <a:pt x="0" y="1571"/>
                    </a:lnTo>
                    <a:lnTo>
                      <a:pt x="0" y="5488"/>
                    </a:lnTo>
                    <a:lnTo>
                      <a:pt x="1" y="5511"/>
                    </a:lnTo>
                    <a:lnTo>
                      <a:pt x="11" y="5557"/>
                    </a:lnTo>
                    <a:lnTo>
                      <a:pt x="28" y="5599"/>
                    </a:lnTo>
                    <a:lnTo>
                      <a:pt x="54" y="5636"/>
                    </a:lnTo>
                    <a:lnTo>
                      <a:pt x="85" y="5668"/>
                    </a:lnTo>
                    <a:lnTo>
                      <a:pt x="123" y="5693"/>
                    </a:lnTo>
                    <a:lnTo>
                      <a:pt x="165" y="5711"/>
                    </a:lnTo>
                    <a:lnTo>
                      <a:pt x="211" y="5721"/>
                    </a:lnTo>
                    <a:lnTo>
                      <a:pt x="234" y="5721"/>
                    </a:lnTo>
                    <a:lnTo>
                      <a:pt x="256" y="5719"/>
                    </a:lnTo>
                    <a:lnTo>
                      <a:pt x="296" y="5711"/>
                    </a:lnTo>
                    <a:lnTo>
                      <a:pt x="334" y="5696"/>
                    </a:lnTo>
                    <a:lnTo>
                      <a:pt x="370" y="5674"/>
                    </a:lnTo>
                    <a:lnTo>
                      <a:pt x="386" y="5661"/>
                    </a:lnTo>
                    <a:lnTo>
                      <a:pt x="1676" y="4445"/>
                    </a:lnTo>
                    <a:lnTo>
                      <a:pt x="1695" y="4427"/>
                    </a:lnTo>
                    <a:lnTo>
                      <a:pt x="1726" y="4387"/>
                    </a:lnTo>
                    <a:lnTo>
                      <a:pt x="1748" y="4341"/>
                    </a:lnTo>
                    <a:lnTo>
                      <a:pt x="1759" y="4292"/>
                    </a:lnTo>
                    <a:lnTo>
                      <a:pt x="1760" y="4266"/>
                    </a:lnTo>
                    <a:lnTo>
                      <a:pt x="1760" y="115"/>
                    </a:lnTo>
                    <a:lnTo>
                      <a:pt x="1758" y="94"/>
                    </a:lnTo>
                    <a:lnTo>
                      <a:pt x="1742" y="54"/>
                    </a:lnTo>
                    <a:lnTo>
                      <a:pt x="1728" y="36"/>
                    </a:lnTo>
                    <a:close/>
                    <a:moveTo>
                      <a:pt x="1525" y="4270"/>
                    </a:moveTo>
                    <a:lnTo>
                      <a:pt x="234" y="5488"/>
                    </a:lnTo>
                    <a:lnTo>
                      <a:pt x="234" y="1567"/>
                    </a:lnTo>
                    <a:lnTo>
                      <a:pt x="1525" y="383"/>
                    </a:lnTo>
                    <a:lnTo>
                      <a:pt x="1525" y="42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4" name="Freeform 37"/>
              <p:cNvSpPr>
                <a:spLocks/>
              </p:cNvSpPr>
              <p:nvPr/>
            </p:nvSpPr>
            <p:spPr bwMode="auto">
              <a:xfrm>
                <a:off x="9185275" y="1211263"/>
                <a:ext cx="12700" cy="12700"/>
              </a:xfrm>
              <a:custGeom>
                <a:avLst/>
                <a:gdLst>
                  <a:gd name="T0" fmla="*/ 224 w 231"/>
                  <a:gd name="T1" fmla="*/ 71 h 233"/>
                  <a:gd name="T2" fmla="*/ 214 w 231"/>
                  <a:gd name="T3" fmla="*/ 51 h 233"/>
                  <a:gd name="T4" fmla="*/ 199 w 231"/>
                  <a:gd name="T5" fmla="*/ 32 h 233"/>
                  <a:gd name="T6" fmla="*/ 198 w 231"/>
                  <a:gd name="T7" fmla="*/ 32 h 233"/>
                  <a:gd name="T8" fmla="*/ 198 w 231"/>
                  <a:gd name="T9" fmla="*/ 32 h 233"/>
                  <a:gd name="T10" fmla="*/ 181 w 231"/>
                  <a:gd name="T11" fmla="*/ 17 h 233"/>
                  <a:gd name="T12" fmla="*/ 137 w 231"/>
                  <a:gd name="T13" fmla="*/ 0 h 233"/>
                  <a:gd name="T14" fmla="*/ 93 w 231"/>
                  <a:gd name="T15" fmla="*/ 0 h 233"/>
                  <a:gd name="T16" fmla="*/ 51 w 231"/>
                  <a:gd name="T17" fmla="*/ 17 h 233"/>
                  <a:gd name="T18" fmla="*/ 32 w 231"/>
                  <a:gd name="T19" fmla="*/ 32 h 233"/>
                  <a:gd name="T20" fmla="*/ 18 w 231"/>
                  <a:gd name="T21" fmla="*/ 51 h 233"/>
                  <a:gd name="T22" fmla="*/ 7 w 231"/>
                  <a:gd name="T23" fmla="*/ 71 h 233"/>
                  <a:gd name="T24" fmla="*/ 0 w 231"/>
                  <a:gd name="T25" fmla="*/ 93 h 233"/>
                  <a:gd name="T26" fmla="*/ 0 w 231"/>
                  <a:gd name="T27" fmla="*/ 138 h 233"/>
                  <a:gd name="T28" fmla="*/ 7 w 231"/>
                  <a:gd name="T29" fmla="*/ 160 h 233"/>
                  <a:gd name="T30" fmla="*/ 18 w 231"/>
                  <a:gd name="T31" fmla="*/ 181 h 233"/>
                  <a:gd name="T32" fmla="*/ 32 w 231"/>
                  <a:gd name="T33" fmla="*/ 199 h 233"/>
                  <a:gd name="T34" fmla="*/ 50 w 231"/>
                  <a:gd name="T35" fmla="*/ 213 h 233"/>
                  <a:gd name="T36" fmla="*/ 71 w 231"/>
                  <a:gd name="T37" fmla="*/ 223 h 233"/>
                  <a:gd name="T38" fmla="*/ 93 w 231"/>
                  <a:gd name="T39" fmla="*/ 230 h 233"/>
                  <a:gd name="T40" fmla="*/ 116 w 231"/>
                  <a:gd name="T41" fmla="*/ 233 h 233"/>
                  <a:gd name="T42" fmla="*/ 138 w 231"/>
                  <a:gd name="T43" fmla="*/ 230 h 233"/>
                  <a:gd name="T44" fmla="*/ 160 w 231"/>
                  <a:gd name="T45" fmla="*/ 223 h 233"/>
                  <a:gd name="T46" fmla="*/ 182 w 231"/>
                  <a:gd name="T47" fmla="*/ 213 h 233"/>
                  <a:gd name="T48" fmla="*/ 214 w 231"/>
                  <a:gd name="T49" fmla="*/ 181 h 233"/>
                  <a:gd name="T50" fmla="*/ 231 w 231"/>
                  <a:gd name="T51" fmla="*/ 139 h 233"/>
                  <a:gd name="T52" fmla="*/ 231 w 231"/>
                  <a:gd name="T53" fmla="*/ 94 h 233"/>
                  <a:gd name="T54" fmla="*/ 224 w 231"/>
                  <a:gd name="T55" fmla="*/ 7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233">
                    <a:moveTo>
                      <a:pt x="224" y="71"/>
                    </a:moveTo>
                    <a:lnTo>
                      <a:pt x="214" y="51"/>
                    </a:lnTo>
                    <a:lnTo>
                      <a:pt x="199" y="32"/>
                    </a:lnTo>
                    <a:lnTo>
                      <a:pt x="198" y="32"/>
                    </a:lnTo>
                    <a:lnTo>
                      <a:pt x="198" y="32"/>
                    </a:lnTo>
                    <a:lnTo>
                      <a:pt x="181" y="17"/>
                    </a:lnTo>
                    <a:lnTo>
                      <a:pt x="137" y="0"/>
                    </a:lnTo>
                    <a:lnTo>
                      <a:pt x="93" y="0"/>
                    </a:lnTo>
                    <a:lnTo>
                      <a:pt x="51" y="17"/>
                    </a:lnTo>
                    <a:lnTo>
                      <a:pt x="32" y="32"/>
                    </a:lnTo>
                    <a:lnTo>
                      <a:pt x="18" y="51"/>
                    </a:lnTo>
                    <a:lnTo>
                      <a:pt x="7" y="71"/>
                    </a:lnTo>
                    <a:lnTo>
                      <a:pt x="0" y="93"/>
                    </a:lnTo>
                    <a:lnTo>
                      <a:pt x="0" y="138"/>
                    </a:lnTo>
                    <a:lnTo>
                      <a:pt x="7" y="160"/>
                    </a:lnTo>
                    <a:lnTo>
                      <a:pt x="18" y="181"/>
                    </a:lnTo>
                    <a:lnTo>
                      <a:pt x="32" y="199"/>
                    </a:lnTo>
                    <a:lnTo>
                      <a:pt x="50" y="213"/>
                    </a:lnTo>
                    <a:lnTo>
                      <a:pt x="71" y="223"/>
                    </a:lnTo>
                    <a:lnTo>
                      <a:pt x="93" y="230"/>
                    </a:lnTo>
                    <a:lnTo>
                      <a:pt x="116" y="233"/>
                    </a:lnTo>
                    <a:lnTo>
                      <a:pt x="138" y="230"/>
                    </a:lnTo>
                    <a:lnTo>
                      <a:pt x="160" y="223"/>
                    </a:lnTo>
                    <a:lnTo>
                      <a:pt x="182" y="213"/>
                    </a:lnTo>
                    <a:lnTo>
                      <a:pt x="214" y="181"/>
                    </a:lnTo>
                    <a:lnTo>
                      <a:pt x="231" y="139"/>
                    </a:lnTo>
                    <a:lnTo>
                      <a:pt x="231" y="94"/>
                    </a:lnTo>
                    <a:lnTo>
                      <a:pt x="224"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5" name="Freeform 38"/>
              <p:cNvSpPr>
                <a:spLocks/>
              </p:cNvSpPr>
              <p:nvPr/>
            </p:nvSpPr>
            <p:spPr bwMode="auto">
              <a:xfrm>
                <a:off x="9209088" y="1211263"/>
                <a:ext cx="49213" cy="12700"/>
              </a:xfrm>
              <a:custGeom>
                <a:avLst/>
                <a:gdLst>
                  <a:gd name="T0" fmla="*/ 822 w 939"/>
                  <a:gd name="T1" fmla="*/ 0 h 235"/>
                  <a:gd name="T2" fmla="*/ 118 w 939"/>
                  <a:gd name="T3" fmla="*/ 0 h 235"/>
                  <a:gd name="T4" fmla="*/ 94 w 939"/>
                  <a:gd name="T5" fmla="*/ 3 h 235"/>
                  <a:gd name="T6" fmla="*/ 52 w 939"/>
                  <a:gd name="T7" fmla="*/ 20 h 235"/>
                  <a:gd name="T8" fmla="*/ 20 w 939"/>
                  <a:gd name="T9" fmla="*/ 52 h 235"/>
                  <a:gd name="T10" fmla="*/ 2 w 939"/>
                  <a:gd name="T11" fmla="*/ 94 h 235"/>
                  <a:gd name="T12" fmla="*/ 0 w 939"/>
                  <a:gd name="T13" fmla="*/ 117 h 235"/>
                  <a:gd name="T14" fmla="*/ 2 w 939"/>
                  <a:gd name="T15" fmla="*/ 141 h 235"/>
                  <a:gd name="T16" fmla="*/ 20 w 939"/>
                  <a:gd name="T17" fmla="*/ 183 h 235"/>
                  <a:gd name="T18" fmla="*/ 52 w 939"/>
                  <a:gd name="T19" fmla="*/ 215 h 235"/>
                  <a:gd name="T20" fmla="*/ 94 w 939"/>
                  <a:gd name="T21" fmla="*/ 232 h 235"/>
                  <a:gd name="T22" fmla="*/ 118 w 939"/>
                  <a:gd name="T23" fmla="*/ 235 h 235"/>
                  <a:gd name="T24" fmla="*/ 822 w 939"/>
                  <a:gd name="T25" fmla="*/ 235 h 235"/>
                  <a:gd name="T26" fmla="*/ 846 w 939"/>
                  <a:gd name="T27" fmla="*/ 232 h 235"/>
                  <a:gd name="T28" fmla="*/ 888 w 939"/>
                  <a:gd name="T29" fmla="*/ 215 h 235"/>
                  <a:gd name="T30" fmla="*/ 920 w 939"/>
                  <a:gd name="T31" fmla="*/ 183 h 235"/>
                  <a:gd name="T32" fmla="*/ 937 w 939"/>
                  <a:gd name="T33" fmla="*/ 141 h 235"/>
                  <a:gd name="T34" fmla="*/ 939 w 939"/>
                  <a:gd name="T35" fmla="*/ 117 h 235"/>
                  <a:gd name="T36" fmla="*/ 937 w 939"/>
                  <a:gd name="T37" fmla="*/ 94 h 235"/>
                  <a:gd name="T38" fmla="*/ 920 w 939"/>
                  <a:gd name="T39" fmla="*/ 52 h 235"/>
                  <a:gd name="T40" fmla="*/ 888 w 939"/>
                  <a:gd name="T41" fmla="*/ 20 h 235"/>
                  <a:gd name="T42" fmla="*/ 846 w 939"/>
                  <a:gd name="T43" fmla="*/ 3 h 235"/>
                  <a:gd name="T44" fmla="*/ 822 w 939"/>
                  <a:gd name="T4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9" h="235">
                    <a:moveTo>
                      <a:pt x="822" y="0"/>
                    </a:moveTo>
                    <a:lnTo>
                      <a:pt x="118" y="0"/>
                    </a:lnTo>
                    <a:lnTo>
                      <a:pt x="94" y="3"/>
                    </a:lnTo>
                    <a:lnTo>
                      <a:pt x="52" y="20"/>
                    </a:lnTo>
                    <a:lnTo>
                      <a:pt x="20" y="52"/>
                    </a:lnTo>
                    <a:lnTo>
                      <a:pt x="2" y="94"/>
                    </a:lnTo>
                    <a:lnTo>
                      <a:pt x="0" y="117"/>
                    </a:lnTo>
                    <a:lnTo>
                      <a:pt x="2" y="141"/>
                    </a:lnTo>
                    <a:lnTo>
                      <a:pt x="20" y="183"/>
                    </a:lnTo>
                    <a:lnTo>
                      <a:pt x="52" y="215"/>
                    </a:lnTo>
                    <a:lnTo>
                      <a:pt x="94" y="232"/>
                    </a:lnTo>
                    <a:lnTo>
                      <a:pt x="118" y="235"/>
                    </a:lnTo>
                    <a:lnTo>
                      <a:pt x="822" y="235"/>
                    </a:lnTo>
                    <a:lnTo>
                      <a:pt x="846" y="232"/>
                    </a:lnTo>
                    <a:lnTo>
                      <a:pt x="888" y="215"/>
                    </a:lnTo>
                    <a:lnTo>
                      <a:pt x="920" y="183"/>
                    </a:lnTo>
                    <a:lnTo>
                      <a:pt x="937" y="141"/>
                    </a:lnTo>
                    <a:lnTo>
                      <a:pt x="939" y="117"/>
                    </a:lnTo>
                    <a:lnTo>
                      <a:pt x="937" y="94"/>
                    </a:lnTo>
                    <a:lnTo>
                      <a:pt x="920" y="52"/>
                    </a:lnTo>
                    <a:lnTo>
                      <a:pt x="888" y="20"/>
                    </a:lnTo>
                    <a:lnTo>
                      <a:pt x="846" y="3"/>
                    </a:lnTo>
                    <a:lnTo>
                      <a:pt x="8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6" name="Freeform 39"/>
              <p:cNvSpPr>
                <a:spLocks/>
              </p:cNvSpPr>
              <p:nvPr/>
            </p:nvSpPr>
            <p:spPr bwMode="auto">
              <a:xfrm>
                <a:off x="9383713" y="1277938"/>
                <a:ext cx="12700" cy="11113"/>
              </a:xfrm>
              <a:custGeom>
                <a:avLst/>
                <a:gdLst>
                  <a:gd name="T0" fmla="*/ 225 w 233"/>
                  <a:gd name="T1" fmla="*/ 66 h 234"/>
                  <a:gd name="T2" fmla="*/ 216 w 233"/>
                  <a:gd name="T3" fmla="*/ 46 h 234"/>
                  <a:gd name="T4" fmla="*/ 200 w 233"/>
                  <a:gd name="T5" fmla="*/ 27 h 234"/>
                  <a:gd name="T6" fmla="*/ 183 w 233"/>
                  <a:gd name="T7" fmla="*/ 13 h 234"/>
                  <a:gd name="T8" fmla="*/ 162 w 233"/>
                  <a:gd name="T9" fmla="*/ 2 h 234"/>
                  <a:gd name="T10" fmla="*/ 139 w 233"/>
                  <a:gd name="T11" fmla="*/ 2 h 234"/>
                  <a:gd name="T12" fmla="*/ 125 w 233"/>
                  <a:gd name="T13" fmla="*/ 0 h 234"/>
                  <a:gd name="T14" fmla="*/ 97 w 233"/>
                  <a:gd name="T15" fmla="*/ 1 h 234"/>
                  <a:gd name="T16" fmla="*/ 69 w 233"/>
                  <a:gd name="T17" fmla="*/ 9 h 234"/>
                  <a:gd name="T18" fmla="*/ 45 w 233"/>
                  <a:gd name="T19" fmla="*/ 23 h 234"/>
                  <a:gd name="T20" fmla="*/ 34 w 233"/>
                  <a:gd name="T21" fmla="*/ 33 h 234"/>
                  <a:gd name="T22" fmla="*/ 19 w 233"/>
                  <a:gd name="T23" fmla="*/ 51 h 234"/>
                  <a:gd name="T24" fmla="*/ 1 w 233"/>
                  <a:gd name="T25" fmla="*/ 93 h 234"/>
                  <a:gd name="T26" fmla="*/ 0 w 233"/>
                  <a:gd name="T27" fmla="*/ 117 h 234"/>
                  <a:gd name="T28" fmla="*/ 1 w 233"/>
                  <a:gd name="T29" fmla="*/ 139 h 234"/>
                  <a:gd name="T30" fmla="*/ 19 w 233"/>
                  <a:gd name="T31" fmla="*/ 182 h 234"/>
                  <a:gd name="T32" fmla="*/ 34 w 233"/>
                  <a:gd name="T33" fmla="*/ 200 h 234"/>
                  <a:gd name="T34" fmla="*/ 52 w 233"/>
                  <a:gd name="T35" fmla="*/ 214 h 234"/>
                  <a:gd name="T36" fmla="*/ 72 w 233"/>
                  <a:gd name="T37" fmla="*/ 223 h 234"/>
                  <a:gd name="T38" fmla="*/ 94 w 233"/>
                  <a:gd name="T39" fmla="*/ 231 h 234"/>
                  <a:gd name="T40" fmla="*/ 118 w 233"/>
                  <a:gd name="T41" fmla="*/ 234 h 234"/>
                  <a:gd name="T42" fmla="*/ 141 w 233"/>
                  <a:gd name="T43" fmla="*/ 230 h 234"/>
                  <a:gd name="T44" fmla="*/ 184 w 233"/>
                  <a:gd name="T45" fmla="*/ 210 h 234"/>
                  <a:gd name="T46" fmla="*/ 200 w 233"/>
                  <a:gd name="T47" fmla="*/ 193 h 234"/>
                  <a:gd name="T48" fmla="*/ 216 w 233"/>
                  <a:gd name="T49" fmla="*/ 175 h 234"/>
                  <a:gd name="T50" fmla="*/ 225 w 233"/>
                  <a:gd name="T51" fmla="*/ 154 h 234"/>
                  <a:gd name="T52" fmla="*/ 233 w 233"/>
                  <a:gd name="T53" fmla="*/ 133 h 234"/>
                  <a:gd name="T54" fmla="*/ 233 w 233"/>
                  <a:gd name="T55" fmla="*/ 88 h 234"/>
                  <a:gd name="T56" fmla="*/ 225 w 233"/>
                  <a:gd name="T57" fmla="*/ 6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3" h="234">
                    <a:moveTo>
                      <a:pt x="225" y="66"/>
                    </a:moveTo>
                    <a:lnTo>
                      <a:pt x="216" y="46"/>
                    </a:lnTo>
                    <a:lnTo>
                      <a:pt x="200" y="27"/>
                    </a:lnTo>
                    <a:lnTo>
                      <a:pt x="183" y="13"/>
                    </a:lnTo>
                    <a:lnTo>
                      <a:pt x="162" y="2"/>
                    </a:lnTo>
                    <a:lnTo>
                      <a:pt x="139" y="2"/>
                    </a:lnTo>
                    <a:lnTo>
                      <a:pt x="125" y="0"/>
                    </a:lnTo>
                    <a:lnTo>
                      <a:pt x="97" y="1"/>
                    </a:lnTo>
                    <a:lnTo>
                      <a:pt x="69" y="9"/>
                    </a:lnTo>
                    <a:lnTo>
                      <a:pt x="45" y="23"/>
                    </a:lnTo>
                    <a:lnTo>
                      <a:pt x="34" y="33"/>
                    </a:lnTo>
                    <a:lnTo>
                      <a:pt x="19" y="51"/>
                    </a:lnTo>
                    <a:lnTo>
                      <a:pt x="1" y="93"/>
                    </a:lnTo>
                    <a:lnTo>
                      <a:pt x="0" y="117"/>
                    </a:lnTo>
                    <a:lnTo>
                      <a:pt x="1" y="139"/>
                    </a:lnTo>
                    <a:lnTo>
                      <a:pt x="19" y="182"/>
                    </a:lnTo>
                    <a:lnTo>
                      <a:pt x="34" y="200"/>
                    </a:lnTo>
                    <a:lnTo>
                      <a:pt x="52" y="214"/>
                    </a:lnTo>
                    <a:lnTo>
                      <a:pt x="72" y="223"/>
                    </a:lnTo>
                    <a:lnTo>
                      <a:pt x="94" y="231"/>
                    </a:lnTo>
                    <a:lnTo>
                      <a:pt x="118" y="234"/>
                    </a:lnTo>
                    <a:lnTo>
                      <a:pt x="141" y="230"/>
                    </a:lnTo>
                    <a:lnTo>
                      <a:pt x="184" y="210"/>
                    </a:lnTo>
                    <a:lnTo>
                      <a:pt x="200" y="193"/>
                    </a:lnTo>
                    <a:lnTo>
                      <a:pt x="216" y="175"/>
                    </a:lnTo>
                    <a:lnTo>
                      <a:pt x="225" y="154"/>
                    </a:lnTo>
                    <a:lnTo>
                      <a:pt x="233" y="133"/>
                    </a:lnTo>
                    <a:lnTo>
                      <a:pt x="233" y="88"/>
                    </a:lnTo>
                    <a:lnTo>
                      <a:pt x="22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7" name="Freeform 40"/>
              <p:cNvSpPr>
                <a:spLocks/>
              </p:cNvSpPr>
              <p:nvPr/>
            </p:nvSpPr>
            <p:spPr bwMode="auto">
              <a:xfrm>
                <a:off x="9336088" y="1187450"/>
                <a:ext cx="138113" cy="227013"/>
              </a:xfrm>
              <a:custGeom>
                <a:avLst/>
                <a:gdLst>
                  <a:gd name="T0" fmla="*/ 2580 w 2698"/>
                  <a:gd name="T1" fmla="*/ 0 h 4439"/>
                  <a:gd name="T2" fmla="*/ 234 w 2698"/>
                  <a:gd name="T3" fmla="*/ 0 h 4439"/>
                  <a:gd name="T4" fmla="*/ 210 w 2698"/>
                  <a:gd name="T5" fmla="*/ 2 h 4439"/>
                  <a:gd name="T6" fmla="*/ 164 w 2698"/>
                  <a:gd name="T7" fmla="*/ 11 h 4439"/>
                  <a:gd name="T8" fmla="*/ 123 w 2698"/>
                  <a:gd name="T9" fmla="*/ 28 h 4439"/>
                  <a:gd name="T10" fmla="*/ 85 w 2698"/>
                  <a:gd name="T11" fmla="*/ 54 h 4439"/>
                  <a:gd name="T12" fmla="*/ 53 w 2698"/>
                  <a:gd name="T13" fmla="*/ 86 h 4439"/>
                  <a:gd name="T14" fmla="*/ 28 w 2698"/>
                  <a:gd name="T15" fmla="*/ 123 h 4439"/>
                  <a:gd name="T16" fmla="*/ 10 w 2698"/>
                  <a:gd name="T17" fmla="*/ 165 h 4439"/>
                  <a:gd name="T18" fmla="*/ 0 w 2698"/>
                  <a:gd name="T19" fmla="*/ 211 h 4439"/>
                  <a:gd name="T20" fmla="*/ 0 w 2698"/>
                  <a:gd name="T21" fmla="*/ 235 h 4439"/>
                  <a:gd name="T22" fmla="*/ 0 w 2698"/>
                  <a:gd name="T23" fmla="*/ 4205 h 4439"/>
                  <a:gd name="T24" fmla="*/ 0 w 2698"/>
                  <a:gd name="T25" fmla="*/ 4229 h 4439"/>
                  <a:gd name="T26" fmla="*/ 10 w 2698"/>
                  <a:gd name="T27" fmla="*/ 4274 h 4439"/>
                  <a:gd name="T28" fmla="*/ 28 w 2698"/>
                  <a:gd name="T29" fmla="*/ 4316 h 4439"/>
                  <a:gd name="T30" fmla="*/ 53 w 2698"/>
                  <a:gd name="T31" fmla="*/ 4353 h 4439"/>
                  <a:gd name="T32" fmla="*/ 85 w 2698"/>
                  <a:gd name="T33" fmla="*/ 4385 h 4439"/>
                  <a:gd name="T34" fmla="*/ 123 w 2698"/>
                  <a:gd name="T35" fmla="*/ 4411 h 4439"/>
                  <a:gd name="T36" fmla="*/ 164 w 2698"/>
                  <a:gd name="T37" fmla="*/ 4428 h 4439"/>
                  <a:gd name="T38" fmla="*/ 210 w 2698"/>
                  <a:gd name="T39" fmla="*/ 4437 h 4439"/>
                  <a:gd name="T40" fmla="*/ 234 w 2698"/>
                  <a:gd name="T41" fmla="*/ 4439 h 4439"/>
                  <a:gd name="T42" fmla="*/ 1056 w 2698"/>
                  <a:gd name="T43" fmla="*/ 4439 h 4439"/>
                  <a:gd name="T44" fmla="*/ 1079 w 2698"/>
                  <a:gd name="T45" fmla="*/ 4436 h 4439"/>
                  <a:gd name="T46" fmla="*/ 1122 w 2698"/>
                  <a:gd name="T47" fmla="*/ 4419 h 4439"/>
                  <a:gd name="T48" fmla="*/ 1154 w 2698"/>
                  <a:gd name="T49" fmla="*/ 4387 h 4439"/>
                  <a:gd name="T50" fmla="*/ 1171 w 2698"/>
                  <a:gd name="T51" fmla="*/ 4345 h 4439"/>
                  <a:gd name="T52" fmla="*/ 1172 w 2698"/>
                  <a:gd name="T53" fmla="*/ 4322 h 4439"/>
                  <a:gd name="T54" fmla="*/ 1171 w 2698"/>
                  <a:gd name="T55" fmla="*/ 4298 h 4439"/>
                  <a:gd name="T56" fmla="*/ 1154 w 2698"/>
                  <a:gd name="T57" fmla="*/ 4256 h 4439"/>
                  <a:gd name="T58" fmla="*/ 1122 w 2698"/>
                  <a:gd name="T59" fmla="*/ 4224 h 4439"/>
                  <a:gd name="T60" fmla="*/ 1079 w 2698"/>
                  <a:gd name="T61" fmla="*/ 4207 h 4439"/>
                  <a:gd name="T62" fmla="*/ 1056 w 2698"/>
                  <a:gd name="T63" fmla="*/ 4205 h 4439"/>
                  <a:gd name="T64" fmla="*/ 234 w 2698"/>
                  <a:gd name="T65" fmla="*/ 4205 h 4439"/>
                  <a:gd name="T66" fmla="*/ 234 w 2698"/>
                  <a:gd name="T67" fmla="*/ 235 h 4439"/>
                  <a:gd name="T68" fmla="*/ 2580 w 2698"/>
                  <a:gd name="T69" fmla="*/ 235 h 4439"/>
                  <a:gd name="T70" fmla="*/ 2604 w 2698"/>
                  <a:gd name="T71" fmla="*/ 232 h 4439"/>
                  <a:gd name="T72" fmla="*/ 2646 w 2698"/>
                  <a:gd name="T73" fmla="*/ 215 h 4439"/>
                  <a:gd name="T74" fmla="*/ 2678 w 2698"/>
                  <a:gd name="T75" fmla="*/ 183 h 4439"/>
                  <a:gd name="T76" fmla="*/ 2696 w 2698"/>
                  <a:gd name="T77" fmla="*/ 141 h 4439"/>
                  <a:gd name="T78" fmla="*/ 2698 w 2698"/>
                  <a:gd name="T79" fmla="*/ 117 h 4439"/>
                  <a:gd name="T80" fmla="*/ 2696 w 2698"/>
                  <a:gd name="T81" fmla="*/ 94 h 4439"/>
                  <a:gd name="T82" fmla="*/ 2678 w 2698"/>
                  <a:gd name="T83" fmla="*/ 52 h 4439"/>
                  <a:gd name="T84" fmla="*/ 2646 w 2698"/>
                  <a:gd name="T85" fmla="*/ 20 h 4439"/>
                  <a:gd name="T86" fmla="*/ 2604 w 2698"/>
                  <a:gd name="T87" fmla="*/ 3 h 4439"/>
                  <a:gd name="T88" fmla="*/ 2580 w 2698"/>
                  <a:gd name="T89" fmla="*/ 0 h 4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98" h="4439">
                    <a:moveTo>
                      <a:pt x="2580" y="0"/>
                    </a:moveTo>
                    <a:lnTo>
                      <a:pt x="234" y="0"/>
                    </a:lnTo>
                    <a:lnTo>
                      <a:pt x="210" y="2"/>
                    </a:lnTo>
                    <a:lnTo>
                      <a:pt x="164" y="11"/>
                    </a:lnTo>
                    <a:lnTo>
                      <a:pt x="123" y="28"/>
                    </a:lnTo>
                    <a:lnTo>
                      <a:pt x="85" y="54"/>
                    </a:lnTo>
                    <a:lnTo>
                      <a:pt x="53" y="86"/>
                    </a:lnTo>
                    <a:lnTo>
                      <a:pt x="28" y="123"/>
                    </a:lnTo>
                    <a:lnTo>
                      <a:pt x="10" y="165"/>
                    </a:lnTo>
                    <a:lnTo>
                      <a:pt x="0" y="211"/>
                    </a:lnTo>
                    <a:lnTo>
                      <a:pt x="0" y="235"/>
                    </a:lnTo>
                    <a:lnTo>
                      <a:pt x="0" y="4205"/>
                    </a:lnTo>
                    <a:lnTo>
                      <a:pt x="0" y="4229"/>
                    </a:lnTo>
                    <a:lnTo>
                      <a:pt x="10" y="4274"/>
                    </a:lnTo>
                    <a:lnTo>
                      <a:pt x="28" y="4316"/>
                    </a:lnTo>
                    <a:lnTo>
                      <a:pt x="53" y="4353"/>
                    </a:lnTo>
                    <a:lnTo>
                      <a:pt x="85" y="4385"/>
                    </a:lnTo>
                    <a:lnTo>
                      <a:pt x="123" y="4411"/>
                    </a:lnTo>
                    <a:lnTo>
                      <a:pt x="164" y="4428"/>
                    </a:lnTo>
                    <a:lnTo>
                      <a:pt x="210" y="4437"/>
                    </a:lnTo>
                    <a:lnTo>
                      <a:pt x="234" y="4439"/>
                    </a:lnTo>
                    <a:lnTo>
                      <a:pt x="1056" y="4439"/>
                    </a:lnTo>
                    <a:lnTo>
                      <a:pt x="1079" y="4436"/>
                    </a:lnTo>
                    <a:lnTo>
                      <a:pt x="1122" y="4419"/>
                    </a:lnTo>
                    <a:lnTo>
                      <a:pt x="1154" y="4387"/>
                    </a:lnTo>
                    <a:lnTo>
                      <a:pt x="1171" y="4345"/>
                    </a:lnTo>
                    <a:lnTo>
                      <a:pt x="1172" y="4322"/>
                    </a:lnTo>
                    <a:lnTo>
                      <a:pt x="1171" y="4298"/>
                    </a:lnTo>
                    <a:lnTo>
                      <a:pt x="1154" y="4256"/>
                    </a:lnTo>
                    <a:lnTo>
                      <a:pt x="1122" y="4224"/>
                    </a:lnTo>
                    <a:lnTo>
                      <a:pt x="1079" y="4207"/>
                    </a:lnTo>
                    <a:lnTo>
                      <a:pt x="1056" y="4205"/>
                    </a:lnTo>
                    <a:lnTo>
                      <a:pt x="234" y="4205"/>
                    </a:lnTo>
                    <a:lnTo>
                      <a:pt x="234" y="235"/>
                    </a:lnTo>
                    <a:lnTo>
                      <a:pt x="2580" y="235"/>
                    </a:lnTo>
                    <a:lnTo>
                      <a:pt x="2604" y="232"/>
                    </a:lnTo>
                    <a:lnTo>
                      <a:pt x="2646" y="215"/>
                    </a:lnTo>
                    <a:lnTo>
                      <a:pt x="2678" y="183"/>
                    </a:lnTo>
                    <a:lnTo>
                      <a:pt x="2696" y="141"/>
                    </a:lnTo>
                    <a:lnTo>
                      <a:pt x="2698" y="117"/>
                    </a:lnTo>
                    <a:lnTo>
                      <a:pt x="2696" y="94"/>
                    </a:lnTo>
                    <a:lnTo>
                      <a:pt x="2678" y="52"/>
                    </a:lnTo>
                    <a:lnTo>
                      <a:pt x="2646" y="20"/>
                    </a:lnTo>
                    <a:lnTo>
                      <a:pt x="2604" y="3"/>
                    </a:lnTo>
                    <a:lnTo>
                      <a:pt x="25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8" name="Freeform 41"/>
              <p:cNvSpPr>
                <a:spLocks/>
              </p:cNvSpPr>
              <p:nvPr/>
            </p:nvSpPr>
            <p:spPr bwMode="auto">
              <a:xfrm>
                <a:off x="9407525" y="1247775"/>
                <a:ext cx="49213" cy="41275"/>
              </a:xfrm>
              <a:custGeom>
                <a:avLst/>
                <a:gdLst>
                  <a:gd name="T0" fmla="*/ 912 w 939"/>
                  <a:gd name="T1" fmla="*/ 42 h 818"/>
                  <a:gd name="T2" fmla="*/ 895 w 939"/>
                  <a:gd name="T3" fmla="*/ 24 h 818"/>
                  <a:gd name="T4" fmla="*/ 855 w 939"/>
                  <a:gd name="T5" fmla="*/ 4 h 818"/>
                  <a:gd name="T6" fmla="*/ 810 w 939"/>
                  <a:gd name="T7" fmla="*/ 0 h 818"/>
                  <a:gd name="T8" fmla="*/ 766 w 939"/>
                  <a:gd name="T9" fmla="*/ 13 h 818"/>
                  <a:gd name="T10" fmla="*/ 747 w 939"/>
                  <a:gd name="T11" fmla="*/ 26 h 818"/>
                  <a:gd name="T12" fmla="*/ 43 w 939"/>
                  <a:gd name="T13" fmla="*/ 610 h 818"/>
                  <a:gd name="T14" fmla="*/ 33 w 939"/>
                  <a:gd name="T15" fmla="*/ 619 h 818"/>
                  <a:gd name="T16" fmla="*/ 17 w 939"/>
                  <a:gd name="T17" fmla="*/ 639 h 818"/>
                  <a:gd name="T18" fmla="*/ 6 w 939"/>
                  <a:gd name="T19" fmla="*/ 663 h 818"/>
                  <a:gd name="T20" fmla="*/ 0 w 939"/>
                  <a:gd name="T21" fmla="*/ 687 h 818"/>
                  <a:gd name="T22" fmla="*/ 0 w 939"/>
                  <a:gd name="T23" fmla="*/ 701 h 818"/>
                  <a:gd name="T24" fmla="*/ 1 w 939"/>
                  <a:gd name="T25" fmla="*/ 724 h 818"/>
                  <a:gd name="T26" fmla="*/ 20 w 939"/>
                  <a:gd name="T27" fmla="*/ 766 h 818"/>
                  <a:gd name="T28" fmla="*/ 52 w 939"/>
                  <a:gd name="T29" fmla="*/ 798 h 818"/>
                  <a:gd name="T30" fmla="*/ 94 w 939"/>
                  <a:gd name="T31" fmla="*/ 815 h 818"/>
                  <a:gd name="T32" fmla="*/ 118 w 939"/>
                  <a:gd name="T33" fmla="*/ 818 h 818"/>
                  <a:gd name="T34" fmla="*/ 138 w 939"/>
                  <a:gd name="T35" fmla="*/ 815 h 818"/>
                  <a:gd name="T36" fmla="*/ 177 w 939"/>
                  <a:gd name="T37" fmla="*/ 802 h 818"/>
                  <a:gd name="T38" fmla="*/ 193 w 939"/>
                  <a:gd name="T39" fmla="*/ 790 h 818"/>
                  <a:gd name="T40" fmla="*/ 896 w 939"/>
                  <a:gd name="T41" fmla="*/ 206 h 818"/>
                  <a:gd name="T42" fmla="*/ 914 w 939"/>
                  <a:gd name="T43" fmla="*/ 189 h 818"/>
                  <a:gd name="T44" fmla="*/ 934 w 939"/>
                  <a:gd name="T45" fmla="*/ 149 h 818"/>
                  <a:gd name="T46" fmla="*/ 939 w 939"/>
                  <a:gd name="T47" fmla="*/ 104 h 818"/>
                  <a:gd name="T48" fmla="*/ 926 w 939"/>
                  <a:gd name="T49" fmla="*/ 61 h 818"/>
                  <a:gd name="T50" fmla="*/ 912 w 939"/>
                  <a:gd name="T51" fmla="*/ 42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9" h="818">
                    <a:moveTo>
                      <a:pt x="912" y="42"/>
                    </a:moveTo>
                    <a:lnTo>
                      <a:pt x="895" y="24"/>
                    </a:lnTo>
                    <a:lnTo>
                      <a:pt x="855" y="4"/>
                    </a:lnTo>
                    <a:lnTo>
                      <a:pt x="810" y="0"/>
                    </a:lnTo>
                    <a:lnTo>
                      <a:pt x="766" y="13"/>
                    </a:lnTo>
                    <a:lnTo>
                      <a:pt x="747" y="26"/>
                    </a:lnTo>
                    <a:lnTo>
                      <a:pt x="43" y="610"/>
                    </a:lnTo>
                    <a:lnTo>
                      <a:pt x="33" y="619"/>
                    </a:lnTo>
                    <a:lnTo>
                      <a:pt x="17" y="639"/>
                    </a:lnTo>
                    <a:lnTo>
                      <a:pt x="6" y="663"/>
                    </a:lnTo>
                    <a:lnTo>
                      <a:pt x="0" y="687"/>
                    </a:lnTo>
                    <a:lnTo>
                      <a:pt x="0" y="701"/>
                    </a:lnTo>
                    <a:lnTo>
                      <a:pt x="1" y="724"/>
                    </a:lnTo>
                    <a:lnTo>
                      <a:pt x="20" y="766"/>
                    </a:lnTo>
                    <a:lnTo>
                      <a:pt x="52" y="798"/>
                    </a:lnTo>
                    <a:lnTo>
                      <a:pt x="94" y="815"/>
                    </a:lnTo>
                    <a:lnTo>
                      <a:pt x="118" y="818"/>
                    </a:lnTo>
                    <a:lnTo>
                      <a:pt x="138" y="815"/>
                    </a:lnTo>
                    <a:lnTo>
                      <a:pt x="177" y="802"/>
                    </a:lnTo>
                    <a:lnTo>
                      <a:pt x="193" y="790"/>
                    </a:lnTo>
                    <a:lnTo>
                      <a:pt x="896" y="206"/>
                    </a:lnTo>
                    <a:lnTo>
                      <a:pt x="914" y="189"/>
                    </a:lnTo>
                    <a:lnTo>
                      <a:pt x="934" y="149"/>
                    </a:lnTo>
                    <a:lnTo>
                      <a:pt x="939" y="104"/>
                    </a:lnTo>
                    <a:lnTo>
                      <a:pt x="926" y="61"/>
                    </a:lnTo>
                    <a:lnTo>
                      <a:pt x="91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99" name="Freeform 42"/>
              <p:cNvSpPr>
                <a:spLocks/>
              </p:cNvSpPr>
              <p:nvPr/>
            </p:nvSpPr>
            <p:spPr bwMode="auto">
              <a:xfrm>
                <a:off x="9383713" y="1343025"/>
                <a:ext cx="36513" cy="23813"/>
              </a:xfrm>
              <a:custGeom>
                <a:avLst/>
                <a:gdLst>
                  <a:gd name="T0" fmla="*/ 636 w 702"/>
                  <a:gd name="T1" fmla="*/ 243 h 466"/>
                  <a:gd name="T2" fmla="*/ 167 w 702"/>
                  <a:gd name="T3" fmla="*/ 10 h 466"/>
                  <a:gd name="T4" fmla="*/ 146 w 702"/>
                  <a:gd name="T5" fmla="*/ 2 h 466"/>
                  <a:gd name="T6" fmla="*/ 101 w 702"/>
                  <a:gd name="T7" fmla="*/ 0 h 466"/>
                  <a:gd name="T8" fmla="*/ 61 w 702"/>
                  <a:gd name="T9" fmla="*/ 13 h 466"/>
                  <a:gd name="T10" fmla="*/ 27 w 702"/>
                  <a:gd name="T11" fmla="*/ 42 h 466"/>
                  <a:gd name="T12" fmla="*/ 15 w 702"/>
                  <a:gd name="T13" fmla="*/ 61 h 466"/>
                  <a:gd name="T14" fmla="*/ 4 w 702"/>
                  <a:gd name="T15" fmla="*/ 83 h 466"/>
                  <a:gd name="T16" fmla="*/ 0 w 702"/>
                  <a:gd name="T17" fmla="*/ 128 h 466"/>
                  <a:gd name="T18" fmla="*/ 14 w 702"/>
                  <a:gd name="T19" fmla="*/ 171 h 466"/>
                  <a:gd name="T20" fmla="*/ 43 w 702"/>
                  <a:gd name="T21" fmla="*/ 206 h 466"/>
                  <a:gd name="T22" fmla="*/ 62 w 702"/>
                  <a:gd name="T23" fmla="*/ 219 h 466"/>
                  <a:gd name="T24" fmla="*/ 532 w 702"/>
                  <a:gd name="T25" fmla="*/ 452 h 466"/>
                  <a:gd name="T26" fmla="*/ 545 w 702"/>
                  <a:gd name="T27" fmla="*/ 458 h 466"/>
                  <a:gd name="T28" fmla="*/ 570 w 702"/>
                  <a:gd name="T29" fmla="*/ 464 h 466"/>
                  <a:gd name="T30" fmla="*/ 585 w 702"/>
                  <a:gd name="T31" fmla="*/ 466 h 466"/>
                  <a:gd name="T32" fmla="*/ 601 w 702"/>
                  <a:gd name="T33" fmla="*/ 464 h 466"/>
                  <a:gd name="T34" fmla="*/ 633 w 702"/>
                  <a:gd name="T35" fmla="*/ 455 h 466"/>
                  <a:gd name="T36" fmla="*/ 660 w 702"/>
                  <a:gd name="T37" fmla="*/ 438 h 466"/>
                  <a:gd name="T38" fmla="*/ 683 w 702"/>
                  <a:gd name="T39" fmla="*/ 414 h 466"/>
                  <a:gd name="T40" fmla="*/ 691 w 702"/>
                  <a:gd name="T41" fmla="*/ 399 h 466"/>
                  <a:gd name="T42" fmla="*/ 699 w 702"/>
                  <a:gd name="T43" fmla="*/ 377 h 466"/>
                  <a:gd name="T44" fmla="*/ 702 w 702"/>
                  <a:gd name="T45" fmla="*/ 332 h 466"/>
                  <a:gd name="T46" fmla="*/ 687 w 702"/>
                  <a:gd name="T47" fmla="*/ 289 h 466"/>
                  <a:gd name="T48" fmla="*/ 657 w 702"/>
                  <a:gd name="T49" fmla="*/ 255 h 466"/>
                  <a:gd name="T50" fmla="*/ 636 w 702"/>
                  <a:gd name="T51"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2" h="466">
                    <a:moveTo>
                      <a:pt x="636" y="243"/>
                    </a:moveTo>
                    <a:lnTo>
                      <a:pt x="167" y="10"/>
                    </a:lnTo>
                    <a:lnTo>
                      <a:pt x="146" y="2"/>
                    </a:lnTo>
                    <a:lnTo>
                      <a:pt x="101" y="0"/>
                    </a:lnTo>
                    <a:lnTo>
                      <a:pt x="61" y="13"/>
                    </a:lnTo>
                    <a:lnTo>
                      <a:pt x="27" y="42"/>
                    </a:lnTo>
                    <a:lnTo>
                      <a:pt x="15" y="61"/>
                    </a:lnTo>
                    <a:lnTo>
                      <a:pt x="4" y="83"/>
                    </a:lnTo>
                    <a:lnTo>
                      <a:pt x="0" y="128"/>
                    </a:lnTo>
                    <a:lnTo>
                      <a:pt x="14" y="171"/>
                    </a:lnTo>
                    <a:lnTo>
                      <a:pt x="43" y="206"/>
                    </a:lnTo>
                    <a:lnTo>
                      <a:pt x="62" y="219"/>
                    </a:lnTo>
                    <a:lnTo>
                      <a:pt x="532" y="452"/>
                    </a:lnTo>
                    <a:lnTo>
                      <a:pt x="545" y="458"/>
                    </a:lnTo>
                    <a:lnTo>
                      <a:pt x="570" y="464"/>
                    </a:lnTo>
                    <a:lnTo>
                      <a:pt x="585" y="466"/>
                    </a:lnTo>
                    <a:lnTo>
                      <a:pt x="601" y="464"/>
                    </a:lnTo>
                    <a:lnTo>
                      <a:pt x="633" y="455"/>
                    </a:lnTo>
                    <a:lnTo>
                      <a:pt x="660" y="438"/>
                    </a:lnTo>
                    <a:lnTo>
                      <a:pt x="683" y="414"/>
                    </a:lnTo>
                    <a:lnTo>
                      <a:pt x="691" y="399"/>
                    </a:lnTo>
                    <a:lnTo>
                      <a:pt x="699" y="377"/>
                    </a:lnTo>
                    <a:lnTo>
                      <a:pt x="702" y="332"/>
                    </a:lnTo>
                    <a:lnTo>
                      <a:pt x="687" y="289"/>
                    </a:lnTo>
                    <a:lnTo>
                      <a:pt x="657" y="255"/>
                    </a:lnTo>
                    <a:lnTo>
                      <a:pt x="636"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grpSp>
      </p:grpSp>
      <p:sp>
        <p:nvSpPr>
          <p:cNvPr id="60" name="Rectangle 59"/>
          <p:cNvSpPr/>
          <p:nvPr/>
        </p:nvSpPr>
        <p:spPr>
          <a:xfrm>
            <a:off x="3458997" y="992666"/>
            <a:ext cx="5544295" cy="430887"/>
          </a:xfrm>
          <a:prstGeom prst="rect">
            <a:avLst/>
          </a:prstGeom>
        </p:spPr>
        <p:txBody>
          <a:bodyPr wrap="square">
            <a:spAutoFit/>
          </a:bodyPr>
          <a:lstStyle/>
          <a:p>
            <a:pPr algn="ctr"/>
            <a:r>
              <a:rPr lang="sr-Latn-RS" sz="1100" spc="540" smtClean="0">
                <a:solidFill>
                  <a:srgbClr val="15AA95"/>
                </a:solidFill>
                <a:latin typeface="Montserrat" panose="00000500000000000000" pitchFamily="50" charset="-18"/>
                <a:cs typeface="Modak" panose="01000000000000000000" pitchFamily="2" charset="-18"/>
              </a:rPr>
              <a:t>Pratite uputstva na ekranu i samostalno promenite pozadinu</a:t>
            </a:r>
            <a:endParaRPr lang="sr-Cyrl-RS" sz="1100" spc="540">
              <a:solidFill>
                <a:srgbClr val="15AA95"/>
              </a:solidFill>
              <a:latin typeface="Montserrat" panose="00000500000000000000" pitchFamily="50" charset="-18"/>
              <a:cs typeface="Modak" panose="01000000000000000000" pitchFamily="2" charset="-18"/>
            </a:endParaRPr>
          </a:p>
        </p:txBody>
      </p:sp>
    </p:spTree>
    <p:extLst>
      <p:ext uri="{BB962C8B-B14F-4D97-AF65-F5344CB8AC3E}">
        <p14:creationId xmlns:p14="http://schemas.microsoft.com/office/powerpoint/2010/main" val="20575889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par>
                          <p:cTn id="17" fill="hold">
                            <p:stCondLst>
                              <p:cond delay="750"/>
                            </p:stCondLst>
                            <p:childTnLst>
                              <p:par>
                                <p:cTn id="18" presetID="22" presetClass="entr" presetSubtype="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1250"/>
                            </p:stCondLst>
                            <p:childTnLst>
                              <p:par>
                                <p:cTn id="22" presetID="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500"/>
                            </p:stCondLst>
                            <p:childTnLst>
                              <p:par>
                                <p:cTn id="43" presetID="2" presetClass="entr" presetSubtype="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0-#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right)">
                                      <p:cBhvr>
                                        <p:cTn id="56" dur="500"/>
                                        <p:tgtEl>
                                          <p:spTgt spid="11"/>
                                        </p:tgtEl>
                                      </p:cBhvr>
                                    </p:animEffect>
                                  </p:childTnLst>
                                </p:cTn>
                              </p:par>
                            </p:childTnLst>
                          </p:cTn>
                        </p:par>
                        <p:par>
                          <p:cTn id="57" fill="hold">
                            <p:stCondLst>
                              <p:cond delay="500"/>
                            </p:stCondLst>
                            <p:childTnLst>
                              <p:par>
                                <p:cTn id="58" presetID="2" presetClass="entr" presetSubtype="2"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0-#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right)">
                                      <p:cBhvr>
                                        <p:cTn id="71" dur="500"/>
                                        <p:tgtEl>
                                          <p:spTgt spid="12"/>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1+#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1000"/>
                            </p:stCondLst>
                            <p:childTnLst>
                              <p:par>
                                <p:cTn id="78" presetID="2" presetClass="entr" presetSubtype="8"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0-#ppt_w/2"/>
                                          </p:val>
                                        </p:tav>
                                        <p:tav tm="100000">
                                          <p:val>
                                            <p:strVal val="#ppt_x"/>
                                          </p:val>
                                        </p:tav>
                                      </p:tavLst>
                                    </p:anim>
                                    <p:anim calcmode="lin" valueType="num">
                                      <p:cBhvr additive="base">
                                        <p:cTn id="8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right)">
                                      <p:cBhvr>
                                        <p:cTn id="86" dur="500"/>
                                        <p:tgtEl>
                                          <p:spTgt spid="13"/>
                                        </p:tgtEl>
                                      </p:cBhvr>
                                    </p:animEffect>
                                  </p:childTnLst>
                                </p:cTn>
                              </p:par>
                            </p:childTnLst>
                          </p:cTn>
                        </p:par>
                        <p:par>
                          <p:cTn id="87" fill="hold">
                            <p:stCondLst>
                              <p:cond delay="500"/>
                            </p:stCondLst>
                            <p:childTnLst>
                              <p:par>
                                <p:cTn id="88" presetID="2" presetClass="entr" presetSubtype="2"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1+#ppt_w/2"/>
                                          </p:val>
                                        </p:tav>
                                        <p:tav tm="100000">
                                          <p:val>
                                            <p:strVal val="#ppt_x"/>
                                          </p:val>
                                        </p:tav>
                                      </p:tavLst>
                                    </p:anim>
                                    <p:anim calcmode="lin" valueType="num">
                                      <p:cBhvr additive="base">
                                        <p:cTn id="91" dur="500" fill="hold"/>
                                        <p:tgtEl>
                                          <p:spTgt spid="21"/>
                                        </p:tgtEl>
                                        <p:attrNameLst>
                                          <p:attrName>ppt_y</p:attrName>
                                        </p:attrNameLst>
                                      </p:cBhvr>
                                      <p:tavLst>
                                        <p:tav tm="0">
                                          <p:val>
                                            <p:strVal val="#ppt_y"/>
                                          </p:val>
                                        </p:tav>
                                        <p:tav tm="100000">
                                          <p:val>
                                            <p:strVal val="#ppt_y"/>
                                          </p:val>
                                        </p:tav>
                                      </p:tavLst>
                                    </p:anim>
                                  </p:childTnLst>
                                </p:cTn>
                              </p:par>
                            </p:childTnLst>
                          </p:cTn>
                        </p:par>
                        <p:par>
                          <p:cTn id="92" fill="hold">
                            <p:stCondLst>
                              <p:cond delay="1000"/>
                            </p:stCondLst>
                            <p:childTnLst>
                              <p:par>
                                <p:cTn id="93" presetID="2" presetClass="entr" presetSubtype="8"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0-#ppt_w/2"/>
                                          </p:val>
                                        </p:tav>
                                        <p:tav tm="100000">
                                          <p:val>
                                            <p:strVal val="#ppt_x"/>
                                          </p:val>
                                        </p:tav>
                                      </p:tavLst>
                                    </p:anim>
                                    <p:anim calcmode="lin" valueType="num">
                                      <p:cBhvr additive="base">
                                        <p:cTn id="96"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9" grpId="0"/>
      <p:bldP spid="10" grpId="0"/>
      <p:bldP spid="51"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391" y="1164694"/>
            <a:ext cx="5761218" cy="553998"/>
          </a:xfrm>
          <a:prstGeom prst="rect">
            <a:avLst/>
          </a:prstGeom>
        </p:spPr>
        <p:txBody>
          <a:bodyPr wrap="square">
            <a:spAutoFit/>
          </a:bodyPr>
          <a:lstStyle/>
          <a:p>
            <a:pPr algn="ctr"/>
            <a:r>
              <a:rPr lang="sr-Latn-RS" sz="1000">
                <a:solidFill>
                  <a:srgbClr val="15AA95"/>
                </a:solidFill>
                <a:latin typeface="Montserrat Light" panose="00000400000000000000" pitchFamily="50" charset="-18"/>
                <a:cs typeface="Modak" panose="01000000000000000000" pitchFamily="2" charset="-18"/>
              </a:rPr>
              <a:t>Kontrolna tabla (Control Panel) obuhvata funkcije, uz čiju pomoć korisnik može da utiče na način rada hardvera i sofvera. Kontrolnu tablu otvorite iz menija </a:t>
            </a:r>
            <a:r>
              <a:rPr lang="sr-Latn-RS" sz="1000" smtClean="0">
                <a:solidFill>
                  <a:srgbClr val="15AA95"/>
                </a:solidFill>
                <a:latin typeface="Montserrat Light" panose="00000400000000000000" pitchFamily="50" charset="-18"/>
                <a:cs typeface="Modak" panose="01000000000000000000" pitchFamily="2" charset="-18"/>
              </a:rPr>
              <a:t>Start. Izgled </a:t>
            </a:r>
            <a:r>
              <a:rPr lang="sr-Latn-RS" sz="1000">
                <a:solidFill>
                  <a:srgbClr val="15AA95"/>
                </a:solidFill>
                <a:latin typeface="Montserrat Light" panose="00000400000000000000" pitchFamily="50" charset="-18"/>
                <a:cs typeface="Modak" panose="01000000000000000000" pitchFamily="2" charset="-18"/>
              </a:rPr>
              <a:t>ikona u prozoru može da se podesi; jedan od njih je u obliku malih ikona (Small icons):</a:t>
            </a:r>
          </a:p>
        </p:txBody>
      </p:sp>
      <p:sp>
        <p:nvSpPr>
          <p:cNvPr id="3" name="Rectangle 2"/>
          <p:cNvSpPr/>
          <p:nvPr/>
        </p:nvSpPr>
        <p:spPr>
          <a:xfrm>
            <a:off x="3522058" y="572939"/>
            <a:ext cx="5147884" cy="584775"/>
          </a:xfrm>
          <a:prstGeom prst="rect">
            <a:avLst/>
          </a:prstGeom>
        </p:spPr>
        <p:txBody>
          <a:bodyPr wrap="none">
            <a:spAutoFit/>
          </a:bodyPr>
          <a:lstStyle/>
          <a:p>
            <a:r>
              <a:rPr lang="sr-Latn-RS" sz="3200" cap="all" spc="340">
                <a:solidFill>
                  <a:srgbClr val="237DB9"/>
                </a:solidFill>
                <a:latin typeface="Montserrat" panose="00000500000000000000" pitchFamily="50" charset="-18"/>
                <a:cs typeface="Modak" panose="01000000000000000000" pitchFamily="2" charset="-18"/>
              </a:rPr>
              <a:t>Kontrolna tabla </a:t>
            </a:r>
          </a:p>
        </p:txBody>
      </p:sp>
      <p:sp>
        <p:nvSpPr>
          <p:cNvPr id="5" name="Rectangle 4"/>
          <p:cNvSpPr/>
          <p:nvPr/>
        </p:nvSpPr>
        <p:spPr>
          <a:xfrm>
            <a:off x="2982869" y="170117"/>
            <a:ext cx="6226262" cy="369332"/>
          </a:xfrm>
          <a:prstGeom prst="rect">
            <a:avLst/>
          </a:prstGeom>
        </p:spPr>
        <p:txBody>
          <a:bodyPr wrap="square">
            <a:spAutoFit/>
          </a:bodyPr>
          <a:lstStyle/>
          <a:p>
            <a:pPr algn="ctr"/>
            <a:r>
              <a:rPr lang="sr-Latn-RS" sz="900" spc="600">
                <a:solidFill>
                  <a:srgbClr val="15AA95"/>
                </a:solidFill>
                <a:latin typeface="Montserrat" panose="00000500000000000000" pitchFamily="50" charset="-18"/>
                <a:cs typeface="Modak" panose="01000000000000000000" pitchFamily="2" charset="-18"/>
              </a:rPr>
              <a:t>OMOGUĆAVA VAM MNOGA PODEŠAVANJA OPERATIVNOG SISTEMA</a:t>
            </a:r>
          </a:p>
        </p:txBody>
      </p:sp>
      <p:pic>
        <p:nvPicPr>
          <p:cNvPr id="4" name="Picture 3"/>
          <p:cNvPicPr>
            <a:picLocks noChangeAspect="1"/>
          </p:cNvPicPr>
          <p:nvPr/>
        </p:nvPicPr>
        <p:blipFill>
          <a:blip r:embed="rId2"/>
          <a:stretch>
            <a:fillRect/>
          </a:stretch>
        </p:blipFill>
        <p:spPr>
          <a:xfrm>
            <a:off x="3215391" y="1770819"/>
            <a:ext cx="5761219" cy="4444369"/>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266194" y="1770819"/>
            <a:ext cx="2647335" cy="1121508"/>
            <a:chOff x="266194" y="1770819"/>
            <a:chExt cx="2647335" cy="1121508"/>
          </a:xfrm>
        </p:grpSpPr>
        <p:sp>
          <p:nvSpPr>
            <p:cNvPr id="7" name="TextBox 6"/>
            <p:cNvSpPr txBox="1"/>
            <p:nvPr/>
          </p:nvSpPr>
          <p:spPr>
            <a:xfrm>
              <a:off x="266194" y="1770819"/>
              <a:ext cx="864339"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MOUSE</a:t>
              </a:r>
              <a:endParaRPr lang="sr-Latn-RS" sz="1400">
                <a:solidFill>
                  <a:srgbClr val="BE372C"/>
                </a:solidFill>
                <a:latin typeface="Montserrat" panose="00000500000000000000" pitchFamily="50" charset="-18"/>
                <a:cs typeface="Modak" panose="01000000000000000000" pitchFamily="2" charset="-18"/>
              </a:endParaRPr>
            </a:p>
          </p:txBody>
        </p:sp>
        <p:sp>
          <p:nvSpPr>
            <p:cNvPr id="13" name="Rectangle 12"/>
            <p:cNvSpPr/>
            <p:nvPr/>
          </p:nvSpPr>
          <p:spPr>
            <a:xfrm>
              <a:off x="266194" y="2030553"/>
              <a:ext cx="2647335" cy="861774"/>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Ako ste levoruki, možda bi Vam više odgovaralo da tasteri miša zamene uloge. Desni klik može postati primarni, a levi sekundarni. </a:t>
              </a:r>
              <a:endParaRPr lang="sr-Latn-RS" sz="1000" spc="200">
                <a:solidFill>
                  <a:srgbClr val="237DB9"/>
                </a:solidFill>
                <a:latin typeface="Montserrat Light" panose="00000400000000000000" pitchFamily="50" charset="-18"/>
                <a:cs typeface="Modak" panose="01000000000000000000" pitchFamily="2" charset="-18"/>
              </a:endParaRPr>
            </a:p>
          </p:txBody>
        </p:sp>
      </p:grpSp>
      <p:grpSp>
        <p:nvGrpSpPr>
          <p:cNvPr id="20" name="Group 19"/>
          <p:cNvGrpSpPr/>
          <p:nvPr/>
        </p:nvGrpSpPr>
        <p:grpSpPr>
          <a:xfrm>
            <a:off x="266194" y="3153177"/>
            <a:ext cx="2647335" cy="1450674"/>
            <a:chOff x="266194" y="3153177"/>
            <a:chExt cx="2647335" cy="1450674"/>
          </a:xfrm>
        </p:grpSpPr>
        <p:sp>
          <p:nvSpPr>
            <p:cNvPr id="11" name="TextBox 10"/>
            <p:cNvSpPr txBox="1"/>
            <p:nvPr/>
          </p:nvSpPr>
          <p:spPr>
            <a:xfrm>
              <a:off x="266194" y="3153177"/>
              <a:ext cx="1218603"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KEYBOARD</a:t>
              </a:r>
              <a:endParaRPr lang="sr-Latn-RS" sz="1400">
                <a:solidFill>
                  <a:srgbClr val="BE372C"/>
                </a:solidFill>
                <a:latin typeface="Montserrat" panose="00000500000000000000" pitchFamily="50" charset="-18"/>
                <a:cs typeface="Modak" panose="01000000000000000000" pitchFamily="2" charset="-18"/>
              </a:endParaRPr>
            </a:p>
          </p:txBody>
        </p:sp>
        <p:sp>
          <p:nvSpPr>
            <p:cNvPr id="14" name="Rectangle 13"/>
            <p:cNvSpPr/>
            <p:nvPr/>
          </p:nvSpPr>
          <p:spPr>
            <a:xfrm>
              <a:off x="266194" y="3434300"/>
              <a:ext cx="2647335" cy="1169551"/>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Ovde se nalaze podešavanja za rad sa tastaturom. Možete uključiti tastaturu na ekranu, podesiti Sticky keys, dodati zvuke za tastere Tab, Caps Lock, Shift i Ctrl.</a:t>
              </a:r>
              <a:endParaRPr lang="sr-Latn-RS" sz="1000" spc="200">
                <a:solidFill>
                  <a:srgbClr val="237DB9"/>
                </a:solidFill>
                <a:latin typeface="Montserrat Light" panose="00000400000000000000" pitchFamily="50" charset="-18"/>
                <a:cs typeface="Modak" panose="01000000000000000000" pitchFamily="2" charset="-18"/>
              </a:endParaRPr>
            </a:p>
          </p:txBody>
        </p:sp>
      </p:grpSp>
      <p:grpSp>
        <p:nvGrpSpPr>
          <p:cNvPr id="21" name="Group 20"/>
          <p:cNvGrpSpPr/>
          <p:nvPr/>
        </p:nvGrpSpPr>
        <p:grpSpPr>
          <a:xfrm>
            <a:off x="266194" y="4799179"/>
            <a:ext cx="2716675" cy="1421303"/>
            <a:chOff x="266194" y="4799179"/>
            <a:chExt cx="2716675" cy="1421303"/>
          </a:xfrm>
        </p:grpSpPr>
        <p:sp>
          <p:nvSpPr>
            <p:cNvPr id="8" name="TextBox 7"/>
            <p:cNvSpPr txBox="1"/>
            <p:nvPr/>
          </p:nvSpPr>
          <p:spPr>
            <a:xfrm>
              <a:off x="266194" y="4799179"/>
              <a:ext cx="1762021"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USER ACCOUNTS</a:t>
              </a:r>
              <a:endParaRPr lang="sr-Latn-RS" sz="1400">
                <a:solidFill>
                  <a:srgbClr val="BE372C"/>
                </a:solidFill>
                <a:latin typeface="Montserrat" panose="00000500000000000000" pitchFamily="50" charset="-18"/>
                <a:cs typeface="Modak" panose="01000000000000000000" pitchFamily="2" charset="-18"/>
              </a:endParaRPr>
            </a:p>
          </p:txBody>
        </p:sp>
        <p:sp>
          <p:nvSpPr>
            <p:cNvPr id="15" name="Rectangle 14"/>
            <p:cNvSpPr/>
            <p:nvPr/>
          </p:nvSpPr>
          <p:spPr>
            <a:xfrm>
              <a:off x="266194" y="5050931"/>
              <a:ext cx="2716675" cy="1169551"/>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Ako računar koristi više osoba, pogodno je da svako ima svoj korisnički nalog. Prednost je što više osoba može da koristi iste resurse, a nedostatak – ne mogu svi da rade u isto vreme.</a:t>
              </a:r>
              <a:endParaRPr lang="sr-Latn-RS" sz="1000" spc="200">
                <a:solidFill>
                  <a:srgbClr val="237DB9"/>
                </a:solidFill>
                <a:latin typeface="Montserrat Light" panose="00000400000000000000" pitchFamily="50" charset="-18"/>
                <a:cs typeface="Modak" panose="01000000000000000000" pitchFamily="2" charset="-18"/>
              </a:endParaRPr>
            </a:p>
          </p:txBody>
        </p:sp>
      </p:grpSp>
      <p:grpSp>
        <p:nvGrpSpPr>
          <p:cNvPr id="22" name="Group 21"/>
          <p:cNvGrpSpPr/>
          <p:nvPr/>
        </p:nvGrpSpPr>
        <p:grpSpPr>
          <a:xfrm>
            <a:off x="9143132" y="1770819"/>
            <a:ext cx="2941295" cy="1361238"/>
            <a:chOff x="9143132" y="1770819"/>
            <a:chExt cx="2941295" cy="1361238"/>
          </a:xfrm>
        </p:grpSpPr>
        <p:sp>
          <p:nvSpPr>
            <p:cNvPr id="9" name="TextBox 8"/>
            <p:cNvSpPr txBox="1"/>
            <p:nvPr/>
          </p:nvSpPr>
          <p:spPr>
            <a:xfrm>
              <a:off x="9143132" y="1770819"/>
              <a:ext cx="2735044"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PROGRAMS AND FEATURES</a:t>
              </a:r>
              <a:endParaRPr lang="sr-Latn-RS" sz="1400">
                <a:solidFill>
                  <a:srgbClr val="BE372C"/>
                </a:solidFill>
                <a:latin typeface="Montserrat" panose="00000500000000000000" pitchFamily="50" charset="-18"/>
                <a:cs typeface="Modak" panose="01000000000000000000" pitchFamily="2" charset="-18"/>
              </a:endParaRPr>
            </a:p>
          </p:txBody>
        </p:sp>
        <p:sp>
          <p:nvSpPr>
            <p:cNvPr id="16" name="Rectangle 15"/>
            <p:cNvSpPr/>
            <p:nvPr/>
          </p:nvSpPr>
          <p:spPr>
            <a:xfrm>
              <a:off x="9143132" y="2116394"/>
              <a:ext cx="2941295" cy="1015663"/>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Na ovom mestu možete da deinstalirate programe koje ne koriste ili ste ih greškom instalirali. Tu se mogu dodavati i brisati delovi Windows operativnog sistema.</a:t>
              </a:r>
              <a:endParaRPr lang="sr-Latn-RS" sz="1000" spc="200">
                <a:solidFill>
                  <a:srgbClr val="237DB9"/>
                </a:solidFill>
                <a:latin typeface="Montserrat Light" panose="00000400000000000000" pitchFamily="50" charset="-18"/>
                <a:cs typeface="Modak" panose="01000000000000000000" pitchFamily="2" charset="-18"/>
              </a:endParaRPr>
            </a:p>
          </p:txBody>
        </p:sp>
      </p:grpSp>
      <p:grpSp>
        <p:nvGrpSpPr>
          <p:cNvPr id="23" name="Group 22"/>
          <p:cNvGrpSpPr/>
          <p:nvPr/>
        </p:nvGrpSpPr>
        <p:grpSpPr>
          <a:xfrm>
            <a:off x="9143132" y="3433128"/>
            <a:ext cx="2941295" cy="1297032"/>
            <a:chOff x="9143132" y="3433128"/>
            <a:chExt cx="2941295" cy="1297032"/>
          </a:xfrm>
        </p:grpSpPr>
        <p:sp>
          <p:nvSpPr>
            <p:cNvPr id="10" name="TextBox 9"/>
            <p:cNvSpPr txBox="1"/>
            <p:nvPr/>
          </p:nvSpPr>
          <p:spPr>
            <a:xfrm>
              <a:off x="9143132" y="3433128"/>
              <a:ext cx="954107"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DISPLAY</a:t>
              </a:r>
              <a:endParaRPr lang="sr-Latn-RS" sz="1400">
                <a:solidFill>
                  <a:srgbClr val="BE372C"/>
                </a:solidFill>
                <a:latin typeface="Montserrat" panose="00000500000000000000" pitchFamily="50" charset="-18"/>
                <a:cs typeface="Modak" panose="01000000000000000000" pitchFamily="2" charset="-18"/>
              </a:endParaRPr>
            </a:p>
          </p:txBody>
        </p:sp>
        <p:sp>
          <p:nvSpPr>
            <p:cNvPr id="17" name="Rectangle 16"/>
            <p:cNvSpPr/>
            <p:nvPr/>
          </p:nvSpPr>
          <p:spPr>
            <a:xfrm>
              <a:off x="9143133" y="3714497"/>
              <a:ext cx="2941294" cy="1015663"/>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Možete da uvećavate veličinu slova na desktopu, ispod ikonica i u prozorima. Možete da menjate i veličinu ikonica. Ove opcije su veoma korisne za osobe sa slabijim vidom.</a:t>
              </a:r>
              <a:endParaRPr lang="sr-Latn-RS" sz="1000" spc="200">
                <a:solidFill>
                  <a:srgbClr val="237DB9"/>
                </a:solidFill>
                <a:latin typeface="Montserrat Light" panose="00000400000000000000" pitchFamily="50" charset="-18"/>
                <a:cs typeface="Modak" panose="01000000000000000000" pitchFamily="2" charset="-18"/>
              </a:endParaRPr>
            </a:p>
          </p:txBody>
        </p:sp>
      </p:grpSp>
      <p:sp>
        <p:nvSpPr>
          <p:cNvPr id="18" name="Rectangle 17"/>
          <p:cNvSpPr/>
          <p:nvPr/>
        </p:nvSpPr>
        <p:spPr>
          <a:xfrm>
            <a:off x="1169670" y="6377062"/>
            <a:ext cx="9852660" cy="480937"/>
          </a:xfrm>
          <a:prstGeom prst="rect">
            <a:avLst/>
          </a:prstGeom>
          <a:solidFill>
            <a:srgbClr val="237DB9"/>
          </a:solidFill>
        </p:spPr>
        <p:style>
          <a:lnRef idx="0">
            <a:schemeClr val="dk1"/>
          </a:lnRef>
          <a:fillRef idx="3">
            <a:schemeClr val="dk1"/>
          </a:fillRef>
          <a:effectRef idx="3">
            <a:schemeClr val="dk1"/>
          </a:effectRef>
          <a:fontRef idx="minor">
            <a:schemeClr val="lt1"/>
          </a:fontRef>
        </p:style>
        <p:txBody>
          <a:bodyPr rtlCol="0" anchor="ctr"/>
          <a:lstStyle/>
          <a:p>
            <a:pPr algn="ctr"/>
            <a:r>
              <a:rPr lang="sr-Latn-RS" cap="small">
                <a:latin typeface="Montserrat" panose="00000500000000000000" pitchFamily="50" charset="-18"/>
              </a:rPr>
              <a:t>Jedna od njih, za nas najkorisnija, jeste opcija za Regionalna i jezička </a:t>
            </a:r>
            <a:r>
              <a:rPr lang="sr-Latn-RS" cap="small" smtClean="0">
                <a:latin typeface="Montserrat" panose="00000500000000000000" pitchFamily="50" charset="-18"/>
              </a:rPr>
              <a:t>podešavanja &gt;</a:t>
            </a:r>
            <a:endParaRPr lang="sr-Latn-RS" cap="small">
              <a:latin typeface="Montserrat" panose="00000500000000000000" pitchFamily="50" charset="-18"/>
            </a:endParaRPr>
          </a:p>
        </p:txBody>
      </p:sp>
      <p:grpSp>
        <p:nvGrpSpPr>
          <p:cNvPr id="24" name="Group 23"/>
          <p:cNvGrpSpPr/>
          <p:nvPr/>
        </p:nvGrpSpPr>
        <p:grpSpPr>
          <a:xfrm>
            <a:off x="9143132" y="5010796"/>
            <a:ext cx="2941295" cy="1140218"/>
            <a:chOff x="9143132" y="5010796"/>
            <a:chExt cx="2941295" cy="1140218"/>
          </a:xfrm>
        </p:grpSpPr>
        <p:sp>
          <p:nvSpPr>
            <p:cNvPr id="12" name="TextBox 11"/>
            <p:cNvSpPr txBox="1"/>
            <p:nvPr/>
          </p:nvSpPr>
          <p:spPr>
            <a:xfrm>
              <a:off x="9143132" y="5010796"/>
              <a:ext cx="910827" cy="307777"/>
            </a:xfrm>
            <a:prstGeom prst="rect">
              <a:avLst/>
            </a:prstGeom>
            <a:noFill/>
          </p:spPr>
          <p:txBody>
            <a:bodyPr wrap="none" rtlCol="0">
              <a:spAutoFit/>
            </a:bodyPr>
            <a:lstStyle/>
            <a:p>
              <a:r>
                <a:rPr lang="sr-Latn-RS" sz="1400" smtClean="0">
                  <a:solidFill>
                    <a:srgbClr val="BE372C"/>
                  </a:solidFill>
                  <a:latin typeface="Montserrat" panose="00000500000000000000" pitchFamily="50" charset="-18"/>
                  <a:cs typeface="Modak" panose="01000000000000000000" pitchFamily="2" charset="-18"/>
                </a:rPr>
                <a:t>SYSTEM</a:t>
              </a:r>
              <a:endParaRPr lang="sr-Latn-RS" sz="1400">
                <a:solidFill>
                  <a:srgbClr val="BE372C"/>
                </a:solidFill>
                <a:latin typeface="Montserrat" panose="00000500000000000000" pitchFamily="50" charset="-18"/>
                <a:cs typeface="Modak" panose="01000000000000000000" pitchFamily="2" charset="-18"/>
              </a:endParaRPr>
            </a:p>
          </p:txBody>
        </p:sp>
        <p:sp>
          <p:nvSpPr>
            <p:cNvPr id="19" name="Rectangle 18"/>
            <p:cNvSpPr/>
            <p:nvPr/>
          </p:nvSpPr>
          <p:spPr>
            <a:xfrm>
              <a:off x="9143133" y="5289240"/>
              <a:ext cx="2941294" cy="861774"/>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Uvek zanimljia tema. Koja je moja verzija Windows-a? Gde mogu da saznam koliko memorije imam? Je li moj OS legalan? Tu potražite odgovore.</a:t>
              </a:r>
              <a:endParaRPr lang="sr-Latn-RS" sz="1000" spc="200">
                <a:solidFill>
                  <a:srgbClr val="237DB9"/>
                </a:solidFill>
                <a:latin typeface="Montserrat Light" panose="00000400000000000000" pitchFamily="50" charset="-18"/>
                <a:cs typeface="Modak" panose="01000000000000000000" pitchFamily="2" charset="-18"/>
              </a:endParaRPr>
            </a:p>
          </p:txBody>
        </p:sp>
      </p:grpSp>
      <p:sp>
        <p:nvSpPr>
          <p:cNvPr id="25" name="Rectangle 24"/>
          <p:cNvSpPr/>
          <p:nvPr/>
        </p:nvSpPr>
        <p:spPr>
          <a:xfrm>
            <a:off x="0" y="2964873"/>
            <a:ext cx="3066473" cy="45719"/>
          </a:xfrm>
          <a:prstGeom prst="rect">
            <a:avLst/>
          </a:prstGeom>
          <a:solidFill>
            <a:srgbClr val="15AA95"/>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sp>
        <p:nvSpPr>
          <p:cNvPr id="26" name="Rectangle 25"/>
          <p:cNvSpPr/>
          <p:nvPr/>
        </p:nvSpPr>
        <p:spPr>
          <a:xfrm>
            <a:off x="0" y="4653018"/>
            <a:ext cx="3066473" cy="45719"/>
          </a:xfrm>
          <a:prstGeom prst="rect">
            <a:avLst/>
          </a:prstGeom>
          <a:solidFill>
            <a:srgbClr val="9CB75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sp>
        <p:nvSpPr>
          <p:cNvPr id="27" name="Rectangle 26"/>
          <p:cNvSpPr/>
          <p:nvPr/>
        </p:nvSpPr>
        <p:spPr>
          <a:xfrm>
            <a:off x="9125527" y="3146995"/>
            <a:ext cx="3066473" cy="45719"/>
          </a:xfrm>
          <a:prstGeom prst="rect">
            <a:avLst/>
          </a:prstGeom>
          <a:solidFill>
            <a:srgbClr val="BE372C"/>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sp>
        <p:nvSpPr>
          <p:cNvPr id="28" name="Rectangle 27"/>
          <p:cNvSpPr/>
          <p:nvPr/>
        </p:nvSpPr>
        <p:spPr>
          <a:xfrm>
            <a:off x="9125527" y="4819266"/>
            <a:ext cx="3066473" cy="45719"/>
          </a:xfrm>
          <a:prstGeom prst="rect">
            <a:avLst/>
          </a:prstGeom>
          <a:solidFill>
            <a:srgbClr val="F09B13"/>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126384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500"/>
                                        <p:tgtEl>
                                          <p:spTgt spid="28"/>
                                        </p:tgtEl>
                                      </p:cBhvr>
                                    </p:animEffect>
                                  </p:childTnLst>
                                </p:cTn>
                              </p:par>
                            </p:childTnLst>
                          </p:cTn>
                        </p:par>
                        <p:par>
                          <p:cTn id="36" fill="hold">
                            <p:stCondLst>
                              <p:cond delay="1750"/>
                            </p:stCondLst>
                            <p:childTnLst>
                              <p:par>
                                <p:cTn id="37" presetID="47"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anim calcmode="lin" valueType="num">
                                      <p:cBhvr>
                                        <p:cTn id="40" dur="500" fill="hold"/>
                                        <p:tgtEl>
                                          <p:spTgt spid="6"/>
                                        </p:tgtEl>
                                        <p:attrNameLst>
                                          <p:attrName>ppt_x</p:attrName>
                                        </p:attrNameLst>
                                      </p:cBhvr>
                                      <p:tavLst>
                                        <p:tav tm="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2250"/>
                            </p:stCondLst>
                            <p:childTnLst>
                              <p:par>
                                <p:cTn id="43" presetID="47"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strVal val="#ppt_x"/>
                                          </p:val>
                                        </p:tav>
                                        <p:tav tm="100000">
                                          <p:val>
                                            <p:strVal val="#ppt_x"/>
                                          </p:val>
                                        </p:tav>
                                      </p:tavLst>
                                    </p:anim>
                                    <p:anim calcmode="lin" valueType="num">
                                      <p:cBhvr>
                                        <p:cTn id="47" dur="5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2750"/>
                            </p:stCondLst>
                            <p:childTnLst>
                              <p:par>
                                <p:cTn id="49" presetID="47"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325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47"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strVal val="#ppt_x"/>
                                          </p:val>
                                        </p:tav>
                                        <p:tav tm="100000">
                                          <p:val>
                                            <p:strVal val="#ppt_x"/>
                                          </p:val>
                                        </p:tav>
                                      </p:tavLst>
                                    </p:anim>
                                    <p:anim calcmode="lin" valueType="num">
                                      <p:cBhvr>
                                        <p:cTn id="65" dur="5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4250"/>
                            </p:stCondLst>
                            <p:childTnLst>
                              <p:par>
                                <p:cTn id="67" presetID="47"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0-#ppt_w/2"/>
                                          </p:val>
                                        </p:tav>
                                        <p:tav tm="100000">
                                          <p:val>
                                            <p:strVal val="#ppt_x"/>
                                          </p:val>
                                        </p:tav>
                                      </p:tavLst>
                                    </p:anim>
                                    <p:anim calcmode="lin" valueType="num">
                                      <p:cBhvr additive="base">
                                        <p:cTn id="7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8"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22289" y="3611915"/>
            <a:ext cx="1625601" cy="1535581"/>
            <a:chOff x="5915024" y="3041012"/>
            <a:chExt cx="1625601" cy="1535581"/>
          </a:xfrm>
        </p:grpSpPr>
        <p:sp>
          <p:nvSpPr>
            <p:cNvPr id="5" name="Rectangle 12"/>
            <p:cNvSpPr/>
            <p:nvPr/>
          </p:nvSpPr>
          <p:spPr>
            <a:xfrm>
              <a:off x="5915660" y="3041012"/>
              <a:ext cx="1624965"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624965"/>
                <a:gd name="connsiteY0" fmla="*/ 0 h 388620"/>
                <a:gd name="connsiteX1" fmla="*/ 1451610 w 1624965"/>
                <a:gd name="connsiteY1" fmla="*/ 0 h 388620"/>
                <a:gd name="connsiteX2" fmla="*/ 1624965 w 1624965"/>
                <a:gd name="connsiteY2" fmla="*/ 386715 h 388620"/>
                <a:gd name="connsiteX3" fmla="*/ 0 w 1624965"/>
                <a:gd name="connsiteY3" fmla="*/ 388620 h 388620"/>
                <a:gd name="connsiteX4" fmla="*/ 0 w 1624965"/>
                <a:gd name="connsiteY4"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965" h="388620">
                  <a:moveTo>
                    <a:pt x="0" y="0"/>
                  </a:moveTo>
                  <a:lnTo>
                    <a:pt x="1451610" y="0"/>
                  </a:lnTo>
                  <a:cubicBezTo>
                    <a:pt x="1451398" y="5080"/>
                    <a:pt x="1453092" y="219710"/>
                    <a:pt x="1454785" y="222885"/>
                  </a:cubicBezTo>
                  <a:cubicBezTo>
                    <a:pt x="1450552" y="222250"/>
                    <a:pt x="1568238" y="332105"/>
                    <a:pt x="1624965" y="386715"/>
                  </a:cubicBezTo>
                  <a:lnTo>
                    <a:pt x="0" y="388620"/>
                  </a:lnTo>
                  <a:lnTo>
                    <a:pt x="0" y="0"/>
                  </a:lnTo>
                  <a:close/>
                </a:path>
              </a:pathLst>
            </a:custGeom>
            <a:solidFill>
              <a:srgbClr val="FAC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Rectangle 13"/>
            <p:cNvSpPr/>
            <p:nvPr/>
          </p:nvSpPr>
          <p:spPr>
            <a:xfrm>
              <a:off x="5915024" y="4166235"/>
              <a:ext cx="1452245" cy="410358"/>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179070 w 1451610"/>
                <a:gd name="connsiteY4" fmla="*/ 0 h 390525"/>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20320 w 1451610"/>
                <a:gd name="connsiteY4" fmla="*/ 175261 h 390525"/>
                <a:gd name="connsiteX5" fmla="*/ 179070 w 1451610"/>
                <a:gd name="connsiteY5" fmla="*/ 0 h 390525"/>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20320 w 1451610"/>
                <a:gd name="connsiteY4" fmla="*/ 175261 h 390525"/>
                <a:gd name="connsiteX5" fmla="*/ 179070 w 1451610"/>
                <a:gd name="connsiteY5" fmla="*/ 0 h 390525"/>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1270 w 1451610"/>
                <a:gd name="connsiteY4" fmla="*/ 190501 h 390525"/>
                <a:gd name="connsiteX5" fmla="*/ 179070 w 1451610"/>
                <a:gd name="connsiteY5" fmla="*/ 0 h 390525"/>
                <a:gd name="connsiteX0" fmla="*/ 179070 w 1451610"/>
                <a:gd name="connsiteY0" fmla="*/ 0 h 409944"/>
                <a:gd name="connsiteX1" fmla="*/ 1451610 w 1451610"/>
                <a:gd name="connsiteY1" fmla="*/ 1905 h 409944"/>
                <a:gd name="connsiteX2" fmla="*/ 1451610 w 1451610"/>
                <a:gd name="connsiteY2" fmla="*/ 390525 h 409944"/>
                <a:gd name="connsiteX3" fmla="*/ 0 w 1451610"/>
                <a:gd name="connsiteY3" fmla="*/ 390525 h 409944"/>
                <a:gd name="connsiteX4" fmla="*/ 1270 w 1451610"/>
                <a:gd name="connsiteY4" fmla="*/ 190501 h 409944"/>
                <a:gd name="connsiteX5" fmla="*/ 179070 w 1451610"/>
                <a:gd name="connsiteY5" fmla="*/ 0 h 409944"/>
                <a:gd name="connsiteX0" fmla="*/ 179070 w 1451610"/>
                <a:gd name="connsiteY0" fmla="*/ 0 h 410358"/>
                <a:gd name="connsiteX1" fmla="*/ 1451610 w 1451610"/>
                <a:gd name="connsiteY1" fmla="*/ 1905 h 410358"/>
                <a:gd name="connsiteX2" fmla="*/ 1451610 w 1451610"/>
                <a:gd name="connsiteY2" fmla="*/ 390525 h 410358"/>
                <a:gd name="connsiteX3" fmla="*/ 0 w 1451610"/>
                <a:gd name="connsiteY3" fmla="*/ 390525 h 410358"/>
                <a:gd name="connsiteX4" fmla="*/ 3175 w 1451610"/>
                <a:gd name="connsiteY4" fmla="*/ 198121 h 410358"/>
                <a:gd name="connsiteX5" fmla="*/ 179070 w 1451610"/>
                <a:gd name="connsiteY5" fmla="*/ 0 h 410358"/>
                <a:gd name="connsiteX0" fmla="*/ 179705 w 1452245"/>
                <a:gd name="connsiteY0" fmla="*/ 0 h 410358"/>
                <a:gd name="connsiteX1" fmla="*/ 1452245 w 1452245"/>
                <a:gd name="connsiteY1" fmla="*/ 1905 h 410358"/>
                <a:gd name="connsiteX2" fmla="*/ 1452245 w 1452245"/>
                <a:gd name="connsiteY2" fmla="*/ 390525 h 410358"/>
                <a:gd name="connsiteX3" fmla="*/ 635 w 1452245"/>
                <a:gd name="connsiteY3" fmla="*/ 390525 h 410358"/>
                <a:gd name="connsiteX4" fmla="*/ 0 w 1452245"/>
                <a:gd name="connsiteY4" fmla="*/ 198121 h 410358"/>
                <a:gd name="connsiteX5" fmla="*/ 179705 w 1452245"/>
                <a:gd name="connsiteY5" fmla="*/ 0 h 4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245" h="410358">
                  <a:moveTo>
                    <a:pt x="179705" y="0"/>
                  </a:moveTo>
                  <a:lnTo>
                    <a:pt x="1452245" y="1905"/>
                  </a:lnTo>
                  <a:lnTo>
                    <a:pt x="1452245" y="390525"/>
                  </a:lnTo>
                  <a:lnTo>
                    <a:pt x="635" y="390525"/>
                  </a:lnTo>
                  <a:cubicBezTo>
                    <a:pt x="3598" y="487680"/>
                    <a:pt x="847" y="196216"/>
                    <a:pt x="0" y="198121"/>
                  </a:cubicBezTo>
                  <a:lnTo>
                    <a:pt x="179705" y="0"/>
                  </a:lnTo>
                  <a:close/>
                </a:path>
              </a:pathLst>
            </a:custGeom>
            <a:solidFill>
              <a:srgbClr val="C38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Rectangle 14"/>
            <p:cNvSpPr/>
            <p:nvPr/>
          </p:nvSpPr>
          <p:spPr>
            <a:xfrm>
              <a:off x="5915659" y="3425190"/>
              <a:ext cx="1619250" cy="742950"/>
            </a:xfrm>
            <a:custGeom>
              <a:avLst/>
              <a:gdLst>
                <a:gd name="connsiteX0" fmla="*/ 0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0 w 1451610"/>
                <a:gd name="connsiteY4" fmla="*/ 0 h 739140"/>
                <a:gd name="connsiteX0" fmla="*/ 0 w 1619250"/>
                <a:gd name="connsiteY0" fmla="*/ 3810 h 742950"/>
                <a:gd name="connsiteX1" fmla="*/ 1619250 w 1619250"/>
                <a:gd name="connsiteY1" fmla="*/ 0 h 742950"/>
                <a:gd name="connsiteX2" fmla="*/ 1451610 w 1619250"/>
                <a:gd name="connsiteY2" fmla="*/ 742950 h 742950"/>
                <a:gd name="connsiteX3" fmla="*/ 0 w 1619250"/>
                <a:gd name="connsiteY3" fmla="*/ 742950 h 742950"/>
                <a:gd name="connsiteX4" fmla="*/ 0 w 1619250"/>
                <a:gd name="connsiteY4"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8890 w 1619250"/>
                <a:gd name="connsiteY5" fmla="*/ 54864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8890 w 1619250"/>
                <a:gd name="connsiteY5" fmla="*/ 54864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8890 w 1619250"/>
                <a:gd name="connsiteY5" fmla="*/ 54864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60070 h 742950"/>
                <a:gd name="connsiteX6" fmla="*/ 0 w 1619250"/>
                <a:gd name="connsiteY6" fmla="*/ 3810 h 742950"/>
                <a:gd name="connsiteX0" fmla="*/ 4469 w 1623719"/>
                <a:gd name="connsiteY0" fmla="*/ 3810 h 742950"/>
                <a:gd name="connsiteX1" fmla="*/ 1623719 w 1623719"/>
                <a:gd name="connsiteY1" fmla="*/ 0 h 742950"/>
                <a:gd name="connsiteX2" fmla="*/ 1461159 w 1623719"/>
                <a:gd name="connsiteY2" fmla="*/ 180975 h 742950"/>
                <a:gd name="connsiteX3" fmla="*/ 1456079 w 1623719"/>
                <a:gd name="connsiteY3" fmla="*/ 742950 h 742950"/>
                <a:gd name="connsiteX4" fmla="*/ 187349 w 1623719"/>
                <a:gd name="connsiteY4" fmla="*/ 742950 h 742950"/>
                <a:gd name="connsiteX5" fmla="*/ 24 w 1623719"/>
                <a:gd name="connsiteY5" fmla="*/ 552450 h 742950"/>
                <a:gd name="connsiteX6" fmla="*/ 4469 w 1623719"/>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4483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44830 h 742950"/>
                <a:gd name="connsiteX6" fmla="*/ 0 w 1619250"/>
                <a:gd name="connsiteY6" fmla="*/ 3810 h 742950"/>
                <a:gd name="connsiteX0" fmla="*/ 4445 w 1623695"/>
                <a:gd name="connsiteY0" fmla="*/ 3810 h 742950"/>
                <a:gd name="connsiteX1" fmla="*/ 1623695 w 1623695"/>
                <a:gd name="connsiteY1" fmla="*/ 0 h 742950"/>
                <a:gd name="connsiteX2" fmla="*/ 1461135 w 1623695"/>
                <a:gd name="connsiteY2" fmla="*/ 180975 h 742950"/>
                <a:gd name="connsiteX3" fmla="*/ 1456055 w 1623695"/>
                <a:gd name="connsiteY3" fmla="*/ 742950 h 742950"/>
                <a:gd name="connsiteX4" fmla="*/ 187325 w 1623695"/>
                <a:gd name="connsiteY4" fmla="*/ 742950 h 742950"/>
                <a:gd name="connsiteX5" fmla="*/ 0 w 1623695"/>
                <a:gd name="connsiteY5" fmla="*/ 544830 h 742950"/>
                <a:gd name="connsiteX6" fmla="*/ 4445 w 1623695"/>
                <a:gd name="connsiteY6" fmla="*/ 3810 h 742950"/>
                <a:gd name="connsiteX0" fmla="*/ 6350 w 1625600"/>
                <a:gd name="connsiteY0" fmla="*/ 3810 h 742950"/>
                <a:gd name="connsiteX1" fmla="*/ 1625600 w 1625600"/>
                <a:gd name="connsiteY1" fmla="*/ 0 h 742950"/>
                <a:gd name="connsiteX2" fmla="*/ 1463040 w 1625600"/>
                <a:gd name="connsiteY2" fmla="*/ 180975 h 742950"/>
                <a:gd name="connsiteX3" fmla="*/ 1457960 w 1625600"/>
                <a:gd name="connsiteY3" fmla="*/ 742950 h 742950"/>
                <a:gd name="connsiteX4" fmla="*/ 189230 w 1625600"/>
                <a:gd name="connsiteY4" fmla="*/ 742950 h 742950"/>
                <a:gd name="connsiteX5" fmla="*/ 0 w 1625600"/>
                <a:gd name="connsiteY5" fmla="*/ 544830 h 742950"/>
                <a:gd name="connsiteX6" fmla="*/ 6350 w 162560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46735 h 742950"/>
                <a:gd name="connsiteX6" fmla="*/ 0 w 1619250"/>
                <a:gd name="connsiteY6" fmla="*/ 381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0" h="742950">
                  <a:moveTo>
                    <a:pt x="0" y="3810"/>
                  </a:moveTo>
                  <a:lnTo>
                    <a:pt x="1619250" y="0"/>
                  </a:lnTo>
                  <a:cubicBezTo>
                    <a:pt x="1615863" y="635"/>
                    <a:pt x="1458172" y="178435"/>
                    <a:pt x="1456690" y="180975"/>
                  </a:cubicBezTo>
                  <a:cubicBezTo>
                    <a:pt x="1454997" y="368300"/>
                    <a:pt x="1453303" y="555625"/>
                    <a:pt x="1451610" y="742950"/>
                  </a:cubicBezTo>
                  <a:lnTo>
                    <a:pt x="182880" y="742950"/>
                  </a:lnTo>
                  <a:cubicBezTo>
                    <a:pt x="184573" y="742315"/>
                    <a:pt x="3387" y="541655"/>
                    <a:pt x="1270" y="546735"/>
                  </a:cubicBezTo>
                  <a:cubicBezTo>
                    <a:pt x="6562" y="540385"/>
                    <a:pt x="423" y="189230"/>
                    <a:pt x="0" y="3810"/>
                  </a:cubicBezTo>
                  <a:close/>
                </a:path>
              </a:pathLst>
            </a:cu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a:latin typeface="Montserrat Black" panose="00000A00000000000000" pitchFamily="50" charset="-18"/>
                </a:rPr>
                <a:t>e.</a:t>
              </a:r>
            </a:p>
          </p:txBody>
        </p:sp>
      </p:grpSp>
      <p:grpSp>
        <p:nvGrpSpPr>
          <p:cNvPr id="8" name="Group 7"/>
          <p:cNvGrpSpPr/>
          <p:nvPr/>
        </p:nvGrpSpPr>
        <p:grpSpPr>
          <a:xfrm>
            <a:off x="677316" y="3610331"/>
            <a:ext cx="1643381" cy="1516378"/>
            <a:chOff x="1705615" y="3074988"/>
            <a:chExt cx="1643381" cy="1516378"/>
          </a:xfrm>
        </p:grpSpPr>
        <p:sp>
          <p:nvSpPr>
            <p:cNvPr id="9" name="Isosceles Triangle 19"/>
            <p:cNvSpPr/>
            <p:nvPr/>
          </p:nvSpPr>
          <p:spPr>
            <a:xfrm rot="16200000">
              <a:off x="1769117" y="3011486"/>
              <a:ext cx="1516378" cy="1643381"/>
            </a:xfrm>
            <a:custGeom>
              <a:avLst/>
              <a:gdLst>
                <a:gd name="connsiteX0" fmla="*/ 0 w 553085"/>
                <a:gd name="connsiteY0" fmla="*/ 517527 h 517527"/>
                <a:gd name="connsiteX1" fmla="*/ 276543 w 553085"/>
                <a:gd name="connsiteY1" fmla="*/ 0 h 517527"/>
                <a:gd name="connsiteX2" fmla="*/ 553085 w 553085"/>
                <a:gd name="connsiteY2" fmla="*/ 517527 h 517527"/>
                <a:gd name="connsiteX3" fmla="*/ 0 w 553085"/>
                <a:gd name="connsiteY3" fmla="*/ 517527 h 517527"/>
                <a:gd name="connsiteX0" fmla="*/ 0 w 553085"/>
                <a:gd name="connsiteY0" fmla="*/ 517527 h 563247"/>
                <a:gd name="connsiteX1" fmla="*/ 276543 w 553085"/>
                <a:gd name="connsiteY1" fmla="*/ 0 h 563247"/>
                <a:gd name="connsiteX2" fmla="*/ 553085 w 553085"/>
                <a:gd name="connsiteY2" fmla="*/ 517527 h 563247"/>
                <a:gd name="connsiteX3" fmla="*/ 0 w 553085"/>
                <a:gd name="connsiteY3" fmla="*/ 517527 h 563247"/>
                <a:gd name="connsiteX0" fmla="*/ 0 w 553085"/>
                <a:gd name="connsiteY0" fmla="*/ 517527 h 589765"/>
                <a:gd name="connsiteX1" fmla="*/ 276543 w 553085"/>
                <a:gd name="connsiteY1" fmla="*/ 0 h 589765"/>
                <a:gd name="connsiteX2" fmla="*/ 553085 w 553085"/>
                <a:gd name="connsiteY2" fmla="*/ 517527 h 589765"/>
                <a:gd name="connsiteX3" fmla="*/ 0 w 553085"/>
                <a:gd name="connsiteY3" fmla="*/ 517527 h 589765"/>
              </a:gdLst>
              <a:ahLst/>
              <a:cxnLst>
                <a:cxn ang="0">
                  <a:pos x="connsiteX0" y="connsiteY0"/>
                </a:cxn>
                <a:cxn ang="0">
                  <a:pos x="connsiteX1" y="connsiteY1"/>
                </a:cxn>
                <a:cxn ang="0">
                  <a:pos x="connsiteX2" y="connsiteY2"/>
                </a:cxn>
                <a:cxn ang="0">
                  <a:pos x="connsiteX3" y="connsiteY3"/>
                </a:cxn>
              </a:cxnLst>
              <a:rect l="l" t="t" r="r" b="b"/>
              <a:pathLst>
                <a:path w="553085" h="589765">
                  <a:moveTo>
                    <a:pt x="0" y="517527"/>
                  </a:moveTo>
                  <a:lnTo>
                    <a:pt x="276543" y="0"/>
                  </a:lnTo>
                  <a:lnTo>
                    <a:pt x="553085" y="517527"/>
                  </a:lnTo>
                  <a:cubicBezTo>
                    <a:pt x="368723" y="620397"/>
                    <a:pt x="174837" y="607062"/>
                    <a:pt x="0" y="517527"/>
                  </a:cubicBezTo>
                  <a:close/>
                </a:path>
              </a:pathLst>
            </a:custGeom>
            <a:solidFill>
              <a:srgbClr val="EF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Isosceles Triangle 19"/>
            <p:cNvSpPr/>
            <p:nvPr/>
          </p:nvSpPr>
          <p:spPr>
            <a:xfrm rot="16200000">
              <a:off x="1729988" y="3537977"/>
              <a:ext cx="541021" cy="589765"/>
            </a:xfrm>
            <a:custGeom>
              <a:avLst/>
              <a:gdLst>
                <a:gd name="connsiteX0" fmla="*/ 0 w 553085"/>
                <a:gd name="connsiteY0" fmla="*/ 517527 h 517527"/>
                <a:gd name="connsiteX1" fmla="*/ 276543 w 553085"/>
                <a:gd name="connsiteY1" fmla="*/ 0 h 517527"/>
                <a:gd name="connsiteX2" fmla="*/ 553085 w 553085"/>
                <a:gd name="connsiteY2" fmla="*/ 517527 h 517527"/>
                <a:gd name="connsiteX3" fmla="*/ 0 w 553085"/>
                <a:gd name="connsiteY3" fmla="*/ 517527 h 517527"/>
                <a:gd name="connsiteX0" fmla="*/ 0 w 553085"/>
                <a:gd name="connsiteY0" fmla="*/ 517527 h 563247"/>
                <a:gd name="connsiteX1" fmla="*/ 276543 w 553085"/>
                <a:gd name="connsiteY1" fmla="*/ 0 h 563247"/>
                <a:gd name="connsiteX2" fmla="*/ 553085 w 553085"/>
                <a:gd name="connsiteY2" fmla="*/ 517527 h 563247"/>
                <a:gd name="connsiteX3" fmla="*/ 0 w 553085"/>
                <a:gd name="connsiteY3" fmla="*/ 517527 h 563247"/>
                <a:gd name="connsiteX0" fmla="*/ 0 w 553085"/>
                <a:gd name="connsiteY0" fmla="*/ 517527 h 589765"/>
                <a:gd name="connsiteX1" fmla="*/ 276543 w 553085"/>
                <a:gd name="connsiteY1" fmla="*/ 0 h 589765"/>
                <a:gd name="connsiteX2" fmla="*/ 553085 w 553085"/>
                <a:gd name="connsiteY2" fmla="*/ 517527 h 589765"/>
                <a:gd name="connsiteX3" fmla="*/ 0 w 553085"/>
                <a:gd name="connsiteY3" fmla="*/ 517527 h 589765"/>
              </a:gdLst>
              <a:ahLst/>
              <a:cxnLst>
                <a:cxn ang="0">
                  <a:pos x="connsiteX0" y="connsiteY0"/>
                </a:cxn>
                <a:cxn ang="0">
                  <a:pos x="connsiteX1" y="connsiteY1"/>
                </a:cxn>
                <a:cxn ang="0">
                  <a:pos x="connsiteX2" y="connsiteY2"/>
                </a:cxn>
                <a:cxn ang="0">
                  <a:pos x="connsiteX3" y="connsiteY3"/>
                </a:cxn>
              </a:cxnLst>
              <a:rect l="l" t="t" r="r" b="b"/>
              <a:pathLst>
                <a:path w="553085" h="589765">
                  <a:moveTo>
                    <a:pt x="0" y="517527"/>
                  </a:moveTo>
                  <a:lnTo>
                    <a:pt x="276543" y="0"/>
                  </a:lnTo>
                  <a:lnTo>
                    <a:pt x="553085" y="517527"/>
                  </a:lnTo>
                  <a:cubicBezTo>
                    <a:pt x="368723" y="620397"/>
                    <a:pt x="174837" y="607062"/>
                    <a:pt x="0" y="517527"/>
                  </a:cubicBezTo>
                  <a:close/>
                </a:path>
              </a:pathLst>
            </a:cu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11" name="Group 10"/>
          <p:cNvGrpSpPr/>
          <p:nvPr/>
        </p:nvGrpSpPr>
        <p:grpSpPr>
          <a:xfrm>
            <a:off x="1930801" y="3610329"/>
            <a:ext cx="1607820" cy="1503334"/>
            <a:chOff x="2954020" y="3039426"/>
            <a:chExt cx="1607820" cy="1503334"/>
          </a:xfrm>
        </p:grpSpPr>
        <p:sp>
          <p:nvSpPr>
            <p:cNvPr id="12" name="Rectangle 18"/>
            <p:cNvSpPr/>
            <p:nvPr/>
          </p:nvSpPr>
          <p:spPr>
            <a:xfrm>
              <a:off x="2954020" y="4154140"/>
              <a:ext cx="1451610"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451610"/>
                <a:gd name="connsiteY0" fmla="*/ 0 h 392430"/>
                <a:gd name="connsiteX1" fmla="*/ 1451610 w 1451610"/>
                <a:gd name="connsiteY1" fmla="*/ 0 h 392430"/>
                <a:gd name="connsiteX2" fmla="*/ 1451610 w 1451610"/>
                <a:gd name="connsiteY2" fmla="*/ 388620 h 392430"/>
                <a:gd name="connsiteX3" fmla="*/ 131445 w 1451610"/>
                <a:gd name="connsiteY3" fmla="*/ 392430 h 392430"/>
                <a:gd name="connsiteX4" fmla="*/ 0 w 1451610"/>
                <a:gd name="connsiteY4" fmla="*/ 0 h 392430"/>
                <a:gd name="connsiteX0" fmla="*/ 0 w 1451610"/>
                <a:gd name="connsiteY0" fmla="*/ 0 h 392430"/>
                <a:gd name="connsiteX1" fmla="*/ 1451610 w 1451610"/>
                <a:gd name="connsiteY1" fmla="*/ 0 h 392430"/>
                <a:gd name="connsiteX2" fmla="*/ 1451610 w 1451610"/>
                <a:gd name="connsiteY2" fmla="*/ 388620 h 392430"/>
                <a:gd name="connsiteX3" fmla="*/ 131445 w 1451610"/>
                <a:gd name="connsiteY3" fmla="*/ 392430 h 392430"/>
                <a:gd name="connsiteX4" fmla="*/ 0 w 1451610"/>
                <a:gd name="connsiteY4" fmla="*/ 0 h 392430"/>
                <a:gd name="connsiteX0" fmla="*/ 0 w 1451610"/>
                <a:gd name="connsiteY0" fmla="*/ 0 h 392430"/>
                <a:gd name="connsiteX1" fmla="*/ 1451610 w 1451610"/>
                <a:gd name="connsiteY1" fmla="*/ 0 h 392430"/>
                <a:gd name="connsiteX2" fmla="*/ 1451610 w 1451610"/>
                <a:gd name="connsiteY2" fmla="*/ 388620 h 392430"/>
                <a:gd name="connsiteX3" fmla="*/ 131445 w 1451610"/>
                <a:gd name="connsiteY3" fmla="*/ 392430 h 392430"/>
                <a:gd name="connsiteX4" fmla="*/ 0 w 1451610"/>
                <a:gd name="connsiteY4" fmla="*/ 0 h 392430"/>
                <a:gd name="connsiteX0" fmla="*/ 0 w 1451610"/>
                <a:gd name="connsiteY0" fmla="*/ 0 h 388620"/>
                <a:gd name="connsiteX1" fmla="*/ 1451610 w 1451610"/>
                <a:gd name="connsiteY1" fmla="*/ 0 h 388620"/>
                <a:gd name="connsiteX2" fmla="*/ 1451610 w 1451610"/>
                <a:gd name="connsiteY2" fmla="*/ 388620 h 388620"/>
                <a:gd name="connsiteX3" fmla="*/ 190500 w 1451610"/>
                <a:gd name="connsiteY3" fmla="*/ 38862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90500 w 1451610"/>
                <a:gd name="connsiteY3" fmla="*/ 388620 h 388620"/>
                <a:gd name="connsiteX4" fmla="*/ 0 w 145161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10" h="388620">
                  <a:moveTo>
                    <a:pt x="0" y="0"/>
                  </a:moveTo>
                  <a:lnTo>
                    <a:pt x="1451610" y="0"/>
                  </a:lnTo>
                  <a:lnTo>
                    <a:pt x="1451610" y="388620"/>
                  </a:lnTo>
                  <a:lnTo>
                    <a:pt x="190500" y="388620"/>
                  </a:lnTo>
                  <a:cubicBezTo>
                    <a:pt x="276225" y="215900"/>
                    <a:pt x="175260" y="128905"/>
                    <a:pt x="0" y="0"/>
                  </a:cubicBezTo>
                  <a:close/>
                </a:path>
              </a:pathLst>
            </a:custGeom>
            <a:solidFill>
              <a:srgbClr val="1B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Rectangle 15"/>
            <p:cNvSpPr/>
            <p:nvPr/>
          </p:nvSpPr>
          <p:spPr>
            <a:xfrm>
              <a:off x="2954020" y="3039426"/>
              <a:ext cx="1607820"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588770"/>
                <a:gd name="connsiteY0" fmla="*/ 0 h 388620"/>
                <a:gd name="connsiteX1" fmla="*/ 1451610 w 1588770"/>
                <a:gd name="connsiteY1" fmla="*/ 0 h 388620"/>
                <a:gd name="connsiteX2" fmla="*/ 1588770 w 1588770"/>
                <a:gd name="connsiteY2" fmla="*/ 388620 h 388620"/>
                <a:gd name="connsiteX3" fmla="*/ 0 w 1588770"/>
                <a:gd name="connsiteY3" fmla="*/ 388620 h 388620"/>
                <a:gd name="connsiteX4" fmla="*/ 0 w 1588770"/>
                <a:gd name="connsiteY4" fmla="*/ 0 h 388620"/>
                <a:gd name="connsiteX0" fmla="*/ 0 w 1588770"/>
                <a:gd name="connsiteY0" fmla="*/ 0 h 388620"/>
                <a:gd name="connsiteX1" fmla="*/ 1451610 w 1588770"/>
                <a:gd name="connsiteY1" fmla="*/ 0 h 388620"/>
                <a:gd name="connsiteX2" fmla="*/ 1463040 w 1588770"/>
                <a:gd name="connsiteY2" fmla="*/ 226060 h 388620"/>
                <a:gd name="connsiteX3" fmla="*/ 1588770 w 1588770"/>
                <a:gd name="connsiteY3" fmla="*/ 388620 h 388620"/>
                <a:gd name="connsiteX4" fmla="*/ 0 w 1588770"/>
                <a:gd name="connsiteY4" fmla="*/ 388620 h 388620"/>
                <a:gd name="connsiteX5" fmla="*/ 0 w 1588770"/>
                <a:gd name="connsiteY5" fmla="*/ 0 h 388620"/>
                <a:gd name="connsiteX0" fmla="*/ 0 w 1588770"/>
                <a:gd name="connsiteY0" fmla="*/ 0 h 388620"/>
                <a:gd name="connsiteX1" fmla="*/ 1451610 w 1588770"/>
                <a:gd name="connsiteY1" fmla="*/ 0 h 388620"/>
                <a:gd name="connsiteX2" fmla="*/ 1463040 w 1588770"/>
                <a:gd name="connsiteY2" fmla="*/ 226060 h 388620"/>
                <a:gd name="connsiteX3" fmla="*/ 1588770 w 1588770"/>
                <a:gd name="connsiteY3" fmla="*/ 388620 h 388620"/>
                <a:gd name="connsiteX4" fmla="*/ 0 w 1588770"/>
                <a:gd name="connsiteY4" fmla="*/ 388620 h 388620"/>
                <a:gd name="connsiteX5" fmla="*/ 0 w 1588770"/>
                <a:gd name="connsiteY5" fmla="*/ 0 h 388620"/>
                <a:gd name="connsiteX0" fmla="*/ 0 w 1588770"/>
                <a:gd name="connsiteY0" fmla="*/ 0 h 388620"/>
                <a:gd name="connsiteX1" fmla="*/ 1451610 w 1588770"/>
                <a:gd name="connsiteY1" fmla="*/ 0 h 388620"/>
                <a:gd name="connsiteX2" fmla="*/ 1463040 w 1588770"/>
                <a:gd name="connsiteY2" fmla="*/ 226060 h 388620"/>
                <a:gd name="connsiteX3" fmla="*/ 1588770 w 1588770"/>
                <a:gd name="connsiteY3" fmla="*/ 388620 h 388620"/>
                <a:gd name="connsiteX4" fmla="*/ 0 w 1588770"/>
                <a:gd name="connsiteY4" fmla="*/ 388620 h 388620"/>
                <a:gd name="connsiteX5" fmla="*/ 0 w 1588770"/>
                <a:gd name="connsiteY5" fmla="*/ 0 h 388620"/>
                <a:gd name="connsiteX0" fmla="*/ 0 w 1588770"/>
                <a:gd name="connsiteY0" fmla="*/ 0 h 388620"/>
                <a:gd name="connsiteX1" fmla="*/ 1451610 w 1588770"/>
                <a:gd name="connsiteY1" fmla="*/ 0 h 388620"/>
                <a:gd name="connsiteX2" fmla="*/ 1453515 w 1588770"/>
                <a:gd name="connsiteY2" fmla="*/ 216535 h 388620"/>
                <a:gd name="connsiteX3" fmla="*/ 1588770 w 1588770"/>
                <a:gd name="connsiteY3" fmla="*/ 388620 h 388620"/>
                <a:gd name="connsiteX4" fmla="*/ 0 w 1588770"/>
                <a:gd name="connsiteY4" fmla="*/ 388620 h 388620"/>
                <a:gd name="connsiteX5" fmla="*/ 0 w 1588770"/>
                <a:gd name="connsiteY5" fmla="*/ 0 h 388620"/>
                <a:gd name="connsiteX0" fmla="*/ 0 w 1588770"/>
                <a:gd name="connsiteY0" fmla="*/ 0 h 388620"/>
                <a:gd name="connsiteX1" fmla="*/ 1451610 w 1588770"/>
                <a:gd name="connsiteY1" fmla="*/ 0 h 388620"/>
                <a:gd name="connsiteX2" fmla="*/ 1453515 w 1588770"/>
                <a:gd name="connsiteY2" fmla="*/ 216535 h 388620"/>
                <a:gd name="connsiteX3" fmla="*/ 1588770 w 1588770"/>
                <a:gd name="connsiteY3" fmla="*/ 388620 h 388620"/>
                <a:gd name="connsiteX4" fmla="*/ 0 w 1588770"/>
                <a:gd name="connsiteY4" fmla="*/ 388620 h 388620"/>
                <a:gd name="connsiteX5" fmla="*/ 0 w 1588770"/>
                <a:gd name="connsiteY5" fmla="*/ 0 h 388620"/>
                <a:gd name="connsiteX0" fmla="*/ 0 w 1607820"/>
                <a:gd name="connsiteY0" fmla="*/ 0 h 388620"/>
                <a:gd name="connsiteX1" fmla="*/ 1451610 w 1607820"/>
                <a:gd name="connsiteY1" fmla="*/ 0 h 388620"/>
                <a:gd name="connsiteX2" fmla="*/ 1453515 w 1607820"/>
                <a:gd name="connsiteY2" fmla="*/ 216535 h 388620"/>
                <a:gd name="connsiteX3" fmla="*/ 1607820 w 1607820"/>
                <a:gd name="connsiteY3" fmla="*/ 388620 h 388620"/>
                <a:gd name="connsiteX4" fmla="*/ 0 w 1607820"/>
                <a:gd name="connsiteY4" fmla="*/ 388620 h 388620"/>
                <a:gd name="connsiteX5" fmla="*/ 0 w 1607820"/>
                <a:gd name="connsiteY5" fmla="*/ 0 h 388620"/>
                <a:gd name="connsiteX0" fmla="*/ 114300 w 1607820"/>
                <a:gd name="connsiteY0" fmla="*/ 0 h 388620"/>
                <a:gd name="connsiteX1" fmla="*/ 1451610 w 1607820"/>
                <a:gd name="connsiteY1" fmla="*/ 0 h 388620"/>
                <a:gd name="connsiteX2" fmla="*/ 1453515 w 1607820"/>
                <a:gd name="connsiteY2" fmla="*/ 216535 h 388620"/>
                <a:gd name="connsiteX3" fmla="*/ 1607820 w 1607820"/>
                <a:gd name="connsiteY3" fmla="*/ 388620 h 388620"/>
                <a:gd name="connsiteX4" fmla="*/ 0 w 1607820"/>
                <a:gd name="connsiteY4" fmla="*/ 388620 h 388620"/>
                <a:gd name="connsiteX5" fmla="*/ 114300 w 1607820"/>
                <a:gd name="connsiteY5" fmla="*/ 0 h 388620"/>
                <a:gd name="connsiteX0" fmla="*/ 114300 w 1607820"/>
                <a:gd name="connsiteY0" fmla="*/ 0 h 388620"/>
                <a:gd name="connsiteX1" fmla="*/ 1451610 w 1607820"/>
                <a:gd name="connsiteY1" fmla="*/ 0 h 388620"/>
                <a:gd name="connsiteX2" fmla="*/ 1453515 w 1607820"/>
                <a:gd name="connsiteY2" fmla="*/ 216535 h 388620"/>
                <a:gd name="connsiteX3" fmla="*/ 1607820 w 1607820"/>
                <a:gd name="connsiteY3" fmla="*/ 388620 h 388620"/>
                <a:gd name="connsiteX4" fmla="*/ 0 w 1607820"/>
                <a:gd name="connsiteY4" fmla="*/ 388620 h 388620"/>
                <a:gd name="connsiteX5" fmla="*/ 114300 w 1607820"/>
                <a:gd name="connsiteY5" fmla="*/ 0 h 388620"/>
                <a:gd name="connsiteX0" fmla="*/ 114300 w 1607820"/>
                <a:gd name="connsiteY0" fmla="*/ 0 h 388620"/>
                <a:gd name="connsiteX1" fmla="*/ 1451610 w 1607820"/>
                <a:gd name="connsiteY1" fmla="*/ 0 h 388620"/>
                <a:gd name="connsiteX2" fmla="*/ 1453515 w 1607820"/>
                <a:gd name="connsiteY2" fmla="*/ 216535 h 388620"/>
                <a:gd name="connsiteX3" fmla="*/ 1607820 w 1607820"/>
                <a:gd name="connsiteY3" fmla="*/ 388620 h 388620"/>
                <a:gd name="connsiteX4" fmla="*/ 0 w 1607820"/>
                <a:gd name="connsiteY4" fmla="*/ 388620 h 388620"/>
                <a:gd name="connsiteX5" fmla="*/ 114300 w 1607820"/>
                <a:gd name="connsiteY5" fmla="*/ 0 h 388620"/>
                <a:gd name="connsiteX0" fmla="*/ 184785 w 1607820"/>
                <a:gd name="connsiteY0" fmla="*/ 5715 h 388620"/>
                <a:gd name="connsiteX1" fmla="*/ 1451610 w 1607820"/>
                <a:gd name="connsiteY1" fmla="*/ 0 h 388620"/>
                <a:gd name="connsiteX2" fmla="*/ 1453515 w 1607820"/>
                <a:gd name="connsiteY2" fmla="*/ 216535 h 388620"/>
                <a:gd name="connsiteX3" fmla="*/ 1607820 w 1607820"/>
                <a:gd name="connsiteY3" fmla="*/ 388620 h 388620"/>
                <a:gd name="connsiteX4" fmla="*/ 0 w 1607820"/>
                <a:gd name="connsiteY4" fmla="*/ 388620 h 388620"/>
                <a:gd name="connsiteX5" fmla="*/ 184785 w 1607820"/>
                <a:gd name="connsiteY5" fmla="*/ 5715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820" h="388620">
                  <a:moveTo>
                    <a:pt x="184785" y="5715"/>
                  </a:moveTo>
                  <a:lnTo>
                    <a:pt x="1451610" y="0"/>
                  </a:lnTo>
                  <a:cubicBezTo>
                    <a:pt x="1452880" y="76200"/>
                    <a:pt x="1449705" y="206375"/>
                    <a:pt x="1453515" y="216535"/>
                  </a:cubicBezTo>
                  <a:lnTo>
                    <a:pt x="1607820" y="388620"/>
                  </a:lnTo>
                  <a:lnTo>
                    <a:pt x="0" y="388620"/>
                  </a:lnTo>
                  <a:cubicBezTo>
                    <a:pt x="175260" y="280035"/>
                    <a:pt x="281940" y="222885"/>
                    <a:pt x="184785" y="5715"/>
                  </a:cubicBezTo>
                  <a:close/>
                </a:path>
              </a:pathLst>
            </a:custGeom>
            <a:solidFill>
              <a:srgbClr val="379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4" name="Rectangle 16"/>
            <p:cNvSpPr/>
            <p:nvPr/>
          </p:nvSpPr>
          <p:spPr>
            <a:xfrm>
              <a:off x="2957830" y="3422650"/>
              <a:ext cx="1604010" cy="739140"/>
            </a:xfrm>
            <a:custGeom>
              <a:avLst/>
              <a:gdLst>
                <a:gd name="connsiteX0" fmla="*/ 0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0 w 1451610"/>
                <a:gd name="connsiteY4" fmla="*/ 0 h 739140"/>
                <a:gd name="connsiteX0" fmla="*/ 0 w 1604010"/>
                <a:gd name="connsiteY0" fmla="*/ 0 h 739140"/>
                <a:gd name="connsiteX1" fmla="*/ 1604010 w 1604010"/>
                <a:gd name="connsiteY1" fmla="*/ 0 h 739140"/>
                <a:gd name="connsiteX2" fmla="*/ 1451610 w 1604010"/>
                <a:gd name="connsiteY2" fmla="*/ 739140 h 739140"/>
                <a:gd name="connsiteX3" fmla="*/ 0 w 1604010"/>
                <a:gd name="connsiteY3" fmla="*/ 739140 h 739140"/>
                <a:gd name="connsiteX4" fmla="*/ 0 w 1604010"/>
                <a:gd name="connsiteY4"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 name="connsiteX0" fmla="*/ 0 w 1604010"/>
                <a:gd name="connsiteY0" fmla="*/ 0 h 739140"/>
                <a:gd name="connsiteX1" fmla="*/ 1604010 w 1604010"/>
                <a:gd name="connsiteY1" fmla="*/ 0 h 739140"/>
                <a:gd name="connsiteX2" fmla="*/ 1443355 w 1604010"/>
                <a:gd name="connsiteY2" fmla="*/ 170180 h 739140"/>
                <a:gd name="connsiteX3" fmla="*/ 1451610 w 1604010"/>
                <a:gd name="connsiteY3" fmla="*/ 739140 h 739140"/>
                <a:gd name="connsiteX4" fmla="*/ 0 w 1604010"/>
                <a:gd name="connsiteY4" fmla="*/ 739140 h 739140"/>
                <a:gd name="connsiteX5" fmla="*/ 0 w 1604010"/>
                <a:gd name="connsiteY5" fmla="*/ 0 h 7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10" h="739140">
                  <a:moveTo>
                    <a:pt x="0" y="0"/>
                  </a:moveTo>
                  <a:lnTo>
                    <a:pt x="1604010" y="0"/>
                  </a:lnTo>
                  <a:cubicBezTo>
                    <a:pt x="1602528" y="4022"/>
                    <a:pt x="1446742" y="162348"/>
                    <a:pt x="1443355" y="170180"/>
                  </a:cubicBezTo>
                  <a:lnTo>
                    <a:pt x="1451610" y="739140"/>
                  </a:lnTo>
                  <a:lnTo>
                    <a:pt x="0" y="739140"/>
                  </a:lnTo>
                  <a:cubicBezTo>
                    <a:pt x="285750" y="534670"/>
                    <a:pt x="293370" y="189230"/>
                    <a:pt x="0" y="0"/>
                  </a:cubicBezTo>
                  <a:close/>
                </a:path>
              </a:pathLst>
            </a:custGeom>
            <a:solidFill>
              <a:srgbClr val="2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mtClean="0">
                  <a:latin typeface="Montserrat Black" panose="00000A00000000000000" pitchFamily="50" charset="-18"/>
                </a:rPr>
                <a:t>a.</a:t>
              </a:r>
              <a:endParaRPr lang="sr-Latn-RS">
                <a:latin typeface="Montserrat Black" panose="00000A00000000000000" pitchFamily="50" charset="-18"/>
              </a:endParaRPr>
            </a:p>
          </p:txBody>
        </p:sp>
      </p:grpSp>
      <p:grpSp>
        <p:nvGrpSpPr>
          <p:cNvPr id="15" name="Group 14"/>
          <p:cNvGrpSpPr/>
          <p:nvPr/>
        </p:nvGrpSpPr>
        <p:grpSpPr>
          <a:xfrm>
            <a:off x="6434629" y="3617660"/>
            <a:ext cx="1604011" cy="1503334"/>
            <a:chOff x="4427364" y="3046757"/>
            <a:chExt cx="1604011" cy="1503334"/>
          </a:xfrm>
        </p:grpSpPr>
        <p:sp>
          <p:nvSpPr>
            <p:cNvPr id="16" name="Rectangle 23"/>
            <p:cNvSpPr/>
            <p:nvPr/>
          </p:nvSpPr>
          <p:spPr>
            <a:xfrm>
              <a:off x="4433079" y="3046757"/>
              <a:ext cx="1436370"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85420 w 1451610"/>
                <a:gd name="connsiteY3" fmla="*/ 38354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85420 w 1451610"/>
                <a:gd name="connsiteY3" fmla="*/ 383540 h 388620"/>
                <a:gd name="connsiteX4" fmla="*/ 16510 w 1451610"/>
                <a:gd name="connsiteY4" fmla="*/ 199074 h 388620"/>
                <a:gd name="connsiteX5" fmla="*/ 0 w 1451610"/>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1270 w 1436370"/>
                <a:gd name="connsiteY4" fmla="*/ 199074 h 388620"/>
                <a:gd name="connsiteX5" fmla="*/ 0 w 1436370"/>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1327 w 1437697"/>
                <a:gd name="connsiteY0" fmla="*/ 0 h 388620"/>
                <a:gd name="connsiteX1" fmla="*/ 1437697 w 1437697"/>
                <a:gd name="connsiteY1" fmla="*/ 0 h 388620"/>
                <a:gd name="connsiteX2" fmla="*/ 1437697 w 1437697"/>
                <a:gd name="connsiteY2" fmla="*/ 388620 h 388620"/>
                <a:gd name="connsiteX3" fmla="*/ 171507 w 1437697"/>
                <a:gd name="connsiteY3" fmla="*/ 383540 h 388620"/>
                <a:gd name="connsiteX4" fmla="*/ 57 w 1437697"/>
                <a:gd name="connsiteY4" fmla="*/ 199074 h 388620"/>
                <a:gd name="connsiteX5" fmla="*/ 1327 w 1437697"/>
                <a:gd name="connsiteY5" fmla="*/ 0 h 388620"/>
                <a:gd name="connsiteX0" fmla="*/ 2262 w 1438632"/>
                <a:gd name="connsiteY0" fmla="*/ 0 h 388620"/>
                <a:gd name="connsiteX1" fmla="*/ 1438632 w 1438632"/>
                <a:gd name="connsiteY1" fmla="*/ 0 h 388620"/>
                <a:gd name="connsiteX2" fmla="*/ 1438632 w 1438632"/>
                <a:gd name="connsiteY2" fmla="*/ 388620 h 388620"/>
                <a:gd name="connsiteX3" fmla="*/ 172442 w 1438632"/>
                <a:gd name="connsiteY3" fmla="*/ 383540 h 388620"/>
                <a:gd name="connsiteX4" fmla="*/ 992 w 1438632"/>
                <a:gd name="connsiteY4" fmla="*/ 199074 h 388620"/>
                <a:gd name="connsiteX5" fmla="*/ 2262 w 1438632"/>
                <a:gd name="connsiteY5" fmla="*/ 0 h 388620"/>
                <a:gd name="connsiteX0" fmla="*/ 1743 w 1438113"/>
                <a:gd name="connsiteY0" fmla="*/ 0 h 388620"/>
                <a:gd name="connsiteX1" fmla="*/ 1438113 w 1438113"/>
                <a:gd name="connsiteY1" fmla="*/ 0 h 388620"/>
                <a:gd name="connsiteX2" fmla="*/ 1438113 w 1438113"/>
                <a:gd name="connsiteY2" fmla="*/ 388620 h 388620"/>
                <a:gd name="connsiteX3" fmla="*/ 171923 w 1438113"/>
                <a:gd name="connsiteY3" fmla="*/ 383540 h 388620"/>
                <a:gd name="connsiteX4" fmla="*/ 473 w 1438113"/>
                <a:gd name="connsiteY4" fmla="*/ 199074 h 388620"/>
                <a:gd name="connsiteX5" fmla="*/ 1743 w 1438113"/>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1270 w 1436370"/>
                <a:gd name="connsiteY4" fmla="*/ 193994 h 388620"/>
                <a:gd name="connsiteX5" fmla="*/ 0 w 1436370"/>
                <a:gd name="connsiteY5"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370" h="388620">
                  <a:moveTo>
                    <a:pt x="0" y="0"/>
                  </a:moveTo>
                  <a:lnTo>
                    <a:pt x="1436370" y="0"/>
                  </a:lnTo>
                  <a:lnTo>
                    <a:pt x="1436370" y="388620"/>
                  </a:lnTo>
                  <a:lnTo>
                    <a:pt x="170180" y="383540"/>
                  </a:lnTo>
                  <a:cubicBezTo>
                    <a:pt x="171450" y="387245"/>
                    <a:pt x="2540" y="195369"/>
                    <a:pt x="1270" y="193994"/>
                  </a:cubicBezTo>
                  <a:cubicBezTo>
                    <a:pt x="-1693" y="198756"/>
                    <a:pt x="8043" y="318"/>
                    <a:pt x="0" y="0"/>
                  </a:cubicBezTo>
                  <a:close/>
                </a:path>
              </a:pathLst>
            </a:cu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Rectangle 24"/>
            <p:cNvSpPr/>
            <p:nvPr/>
          </p:nvSpPr>
          <p:spPr>
            <a:xfrm>
              <a:off x="4427364" y="3420745"/>
              <a:ext cx="1604010" cy="741045"/>
            </a:xfrm>
            <a:custGeom>
              <a:avLst/>
              <a:gdLst>
                <a:gd name="connsiteX0" fmla="*/ 0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0 w 1451610"/>
                <a:gd name="connsiteY4" fmla="*/ 0 h 739140"/>
                <a:gd name="connsiteX0" fmla="*/ 180975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180975 w 1451610"/>
                <a:gd name="connsiteY4" fmla="*/ 0 h 739140"/>
                <a:gd name="connsiteX0" fmla="*/ 180975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24765 w 1451610"/>
                <a:gd name="connsiteY4" fmla="*/ 170180 h 739140"/>
                <a:gd name="connsiteX5" fmla="*/ 180975 w 1451610"/>
                <a:gd name="connsiteY5" fmla="*/ 0 h 739140"/>
                <a:gd name="connsiteX0" fmla="*/ 168094 w 1438729"/>
                <a:gd name="connsiteY0" fmla="*/ 0 h 741045"/>
                <a:gd name="connsiteX1" fmla="*/ 1438729 w 1438729"/>
                <a:gd name="connsiteY1" fmla="*/ 0 h 741045"/>
                <a:gd name="connsiteX2" fmla="*/ 1438729 w 1438729"/>
                <a:gd name="connsiteY2" fmla="*/ 739140 h 741045"/>
                <a:gd name="connsiteX3" fmla="*/ 6169 w 1438729"/>
                <a:gd name="connsiteY3" fmla="*/ 741045 h 741045"/>
                <a:gd name="connsiteX4" fmla="*/ 11884 w 1438729"/>
                <a:gd name="connsiteY4" fmla="*/ 170180 h 741045"/>
                <a:gd name="connsiteX5" fmla="*/ 168094 w 1438729"/>
                <a:gd name="connsiteY5" fmla="*/ 0 h 741045"/>
                <a:gd name="connsiteX0" fmla="*/ 175375 w 1446010"/>
                <a:gd name="connsiteY0" fmla="*/ 0 h 741045"/>
                <a:gd name="connsiteX1" fmla="*/ 1446010 w 1446010"/>
                <a:gd name="connsiteY1" fmla="*/ 0 h 741045"/>
                <a:gd name="connsiteX2" fmla="*/ 1446010 w 1446010"/>
                <a:gd name="connsiteY2" fmla="*/ 739140 h 741045"/>
                <a:gd name="connsiteX3" fmla="*/ 13450 w 1446010"/>
                <a:gd name="connsiteY3" fmla="*/ 741045 h 741045"/>
                <a:gd name="connsiteX4" fmla="*/ 19165 w 1446010"/>
                <a:gd name="connsiteY4" fmla="*/ 170180 h 741045"/>
                <a:gd name="connsiteX5" fmla="*/ 175375 w 1446010"/>
                <a:gd name="connsiteY5" fmla="*/ 0 h 741045"/>
                <a:gd name="connsiteX0" fmla="*/ 162036 w 1432671"/>
                <a:gd name="connsiteY0" fmla="*/ 0 h 741045"/>
                <a:gd name="connsiteX1" fmla="*/ 1432671 w 1432671"/>
                <a:gd name="connsiteY1" fmla="*/ 0 h 741045"/>
                <a:gd name="connsiteX2" fmla="*/ 1432671 w 1432671"/>
                <a:gd name="connsiteY2" fmla="*/ 739140 h 741045"/>
                <a:gd name="connsiteX3" fmla="*/ 111 w 1432671"/>
                <a:gd name="connsiteY3" fmla="*/ 741045 h 741045"/>
                <a:gd name="connsiteX4" fmla="*/ 5826 w 1432671"/>
                <a:gd name="connsiteY4" fmla="*/ 170180 h 741045"/>
                <a:gd name="connsiteX5" fmla="*/ 162036 w 1432671"/>
                <a:gd name="connsiteY5" fmla="*/ 0 h 741045"/>
                <a:gd name="connsiteX0" fmla="*/ 167640 w 1438275"/>
                <a:gd name="connsiteY0" fmla="*/ 0 h 741045"/>
                <a:gd name="connsiteX1" fmla="*/ 1438275 w 1438275"/>
                <a:gd name="connsiteY1" fmla="*/ 0 h 741045"/>
                <a:gd name="connsiteX2" fmla="*/ 1438275 w 1438275"/>
                <a:gd name="connsiteY2" fmla="*/ 739140 h 741045"/>
                <a:gd name="connsiteX3" fmla="*/ 5715 w 1438275"/>
                <a:gd name="connsiteY3" fmla="*/ 741045 h 741045"/>
                <a:gd name="connsiteX4" fmla="*/ 0 w 1438275"/>
                <a:gd name="connsiteY4" fmla="*/ 175895 h 741045"/>
                <a:gd name="connsiteX5" fmla="*/ 167640 w 1438275"/>
                <a:gd name="connsiteY5" fmla="*/ 0 h 741045"/>
                <a:gd name="connsiteX0" fmla="*/ 167640 w 1438275"/>
                <a:gd name="connsiteY0" fmla="*/ 0 h 741045"/>
                <a:gd name="connsiteX1" fmla="*/ 1438275 w 1438275"/>
                <a:gd name="connsiteY1" fmla="*/ 0 h 741045"/>
                <a:gd name="connsiteX2" fmla="*/ 1438275 w 1438275"/>
                <a:gd name="connsiteY2" fmla="*/ 739140 h 741045"/>
                <a:gd name="connsiteX3" fmla="*/ 5715 w 1438275"/>
                <a:gd name="connsiteY3" fmla="*/ 741045 h 741045"/>
                <a:gd name="connsiteX4" fmla="*/ 0 w 1438275"/>
                <a:gd name="connsiteY4" fmla="*/ 175895 h 741045"/>
                <a:gd name="connsiteX5" fmla="*/ 167640 w 1438275"/>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5895 h 741045"/>
                <a:gd name="connsiteX5" fmla="*/ 169545 w 1440180"/>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5895 h 741045"/>
                <a:gd name="connsiteX5" fmla="*/ 169545 w 1440180"/>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7800 h 741045"/>
                <a:gd name="connsiteX5" fmla="*/ 169545 w 1440180"/>
                <a:gd name="connsiteY5" fmla="*/ 0 h 741045"/>
                <a:gd name="connsiteX0" fmla="*/ 169545 w 1602105"/>
                <a:gd name="connsiteY0" fmla="*/ 0 h 741045"/>
                <a:gd name="connsiteX1" fmla="*/ 1440180 w 1602105"/>
                <a:gd name="connsiteY1" fmla="*/ 0 h 741045"/>
                <a:gd name="connsiteX2" fmla="*/ 1602105 w 1602105"/>
                <a:gd name="connsiteY2" fmla="*/ 741045 h 741045"/>
                <a:gd name="connsiteX3" fmla="*/ 7620 w 1602105"/>
                <a:gd name="connsiteY3" fmla="*/ 741045 h 741045"/>
                <a:gd name="connsiteX4" fmla="*/ 0 w 1602105"/>
                <a:gd name="connsiteY4" fmla="*/ 177800 h 741045"/>
                <a:gd name="connsiteX5" fmla="*/ 169545 w 1602105"/>
                <a:gd name="connsiteY5"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42085 w 1602105"/>
                <a:gd name="connsiteY2" fmla="*/ 572135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47800 w 1602105"/>
                <a:gd name="connsiteY2" fmla="*/ 572135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316996 w 1749556"/>
                <a:gd name="connsiteY0" fmla="*/ 0 h 741045"/>
                <a:gd name="connsiteX1" fmla="*/ 1587631 w 1749556"/>
                <a:gd name="connsiteY1" fmla="*/ 0 h 741045"/>
                <a:gd name="connsiteX2" fmla="*/ 1595251 w 1749556"/>
                <a:gd name="connsiteY2" fmla="*/ 572135 h 741045"/>
                <a:gd name="connsiteX3" fmla="*/ 1749556 w 1749556"/>
                <a:gd name="connsiteY3" fmla="*/ 741045 h 741045"/>
                <a:gd name="connsiteX4" fmla="*/ 155071 w 1749556"/>
                <a:gd name="connsiteY4" fmla="*/ 741045 h 741045"/>
                <a:gd name="connsiteX5" fmla="*/ 145546 w 1749556"/>
                <a:gd name="connsiteY5" fmla="*/ 177800 h 741045"/>
                <a:gd name="connsiteX6" fmla="*/ 316996 w 1749556"/>
                <a:gd name="connsiteY6" fmla="*/ 0 h 741045"/>
                <a:gd name="connsiteX0" fmla="*/ 282172 w 1714732"/>
                <a:gd name="connsiteY0" fmla="*/ 0 h 741045"/>
                <a:gd name="connsiteX1" fmla="*/ 1552807 w 1714732"/>
                <a:gd name="connsiteY1" fmla="*/ 0 h 741045"/>
                <a:gd name="connsiteX2" fmla="*/ 1560427 w 1714732"/>
                <a:gd name="connsiteY2" fmla="*/ 572135 h 741045"/>
                <a:gd name="connsiteX3" fmla="*/ 1714732 w 1714732"/>
                <a:gd name="connsiteY3" fmla="*/ 741045 h 741045"/>
                <a:gd name="connsiteX4" fmla="*/ 120247 w 1714732"/>
                <a:gd name="connsiteY4" fmla="*/ 741045 h 741045"/>
                <a:gd name="connsiteX5" fmla="*/ 110722 w 1714732"/>
                <a:gd name="connsiteY5" fmla="*/ 177800 h 741045"/>
                <a:gd name="connsiteX6" fmla="*/ 282172 w 1714732"/>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010" h="741045">
                  <a:moveTo>
                    <a:pt x="171450" y="0"/>
                  </a:moveTo>
                  <a:lnTo>
                    <a:pt x="1442085" y="0"/>
                  </a:lnTo>
                  <a:cubicBezTo>
                    <a:pt x="1439545" y="3387"/>
                    <a:pt x="1444625" y="568748"/>
                    <a:pt x="1449705" y="572135"/>
                  </a:cubicBezTo>
                  <a:cubicBezTo>
                    <a:pt x="1448435" y="568113"/>
                    <a:pt x="1553845" y="684107"/>
                    <a:pt x="1604010" y="741045"/>
                  </a:cubicBezTo>
                  <a:lnTo>
                    <a:pt x="9525" y="741045"/>
                  </a:lnTo>
                  <a:cubicBezTo>
                    <a:pt x="8890" y="740516"/>
                    <a:pt x="4762" y="459422"/>
                    <a:pt x="0" y="177800"/>
                  </a:cubicBezTo>
                  <a:cubicBezTo>
                    <a:pt x="12065" y="180128"/>
                    <a:pt x="115570" y="58632"/>
                    <a:pt x="171450" y="0"/>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a:latin typeface="Montserrat Black" panose="00000A00000000000000" pitchFamily="50" charset="-18"/>
                </a:rPr>
                <a:t>d.</a:t>
              </a:r>
            </a:p>
          </p:txBody>
        </p:sp>
        <p:sp>
          <p:nvSpPr>
            <p:cNvPr id="18" name="Rectangle 25"/>
            <p:cNvSpPr/>
            <p:nvPr/>
          </p:nvSpPr>
          <p:spPr>
            <a:xfrm>
              <a:off x="4440700" y="4161471"/>
              <a:ext cx="1590675" cy="388620"/>
            </a:xfrm>
            <a:custGeom>
              <a:avLst/>
              <a:gdLst>
                <a:gd name="connsiteX0" fmla="*/ 0 w 1428750"/>
                <a:gd name="connsiteY0" fmla="*/ 0 h 388620"/>
                <a:gd name="connsiteX1" fmla="*/ 1428750 w 1428750"/>
                <a:gd name="connsiteY1" fmla="*/ 0 h 388620"/>
                <a:gd name="connsiteX2" fmla="*/ 1428750 w 1428750"/>
                <a:gd name="connsiteY2" fmla="*/ 388620 h 388620"/>
                <a:gd name="connsiteX3" fmla="*/ 0 w 1428750"/>
                <a:gd name="connsiteY3" fmla="*/ 388620 h 388620"/>
                <a:gd name="connsiteX4" fmla="*/ 0 w 1428750"/>
                <a:gd name="connsiteY4" fmla="*/ 0 h 388620"/>
                <a:gd name="connsiteX0" fmla="*/ 0 w 1590675"/>
                <a:gd name="connsiteY0" fmla="*/ 0 h 388620"/>
                <a:gd name="connsiteX1" fmla="*/ 1590675 w 1590675"/>
                <a:gd name="connsiteY1" fmla="*/ 0 h 388620"/>
                <a:gd name="connsiteX2" fmla="*/ 1428750 w 1590675"/>
                <a:gd name="connsiteY2" fmla="*/ 388620 h 388620"/>
                <a:gd name="connsiteX3" fmla="*/ 0 w 1590675"/>
                <a:gd name="connsiteY3" fmla="*/ 388620 h 388620"/>
                <a:gd name="connsiteX4" fmla="*/ 0 w 1590675"/>
                <a:gd name="connsiteY4" fmla="*/ 0 h 388620"/>
                <a:gd name="connsiteX0" fmla="*/ 0 w 1590741"/>
                <a:gd name="connsiteY0" fmla="*/ 0 h 388620"/>
                <a:gd name="connsiteX1" fmla="*/ 1590675 w 1590741"/>
                <a:gd name="connsiteY1" fmla="*/ 0 h 388620"/>
                <a:gd name="connsiteX2" fmla="*/ 1428750 w 1590741"/>
                <a:gd name="connsiteY2" fmla="*/ 388620 h 388620"/>
                <a:gd name="connsiteX3" fmla="*/ 0 w 1590741"/>
                <a:gd name="connsiteY3" fmla="*/ 388620 h 388620"/>
                <a:gd name="connsiteX4" fmla="*/ 0 w 1590741"/>
                <a:gd name="connsiteY4" fmla="*/ 0 h 388620"/>
                <a:gd name="connsiteX0" fmla="*/ 0 w 1677850"/>
                <a:gd name="connsiteY0" fmla="*/ 0 h 388620"/>
                <a:gd name="connsiteX1" fmla="*/ 1590675 w 1677850"/>
                <a:gd name="connsiteY1" fmla="*/ 0 h 388620"/>
                <a:gd name="connsiteX2" fmla="*/ 1430655 w 1677850"/>
                <a:gd name="connsiteY2" fmla="*/ 174309 h 388620"/>
                <a:gd name="connsiteX3" fmla="*/ 1428750 w 1677850"/>
                <a:gd name="connsiteY3" fmla="*/ 388620 h 388620"/>
                <a:gd name="connsiteX4" fmla="*/ 0 w 1677850"/>
                <a:gd name="connsiteY4" fmla="*/ 388620 h 388620"/>
                <a:gd name="connsiteX5" fmla="*/ 0 w 1677850"/>
                <a:gd name="connsiteY5" fmla="*/ 0 h 388620"/>
                <a:gd name="connsiteX0" fmla="*/ 0 w 1670154"/>
                <a:gd name="connsiteY0" fmla="*/ 0 h 388620"/>
                <a:gd name="connsiteX1" fmla="*/ 1590675 w 1670154"/>
                <a:gd name="connsiteY1" fmla="*/ 0 h 388620"/>
                <a:gd name="connsiteX2" fmla="*/ 1430655 w 1670154"/>
                <a:gd name="connsiteY2" fmla="*/ 174309 h 388620"/>
                <a:gd name="connsiteX3" fmla="*/ 1428750 w 1670154"/>
                <a:gd name="connsiteY3" fmla="*/ 388620 h 388620"/>
                <a:gd name="connsiteX4" fmla="*/ 0 w 1670154"/>
                <a:gd name="connsiteY4" fmla="*/ 388620 h 388620"/>
                <a:gd name="connsiteX5" fmla="*/ 0 w 1670154"/>
                <a:gd name="connsiteY5" fmla="*/ 0 h 388620"/>
                <a:gd name="connsiteX0" fmla="*/ 0 w 1677715"/>
                <a:gd name="connsiteY0" fmla="*/ 0 h 388620"/>
                <a:gd name="connsiteX1" fmla="*/ 1590675 w 1677715"/>
                <a:gd name="connsiteY1" fmla="*/ 0 h 388620"/>
                <a:gd name="connsiteX2" fmla="*/ 1430655 w 1677715"/>
                <a:gd name="connsiteY2" fmla="*/ 174309 h 388620"/>
                <a:gd name="connsiteX3" fmla="*/ 1428750 w 1677715"/>
                <a:gd name="connsiteY3" fmla="*/ 388620 h 388620"/>
                <a:gd name="connsiteX4" fmla="*/ 0 w 1677715"/>
                <a:gd name="connsiteY4" fmla="*/ 388620 h 388620"/>
                <a:gd name="connsiteX5" fmla="*/ 0 w 167771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19225 w 1590675"/>
                <a:gd name="connsiteY2" fmla="*/ 183834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24940 w 1590675"/>
                <a:gd name="connsiteY2" fmla="*/ 183834 h 388620"/>
                <a:gd name="connsiteX3" fmla="*/ 1428750 w 1590675"/>
                <a:gd name="connsiteY3" fmla="*/ 388620 h 388620"/>
                <a:gd name="connsiteX4" fmla="*/ 0 w 1590675"/>
                <a:gd name="connsiteY4" fmla="*/ 388620 h 388620"/>
                <a:gd name="connsiteX5" fmla="*/ 0 w 1590675"/>
                <a:gd name="connsiteY5"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675" h="388620">
                  <a:moveTo>
                    <a:pt x="0" y="0"/>
                  </a:moveTo>
                  <a:lnTo>
                    <a:pt x="1590675" y="0"/>
                  </a:lnTo>
                  <a:cubicBezTo>
                    <a:pt x="1590992" y="476"/>
                    <a:pt x="1428750" y="184309"/>
                    <a:pt x="1424940" y="183834"/>
                  </a:cubicBezTo>
                  <a:cubicBezTo>
                    <a:pt x="1428433" y="187644"/>
                    <a:pt x="1424623" y="386556"/>
                    <a:pt x="1428750" y="388620"/>
                  </a:cubicBezTo>
                  <a:lnTo>
                    <a:pt x="0" y="388620"/>
                  </a:lnTo>
                  <a:lnTo>
                    <a:pt x="0" y="0"/>
                  </a:lnTo>
                  <a:close/>
                </a:path>
              </a:pathLst>
            </a:custGeom>
            <a:solidFill>
              <a:srgbClr val="6C3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19" name="Group 18"/>
          <p:cNvGrpSpPr/>
          <p:nvPr/>
        </p:nvGrpSpPr>
        <p:grpSpPr>
          <a:xfrm>
            <a:off x="9420744" y="3611915"/>
            <a:ext cx="1451610" cy="1514794"/>
            <a:chOff x="7413479" y="3041012"/>
            <a:chExt cx="1451610" cy="1514794"/>
          </a:xfrm>
        </p:grpSpPr>
        <p:sp>
          <p:nvSpPr>
            <p:cNvPr id="20" name="Rectangle 19"/>
            <p:cNvSpPr/>
            <p:nvPr/>
          </p:nvSpPr>
          <p:spPr>
            <a:xfrm>
              <a:off x="7413479" y="4167186"/>
              <a:ext cx="1451610" cy="388620"/>
            </a:xfrm>
            <a:prstGeom prst="rect">
              <a:avLst/>
            </a:prstGeom>
            <a:solidFill>
              <a:srgbClr val="A62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Rectangle 23"/>
            <p:cNvSpPr/>
            <p:nvPr/>
          </p:nvSpPr>
          <p:spPr>
            <a:xfrm>
              <a:off x="7417289" y="3041012"/>
              <a:ext cx="1438910"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85420 w 1451610"/>
                <a:gd name="connsiteY3" fmla="*/ 38354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85420 w 1451610"/>
                <a:gd name="connsiteY3" fmla="*/ 383540 h 388620"/>
                <a:gd name="connsiteX4" fmla="*/ 16510 w 1451610"/>
                <a:gd name="connsiteY4" fmla="*/ 199074 h 388620"/>
                <a:gd name="connsiteX5" fmla="*/ 0 w 1451610"/>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1270 w 1436370"/>
                <a:gd name="connsiteY4" fmla="*/ 199074 h 388620"/>
                <a:gd name="connsiteX5" fmla="*/ 0 w 1436370"/>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1327 w 1437697"/>
                <a:gd name="connsiteY0" fmla="*/ 0 h 388620"/>
                <a:gd name="connsiteX1" fmla="*/ 1437697 w 1437697"/>
                <a:gd name="connsiteY1" fmla="*/ 0 h 388620"/>
                <a:gd name="connsiteX2" fmla="*/ 1437697 w 1437697"/>
                <a:gd name="connsiteY2" fmla="*/ 388620 h 388620"/>
                <a:gd name="connsiteX3" fmla="*/ 171507 w 1437697"/>
                <a:gd name="connsiteY3" fmla="*/ 383540 h 388620"/>
                <a:gd name="connsiteX4" fmla="*/ 57 w 1437697"/>
                <a:gd name="connsiteY4" fmla="*/ 199074 h 388620"/>
                <a:gd name="connsiteX5" fmla="*/ 1327 w 1437697"/>
                <a:gd name="connsiteY5" fmla="*/ 0 h 388620"/>
                <a:gd name="connsiteX0" fmla="*/ 2262 w 1438632"/>
                <a:gd name="connsiteY0" fmla="*/ 0 h 388620"/>
                <a:gd name="connsiteX1" fmla="*/ 1438632 w 1438632"/>
                <a:gd name="connsiteY1" fmla="*/ 0 h 388620"/>
                <a:gd name="connsiteX2" fmla="*/ 1438632 w 1438632"/>
                <a:gd name="connsiteY2" fmla="*/ 388620 h 388620"/>
                <a:gd name="connsiteX3" fmla="*/ 172442 w 1438632"/>
                <a:gd name="connsiteY3" fmla="*/ 383540 h 388620"/>
                <a:gd name="connsiteX4" fmla="*/ 992 w 1438632"/>
                <a:gd name="connsiteY4" fmla="*/ 199074 h 388620"/>
                <a:gd name="connsiteX5" fmla="*/ 2262 w 1438632"/>
                <a:gd name="connsiteY5" fmla="*/ 0 h 388620"/>
                <a:gd name="connsiteX0" fmla="*/ 1743 w 1438113"/>
                <a:gd name="connsiteY0" fmla="*/ 0 h 388620"/>
                <a:gd name="connsiteX1" fmla="*/ 1438113 w 1438113"/>
                <a:gd name="connsiteY1" fmla="*/ 0 h 388620"/>
                <a:gd name="connsiteX2" fmla="*/ 1438113 w 1438113"/>
                <a:gd name="connsiteY2" fmla="*/ 388620 h 388620"/>
                <a:gd name="connsiteX3" fmla="*/ 171923 w 1438113"/>
                <a:gd name="connsiteY3" fmla="*/ 383540 h 388620"/>
                <a:gd name="connsiteX4" fmla="*/ 473 w 1438113"/>
                <a:gd name="connsiteY4" fmla="*/ 199074 h 388620"/>
                <a:gd name="connsiteX5" fmla="*/ 1743 w 1438113"/>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1270 w 1436370"/>
                <a:gd name="connsiteY4" fmla="*/ 193994 h 388620"/>
                <a:gd name="connsiteX5" fmla="*/ 0 w 1436370"/>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8890 w 1436370"/>
                <a:gd name="connsiteY4" fmla="*/ 219394 h 388620"/>
                <a:gd name="connsiteX5" fmla="*/ 0 w 1436370"/>
                <a:gd name="connsiteY5" fmla="*/ 0 h 388620"/>
                <a:gd name="connsiteX0" fmla="*/ 0 w 1438910"/>
                <a:gd name="connsiteY0" fmla="*/ 7620 h 388620"/>
                <a:gd name="connsiteX1" fmla="*/ 1438910 w 1438910"/>
                <a:gd name="connsiteY1" fmla="*/ 0 h 388620"/>
                <a:gd name="connsiteX2" fmla="*/ 1438910 w 1438910"/>
                <a:gd name="connsiteY2" fmla="*/ 388620 h 388620"/>
                <a:gd name="connsiteX3" fmla="*/ 172720 w 1438910"/>
                <a:gd name="connsiteY3" fmla="*/ 383540 h 388620"/>
                <a:gd name="connsiteX4" fmla="*/ 11430 w 1438910"/>
                <a:gd name="connsiteY4" fmla="*/ 219394 h 388620"/>
                <a:gd name="connsiteX5" fmla="*/ 0 w 1438910"/>
                <a:gd name="connsiteY5" fmla="*/ 7620 h 388620"/>
                <a:gd name="connsiteX0" fmla="*/ 0 w 1438910"/>
                <a:gd name="connsiteY0" fmla="*/ 7620 h 388620"/>
                <a:gd name="connsiteX1" fmla="*/ 1438910 w 1438910"/>
                <a:gd name="connsiteY1" fmla="*/ 0 h 388620"/>
                <a:gd name="connsiteX2" fmla="*/ 1438910 w 1438910"/>
                <a:gd name="connsiteY2" fmla="*/ 388620 h 388620"/>
                <a:gd name="connsiteX3" fmla="*/ 172720 w 1438910"/>
                <a:gd name="connsiteY3" fmla="*/ 383540 h 388620"/>
                <a:gd name="connsiteX4" fmla="*/ 3810 w 1438910"/>
                <a:gd name="connsiteY4" fmla="*/ 204154 h 388620"/>
                <a:gd name="connsiteX5" fmla="*/ 0 w 1438910"/>
                <a:gd name="connsiteY5" fmla="*/ 7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910" h="388620">
                  <a:moveTo>
                    <a:pt x="0" y="7620"/>
                  </a:moveTo>
                  <a:lnTo>
                    <a:pt x="1438910" y="0"/>
                  </a:lnTo>
                  <a:lnTo>
                    <a:pt x="1438910" y="388620"/>
                  </a:lnTo>
                  <a:lnTo>
                    <a:pt x="172720" y="383540"/>
                  </a:lnTo>
                  <a:cubicBezTo>
                    <a:pt x="173990" y="387245"/>
                    <a:pt x="5080" y="205529"/>
                    <a:pt x="3810" y="204154"/>
                  </a:cubicBezTo>
                  <a:cubicBezTo>
                    <a:pt x="847" y="208916"/>
                    <a:pt x="8043" y="7938"/>
                    <a:pt x="0" y="7620"/>
                  </a:cubicBezTo>
                  <a:close/>
                </a:path>
              </a:pathLst>
            </a:custGeom>
            <a:solidFill>
              <a:srgbClr val="D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Rectangle 24"/>
            <p:cNvSpPr/>
            <p:nvPr/>
          </p:nvSpPr>
          <p:spPr>
            <a:xfrm>
              <a:off x="7413479" y="3422966"/>
              <a:ext cx="1447800" cy="747714"/>
            </a:xfrm>
            <a:custGeom>
              <a:avLst/>
              <a:gdLst>
                <a:gd name="connsiteX0" fmla="*/ 0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0 w 1451610"/>
                <a:gd name="connsiteY4" fmla="*/ 0 h 739140"/>
                <a:gd name="connsiteX0" fmla="*/ 180975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180975 w 1451610"/>
                <a:gd name="connsiteY4" fmla="*/ 0 h 739140"/>
                <a:gd name="connsiteX0" fmla="*/ 180975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24765 w 1451610"/>
                <a:gd name="connsiteY4" fmla="*/ 170180 h 739140"/>
                <a:gd name="connsiteX5" fmla="*/ 180975 w 1451610"/>
                <a:gd name="connsiteY5" fmla="*/ 0 h 739140"/>
                <a:gd name="connsiteX0" fmla="*/ 168094 w 1438729"/>
                <a:gd name="connsiteY0" fmla="*/ 0 h 741045"/>
                <a:gd name="connsiteX1" fmla="*/ 1438729 w 1438729"/>
                <a:gd name="connsiteY1" fmla="*/ 0 h 741045"/>
                <a:gd name="connsiteX2" fmla="*/ 1438729 w 1438729"/>
                <a:gd name="connsiteY2" fmla="*/ 739140 h 741045"/>
                <a:gd name="connsiteX3" fmla="*/ 6169 w 1438729"/>
                <a:gd name="connsiteY3" fmla="*/ 741045 h 741045"/>
                <a:gd name="connsiteX4" fmla="*/ 11884 w 1438729"/>
                <a:gd name="connsiteY4" fmla="*/ 170180 h 741045"/>
                <a:gd name="connsiteX5" fmla="*/ 168094 w 1438729"/>
                <a:gd name="connsiteY5" fmla="*/ 0 h 741045"/>
                <a:gd name="connsiteX0" fmla="*/ 175375 w 1446010"/>
                <a:gd name="connsiteY0" fmla="*/ 0 h 741045"/>
                <a:gd name="connsiteX1" fmla="*/ 1446010 w 1446010"/>
                <a:gd name="connsiteY1" fmla="*/ 0 h 741045"/>
                <a:gd name="connsiteX2" fmla="*/ 1446010 w 1446010"/>
                <a:gd name="connsiteY2" fmla="*/ 739140 h 741045"/>
                <a:gd name="connsiteX3" fmla="*/ 13450 w 1446010"/>
                <a:gd name="connsiteY3" fmla="*/ 741045 h 741045"/>
                <a:gd name="connsiteX4" fmla="*/ 19165 w 1446010"/>
                <a:gd name="connsiteY4" fmla="*/ 170180 h 741045"/>
                <a:gd name="connsiteX5" fmla="*/ 175375 w 1446010"/>
                <a:gd name="connsiteY5" fmla="*/ 0 h 741045"/>
                <a:gd name="connsiteX0" fmla="*/ 162036 w 1432671"/>
                <a:gd name="connsiteY0" fmla="*/ 0 h 741045"/>
                <a:gd name="connsiteX1" fmla="*/ 1432671 w 1432671"/>
                <a:gd name="connsiteY1" fmla="*/ 0 h 741045"/>
                <a:gd name="connsiteX2" fmla="*/ 1432671 w 1432671"/>
                <a:gd name="connsiteY2" fmla="*/ 739140 h 741045"/>
                <a:gd name="connsiteX3" fmla="*/ 111 w 1432671"/>
                <a:gd name="connsiteY3" fmla="*/ 741045 h 741045"/>
                <a:gd name="connsiteX4" fmla="*/ 5826 w 1432671"/>
                <a:gd name="connsiteY4" fmla="*/ 170180 h 741045"/>
                <a:gd name="connsiteX5" fmla="*/ 162036 w 1432671"/>
                <a:gd name="connsiteY5" fmla="*/ 0 h 741045"/>
                <a:gd name="connsiteX0" fmla="*/ 167640 w 1438275"/>
                <a:gd name="connsiteY0" fmla="*/ 0 h 741045"/>
                <a:gd name="connsiteX1" fmla="*/ 1438275 w 1438275"/>
                <a:gd name="connsiteY1" fmla="*/ 0 h 741045"/>
                <a:gd name="connsiteX2" fmla="*/ 1438275 w 1438275"/>
                <a:gd name="connsiteY2" fmla="*/ 739140 h 741045"/>
                <a:gd name="connsiteX3" fmla="*/ 5715 w 1438275"/>
                <a:gd name="connsiteY3" fmla="*/ 741045 h 741045"/>
                <a:gd name="connsiteX4" fmla="*/ 0 w 1438275"/>
                <a:gd name="connsiteY4" fmla="*/ 175895 h 741045"/>
                <a:gd name="connsiteX5" fmla="*/ 167640 w 1438275"/>
                <a:gd name="connsiteY5" fmla="*/ 0 h 741045"/>
                <a:gd name="connsiteX0" fmla="*/ 167640 w 1438275"/>
                <a:gd name="connsiteY0" fmla="*/ 0 h 741045"/>
                <a:gd name="connsiteX1" fmla="*/ 1438275 w 1438275"/>
                <a:gd name="connsiteY1" fmla="*/ 0 h 741045"/>
                <a:gd name="connsiteX2" fmla="*/ 1438275 w 1438275"/>
                <a:gd name="connsiteY2" fmla="*/ 739140 h 741045"/>
                <a:gd name="connsiteX3" fmla="*/ 5715 w 1438275"/>
                <a:gd name="connsiteY3" fmla="*/ 741045 h 741045"/>
                <a:gd name="connsiteX4" fmla="*/ 0 w 1438275"/>
                <a:gd name="connsiteY4" fmla="*/ 175895 h 741045"/>
                <a:gd name="connsiteX5" fmla="*/ 167640 w 1438275"/>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5895 h 741045"/>
                <a:gd name="connsiteX5" fmla="*/ 169545 w 1440180"/>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5895 h 741045"/>
                <a:gd name="connsiteX5" fmla="*/ 169545 w 1440180"/>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7800 h 741045"/>
                <a:gd name="connsiteX5" fmla="*/ 169545 w 1440180"/>
                <a:gd name="connsiteY5" fmla="*/ 0 h 741045"/>
                <a:gd name="connsiteX0" fmla="*/ 169545 w 1602105"/>
                <a:gd name="connsiteY0" fmla="*/ 0 h 741045"/>
                <a:gd name="connsiteX1" fmla="*/ 1440180 w 1602105"/>
                <a:gd name="connsiteY1" fmla="*/ 0 h 741045"/>
                <a:gd name="connsiteX2" fmla="*/ 1602105 w 1602105"/>
                <a:gd name="connsiteY2" fmla="*/ 741045 h 741045"/>
                <a:gd name="connsiteX3" fmla="*/ 7620 w 1602105"/>
                <a:gd name="connsiteY3" fmla="*/ 741045 h 741045"/>
                <a:gd name="connsiteX4" fmla="*/ 0 w 1602105"/>
                <a:gd name="connsiteY4" fmla="*/ 177800 h 741045"/>
                <a:gd name="connsiteX5" fmla="*/ 169545 w 1602105"/>
                <a:gd name="connsiteY5"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42085 w 1602105"/>
                <a:gd name="connsiteY2" fmla="*/ 572135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47800 w 1602105"/>
                <a:gd name="connsiteY2" fmla="*/ 572135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316996 w 1749556"/>
                <a:gd name="connsiteY0" fmla="*/ 0 h 741045"/>
                <a:gd name="connsiteX1" fmla="*/ 1587631 w 1749556"/>
                <a:gd name="connsiteY1" fmla="*/ 0 h 741045"/>
                <a:gd name="connsiteX2" fmla="*/ 1595251 w 1749556"/>
                <a:gd name="connsiteY2" fmla="*/ 572135 h 741045"/>
                <a:gd name="connsiteX3" fmla="*/ 1749556 w 1749556"/>
                <a:gd name="connsiteY3" fmla="*/ 741045 h 741045"/>
                <a:gd name="connsiteX4" fmla="*/ 155071 w 1749556"/>
                <a:gd name="connsiteY4" fmla="*/ 741045 h 741045"/>
                <a:gd name="connsiteX5" fmla="*/ 145546 w 1749556"/>
                <a:gd name="connsiteY5" fmla="*/ 177800 h 741045"/>
                <a:gd name="connsiteX6" fmla="*/ 316996 w 1749556"/>
                <a:gd name="connsiteY6" fmla="*/ 0 h 741045"/>
                <a:gd name="connsiteX0" fmla="*/ 282172 w 1714732"/>
                <a:gd name="connsiteY0" fmla="*/ 0 h 741045"/>
                <a:gd name="connsiteX1" fmla="*/ 1552807 w 1714732"/>
                <a:gd name="connsiteY1" fmla="*/ 0 h 741045"/>
                <a:gd name="connsiteX2" fmla="*/ 1560427 w 1714732"/>
                <a:gd name="connsiteY2" fmla="*/ 572135 h 741045"/>
                <a:gd name="connsiteX3" fmla="*/ 1714732 w 1714732"/>
                <a:gd name="connsiteY3" fmla="*/ 741045 h 741045"/>
                <a:gd name="connsiteX4" fmla="*/ 120247 w 1714732"/>
                <a:gd name="connsiteY4" fmla="*/ 741045 h 741045"/>
                <a:gd name="connsiteX5" fmla="*/ 110722 w 1714732"/>
                <a:gd name="connsiteY5" fmla="*/ 177800 h 741045"/>
                <a:gd name="connsiteX6" fmla="*/ 282172 w 1714732"/>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171450 w 1449705"/>
                <a:gd name="connsiteY0" fmla="*/ 0 h 741045"/>
                <a:gd name="connsiteX1" fmla="*/ 1442085 w 1449705"/>
                <a:gd name="connsiteY1" fmla="*/ 0 h 741045"/>
                <a:gd name="connsiteX2" fmla="*/ 1449705 w 1449705"/>
                <a:gd name="connsiteY2" fmla="*/ 572135 h 741045"/>
                <a:gd name="connsiteX3" fmla="*/ 1447800 w 1449705"/>
                <a:gd name="connsiteY3" fmla="*/ 737235 h 741045"/>
                <a:gd name="connsiteX4" fmla="*/ 9525 w 1449705"/>
                <a:gd name="connsiteY4" fmla="*/ 741045 h 741045"/>
                <a:gd name="connsiteX5" fmla="*/ 0 w 1449705"/>
                <a:gd name="connsiteY5" fmla="*/ 177800 h 741045"/>
                <a:gd name="connsiteX6" fmla="*/ 171450 w 1449705"/>
                <a:gd name="connsiteY6" fmla="*/ 0 h 741045"/>
                <a:gd name="connsiteX0" fmla="*/ 171450 w 1614540"/>
                <a:gd name="connsiteY0" fmla="*/ 0 h 741045"/>
                <a:gd name="connsiteX1" fmla="*/ 1442085 w 1614540"/>
                <a:gd name="connsiteY1" fmla="*/ 0 h 741045"/>
                <a:gd name="connsiteX2" fmla="*/ 1447800 w 1614540"/>
                <a:gd name="connsiteY2" fmla="*/ 737235 h 741045"/>
                <a:gd name="connsiteX3" fmla="*/ 9525 w 1614540"/>
                <a:gd name="connsiteY3" fmla="*/ 741045 h 741045"/>
                <a:gd name="connsiteX4" fmla="*/ 0 w 1614540"/>
                <a:gd name="connsiteY4" fmla="*/ 177800 h 741045"/>
                <a:gd name="connsiteX5" fmla="*/ 171450 w 1614540"/>
                <a:gd name="connsiteY5" fmla="*/ 0 h 741045"/>
                <a:gd name="connsiteX0" fmla="*/ 171450 w 1552316"/>
                <a:gd name="connsiteY0" fmla="*/ 0 h 741045"/>
                <a:gd name="connsiteX1" fmla="*/ 1442085 w 1552316"/>
                <a:gd name="connsiteY1" fmla="*/ 0 h 741045"/>
                <a:gd name="connsiteX2" fmla="*/ 1447800 w 1552316"/>
                <a:gd name="connsiteY2" fmla="*/ 737235 h 741045"/>
                <a:gd name="connsiteX3" fmla="*/ 9525 w 1552316"/>
                <a:gd name="connsiteY3" fmla="*/ 741045 h 741045"/>
                <a:gd name="connsiteX4" fmla="*/ 0 w 1552316"/>
                <a:gd name="connsiteY4" fmla="*/ 177800 h 741045"/>
                <a:gd name="connsiteX5" fmla="*/ 171450 w 1552316"/>
                <a:gd name="connsiteY5" fmla="*/ 0 h 741045"/>
                <a:gd name="connsiteX0" fmla="*/ 171450 w 1448257"/>
                <a:gd name="connsiteY0" fmla="*/ 0 h 741045"/>
                <a:gd name="connsiteX1" fmla="*/ 1442085 w 1448257"/>
                <a:gd name="connsiteY1" fmla="*/ 0 h 741045"/>
                <a:gd name="connsiteX2" fmla="*/ 1447800 w 1448257"/>
                <a:gd name="connsiteY2" fmla="*/ 737235 h 741045"/>
                <a:gd name="connsiteX3" fmla="*/ 9525 w 1448257"/>
                <a:gd name="connsiteY3" fmla="*/ 741045 h 741045"/>
                <a:gd name="connsiteX4" fmla="*/ 0 w 1448257"/>
                <a:gd name="connsiteY4" fmla="*/ 177800 h 741045"/>
                <a:gd name="connsiteX5" fmla="*/ 171450 w 1448257"/>
                <a:gd name="connsiteY5" fmla="*/ 0 h 741045"/>
                <a:gd name="connsiteX0" fmla="*/ 171450 w 1447800"/>
                <a:gd name="connsiteY0" fmla="*/ 0 h 741045"/>
                <a:gd name="connsiteX1" fmla="*/ 1442085 w 1447800"/>
                <a:gd name="connsiteY1" fmla="*/ 0 h 741045"/>
                <a:gd name="connsiteX2" fmla="*/ 1447800 w 1447800"/>
                <a:gd name="connsiteY2" fmla="*/ 737235 h 741045"/>
                <a:gd name="connsiteX3" fmla="*/ 9525 w 1447800"/>
                <a:gd name="connsiteY3" fmla="*/ 741045 h 741045"/>
                <a:gd name="connsiteX4" fmla="*/ 0 w 1447800"/>
                <a:gd name="connsiteY4" fmla="*/ 177800 h 741045"/>
                <a:gd name="connsiteX5" fmla="*/ 171450 w 1447800"/>
                <a:gd name="connsiteY5" fmla="*/ 0 h 741045"/>
                <a:gd name="connsiteX0" fmla="*/ 171450 w 1447800"/>
                <a:gd name="connsiteY0" fmla="*/ 0 h 741045"/>
                <a:gd name="connsiteX1" fmla="*/ 1442085 w 1447800"/>
                <a:gd name="connsiteY1" fmla="*/ 0 h 741045"/>
                <a:gd name="connsiteX2" fmla="*/ 1447800 w 1447800"/>
                <a:gd name="connsiteY2" fmla="*/ 737235 h 741045"/>
                <a:gd name="connsiteX3" fmla="*/ 9525 w 1447800"/>
                <a:gd name="connsiteY3" fmla="*/ 741045 h 741045"/>
                <a:gd name="connsiteX4" fmla="*/ 0 w 1447800"/>
                <a:gd name="connsiteY4" fmla="*/ 177800 h 741045"/>
                <a:gd name="connsiteX5" fmla="*/ 171450 w 1447800"/>
                <a:gd name="connsiteY5" fmla="*/ 0 h 741045"/>
                <a:gd name="connsiteX0" fmla="*/ 171450 w 1445260"/>
                <a:gd name="connsiteY0" fmla="*/ 0 h 741045"/>
                <a:gd name="connsiteX1" fmla="*/ 1442085 w 1445260"/>
                <a:gd name="connsiteY1" fmla="*/ 0 h 741045"/>
                <a:gd name="connsiteX2" fmla="*/ 1445260 w 1445260"/>
                <a:gd name="connsiteY2" fmla="*/ 737235 h 741045"/>
                <a:gd name="connsiteX3" fmla="*/ 9525 w 1445260"/>
                <a:gd name="connsiteY3" fmla="*/ 741045 h 741045"/>
                <a:gd name="connsiteX4" fmla="*/ 0 w 1445260"/>
                <a:gd name="connsiteY4" fmla="*/ 177800 h 741045"/>
                <a:gd name="connsiteX5" fmla="*/ 171450 w 1445260"/>
                <a:gd name="connsiteY5" fmla="*/ 0 h 741045"/>
                <a:gd name="connsiteX0" fmla="*/ 171450 w 1447800"/>
                <a:gd name="connsiteY0" fmla="*/ 0 h 742315"/>
                <a:gd name="connsiteX1" fmla="*/ 1442085 w 1447800"/>
                <a:gd name="connsiteY1" fmla="*/ 0 h 742315"/>
                <a:gd name="connsiteX2" fmla="*/ 1447800 w 1447800"/>
                <a:gd name="connsiteY2" fmla="*/ 742315 h 742315"/>
                <a:gd name="connsiteX3" fmla="*/ 9525 w 1447800"/>
                <a:gd name="connsiteY3" fmla="*/ 741045 h 742315"/>
                <a:gd name="connsiteX4" fmla="*/ 0 w 1447800"/>
                <a:gd name="connsiteY4" fmla="*/ 177800 h 742315"/>
                <a:gd name="connsiteX5" fmla="*/ 171450 w 1447800"/>
                <a:gd name="connsiteY5" fmla="*/ 0 h 742315"/>
                <a:gd name="connsiteX0" fmla="*/ 168910 w 1445260"/>
                <a:gd name="connsiteY0" fmla="*/ 0 h 742315"/>
                <a:gd name="connsiteX1" fmla="*/ 1439545 w 1445260"/>
                <a:gd name="connsiteY1" fmla="*/ 0 h 742315"/>
                <a:gd name="connsiteX2" fmla="*/ 1445260 w 1445260"/>
                <a:gd name="connsiteY2" fmla="*/ 742315 h 742315"/>
                <a:gd name="connsiteX3" fmla="*/ 6985 w 1445260"/>
                <a:gd name="connsiteY3" fmla="*/ 741045 h 742315"/>
                <a:gd name="connsiteX4" fmla="*/ 0 w 1445260"/>
                <a:gd name="connsiteY4" fmla="*/ 200660 h 742315"/>
                <a:gd name="connsiteX5" fmla="*/ 168910 w 1445260"/>
                <a:gd name="connsiteY5" fmla="*/ 0 h 742315"/>
                <a:gd name="connsiteX0" fmla="*/ 168910 w 1445260"/>
                <a:gd name="connsiteY0" fmla="*/ 0 h 742315"/>
                <a:gd name="connsiteX1" fmla="*/ 1439545 w 1445260"/>
                <a:gd name="connsiteY1" fmla="*/ 0 h 742315"/>
                <a:gd name="connsiteX2" fmla="*/ 1445260 w 1445260"/>
                <a:gd name="connsiteY2" fmla="*/ 742315 h 742315"/>
                <a:gd name="connsiteX3" fmla="*/ 3175 w 1445260"/>
                <a:gd name="connsiteY3" fmla="*/ 741045 h 742315"/>
                <a:gd name="connsiteX4" fmla="*/ 0 w 1445260"/>
                <a:gd name="connsiteY4" fmla="*/ 200660 h 742315"/>
                <a:gd name="connsiteX5" fmla="*/ 168910 w 1445260"/>
                <a:gd name="connsiteY5" fmla="*/ 0 h 74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260" h="742315">
                  <a:moveTo>
                    <a:pt x="168910" y="0"/>
                  </a:moveTo>
                  <a:lnTo>
                    <a:pt x="1439545" y="0"/>
                  </a:lnTo>
                  <a:cubicBezTo>
                    <a:pt x="1438910" y="141922"/>
                    <a:pt x="1445260" y="739458"/>
                    <a:pt x="1445260" y="742315"/>
                  </a:cubicBezTo>
                  <a:lnTo>
                    <a:pt x="3175" y="741045"/>
                  </a:lnTo>
                  <a:cubicBezTo>
                    <a:pt x="2540" y="740516"/>
                    <a:pt x="4762" y="482282"/>
                    <a:pt x="0" y="200660"/>
                  </a:cubicBezTo>
                  <a:cubicBezTo>
                    <a:pt x="12065" y="202988"/>
                    <a:pt x="113030" y="58632"/>
                    <a:pt x="168910" y="0"/>
                  </a:cubicBezTo>
                  <a:close/>
                </a:path>
              </a:pathLst>
            </a:cu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mtClean="0">
                  <a:latin typeface="Montserrat Black" panose="00000A00000000000000" pitchFamily="50" charset="-18"/>
                </a:rPr>
                <a:t>f.</a:t>
              </a:r>
              <a:endParaRPr lang="sr-Latn-RS">
                <a:latin typeface="Montserrat Black" panose="00000A00000000000000" pitchFamily="50" charset="-18"/>
              </a:endParaRPr>
            </a:p>
          </p:txBody>
        </p:sp>
      </p:grpSp>
      <p:grpSp>
        <p:nvGrpSpPr>
          <p:cNvPr id="30" name="Group 29"/>
          <p:cNvGrpSpPr/>
          <p:nvPr/>
        </p:nvGrpSpPr>
        <p:grpSpPr>
          <a:xfrm>
            <a:off x="4924924" y="3611915"/>
            <a:ext cx="1625601" cy="1535581"/>
            <a:chOff x="5915024" y="3041012"/>
            <a:chExt cx="1625601" cy="1535581"/>
          </a:xfrm>
        </p:grpSpPr>
        <p:sp>
          <p:nvSpPr>
            <p:cNvPr id="31" name="Rectangle 12"/>
            <p:cNvSpPr/>
            <p:nvPr/>
          </p:nvSpPr>
          <p:spPr>
            <a:xfrm>
              <a:off x="5915660" y="3041012"/>
              <a:ext cx="1624965"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624965"/>
                <a:gd name="connsiteY0" fmla="*/ 0 h 388620"/>
                <a:gd name="connsiteX1" fmla="*/ 1451610 w 1624965"/>
                <a:gd name="connsiteY1" fmla="*/ 0 h 388620"/>
                <a:gd name="connsiteX2" fmla="*/ 1624965 w 1624965"/>
                <a:gd name="connsiteY2" fmla="*/ 386715 h 388620"/>
                <a:gd name="connsiteX3" fmla="*/ 0 w 1624965"/>
                <a:gd name="connsiteY3" fmla="*/ 388620 h 388620"/>
                <a:gd name="connsiteX4" fmla="*/ 0 w 1624965"/>
                <a:gd name="connsiteY4"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 name="connsiteX0" fmla="*/ 0 w 1624965"/>
                <a:gd name="connsiteY0" fmla="*/ 0 h 388620"/>
                <a:gd name="connsiteX1" fmla="*/ 1451610 w 1624965"/>
                <a:gd name="connsiteY1" fmla="*/ 0 h 388620"/>
                <a:gd name="connsiteX2" fmla="*/ 1454785 w 1624965"/>
                <a:gd name="connsiteY2" fmla="*/ 222885 h 388620"/>
                <a:gd name="connsiteX3" fmla="*/ 1624965 w 1624965"/>
                <a:gd name="connsiteY3" fmla="*/ 386715 h 388620"/>
                <a:gd name="connsiteX4" fmla="*/ 0 w 1624965"/>
                <a:gd name="connsiteY4" fmla="*/ 388620 h 388620"/>
                <a:gd name="connsiteX5" fmla="*/ 0 w 1624965"/>
                <a:gd name="connsiteY5"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965" h="388620">
                  <a:moveTo>
                    <a:pt x="0" y="0"/>
                  </a:moveTo>
                  <a:lnTo>
                    <a:pt x="1451610" y="0"/>
                  </a:lnTo>
                  <a:cubicBezTo>
                    <a:pt x="1451398" y="5080"/>
                    <a:pt x="1453092" y="219710"/>
                    <a:pt x="1454785" y="222885"/>
                  </a:cubicBezTo>
                  <a:cubicBezTo>
                    <a:pt x="1450552" y="222250"/>
                    <a:pt x="1568238" y="332105"/>
                    <a:pt x="1624965" y="386715"/>
                  </a:cubicBezTo>
                  <a:lnTo>
                    <a:pt x="0" y="388620"/>
                  </a:lnTo>
                  <a:lnTo>
                    <a:pt x="0" y="0"/>
                  </a:lnTo>
                  <a:close/>
                </a:path>
              </a:pathLst>
            </a:custGeom>
            <a:solidFill>
              <a:srgbClr val="A9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2" name="Rectangle 13"/>
            <p:cNvSpPr/>
            <p:nvPr/>
          </p:nvSpPr>
          <p:spPr>
            <a:xfrm>
              <a:off x="5915024" y="4166235"/>
              <a:ext cx="1452245" cy="410358"/>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179070 w 1451610"/>
                <a:gd name="connsiteY4" fmla="*/ 0 h 390525"/>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20320 w 1451610"/>
                <a:gd name="connsiteY4" fmla="*/ 175261 h 390525"/>
                <a:gd name="connsiteX5" fmla="*/ 179070 w 1451610"/>
                <a:gd name="connsiteY5" fmla="*/ 0 h 390525"/>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20320 w 1451610"/>
                <a:gd name="connsiteY4" fmla="*/ 175261 h 390525"/>
                <a:gd name="connsiteX5" fmla="*/ 179070 w 1451610"/>
                <a:gd name="connsiteY5" fmla="*/ 0 h 390525"/>
                <a:gd name="connsiteX0" fmla="*/ 179070 w 1451610"/>
                <a:gd name="connsiteY0" fmla="*/ 0 h 390525"/>
                <a:gd name="connsiteX1" fmla="*/ 1451610 w 1451610"/>
                <a:gd name="connsiteY1" fmla="*/ 1905 h 390525"/>
                <a:gd name="connsiteX2" fmla="*/ 1451610 w 1451610"/>
                <a:gd name="connsiteY2" fmla="*/ 390525 h 390525"/>
                <a:gd name="connsiteX3" fmla="*/ 0 w 1451610"/>
                <a:gd name="connsiteY3" fmla="*/ 390525 h 390525"/>
                <a:gd name="connsiteX4" fmla="*/ 1270 w 1451610"/>
                <a:gd name="connsiteY4" fmla="*/ 190501 h 390525"/>
                <a:gd name="connsiteX5" fmla="*/ 179070 w 1451610"/>
                <a:gd name="connsiteY5" fmla="*/ 0 h 390525"/>
                <a:gd name="connsiteX0" fmla="*/ 179070 w 1451610"/>
                <a:gd name="connsiteY0" fmla="*/ 0 h 409944"/>
                <a:gd name="connsiteX1" fmla="*/ 1451610 w 1451610"/>
                <a:gd name="connsiteY1" fmla="*/ 1905 h 409944"/>
                <a:gd name="connsiteX2" fmla="*/ 1451610 w 1451610"/>
                <a:gd name="connsiteY2" fmla="*/ 390525 h 409944"/>
                <a:gd name="connsiteX3" fmla="*/ 0 w 1451610"/>
                <a:gd name="connsiteY3" fmla="*/ 390525 h 409944"/>
                <a:gd name="connsiteX4" fmla="*/ 1270 w 1451610"/>
                <a:gd name="connsiteY4" fmla="*/ 190501 h 409944"/>
                <a:gd name="connsiteX5" fmla="*/ 179070 w 1451610"/>
                <a:gd name="connsiteY5" fmla="*/ 0 h 409944"/>
                <a:gd name="connsiteX0" fmla="*/ 179070 w 1451610"/>
                <a:gd name="connsiteY0" fmla="*/ 0 h 410358"/>
                <a:gd name="connsiteX1" fmla="*/ 1451610 w 1451610"/>
                <a:gd name="connsiteY1" fmla="*/ 1905 h 410358"/>
                <a:gd name="connsiteX2" fmla="*/ 1451610 w 1451610"/>
                <a:gd name="connsiteY2" fmla="*/ 390525 h 410358"/>
                <a:gd name="connsiteX3" fmla="*/ 0 w 1451610"/>
                <a:gd name="connsiteY3" fmla="*/ 390525 h 410358"/>
                <a:gd name="connsiteX4" fmla="*/ 3175 w 1451610"/>
                <a:gd name="connsiteY4" fmla="*/ 198121 h 410358"/>
                <a:gd name="connsiteX5" fmla="*/ 179070 w 1451610"/>
                <a:gd name="connsiteY5" fmla="*/ 0 h 410358"/>
                <a:gd name="connsiteX0" fmla="*/ 179705 w 1452245"/>
                <a:gd name="connsiteY0" fmla="*/ 0 h 410358"/>
                <a:gd name="connsiteX1" fmla="*/ 1452245 w 1452245"/>
                <a:gd name="connsiteY1" fmla="*/ 1905 h 410358"/>
                <a:gd name="connsiteX2" fmla="*/ 1452245 w 1452245"/>
                <a:gd name="connsiteY2" fmla="*/ 390525 h 410358"/>
                <a:gd name="connsiteX3" fmla="*/ 635 w 1452245"/>
                <a:gd name="connsiteY3" fmla="*/ 390525 h 410358"/>
                <a:gd name="connsiteX4" fmla="*/ 0 w 1452245"/>
                <a:gd name="connsiteY4" fmla="*/ 198121 h 410358"/>
                <a:gd name="connsiteX5" fmla="*/ 179705 w 1452245"/>
                <a:gd name="connsiteY5" fmla="*/ 0 h 4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245" h="410358">
                  <a:moveTo>
                    <a:pt x="179705" y="0"/>
                  </a:moveTo>
                  <a:lnTo>
                    <a:pt x="1452245" y="1905"/>
                  </a:lnTo>
                  <a:lnTo>
                    <a:pt x="1452245" y="390525"/>
                  </a:lnTo>
                  <a:lnTo>
                    <a:pt x="635" y="390525"/>
                  </a:lnTo>
                  <a:cubicBezTo>
                    <a:pt x="3598" y="487680"/>
                    <a:pt x="847" y="196216"/>
                    <a:pt x="0" y="198121"/>
                  </a:cubicBezTo>
                  <a:lnTo>
                    <a:pt x="179705" y="0"/>
                  </a:lnTo>
                  <a:close/>
                </a:path>
              </a:pathLst>
            </a:custGeom>
            <a:solidFill>
              <a:srgbClr val="89A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3" name="Rectangle 14"/>
            <p:cNvSpPr/>
            <p:nvPr/>
          </p:nvSpPr>
          <p:spPr>
            <a:xfrm>
              <a:off x="5915659" y="3425190"/>
              <a:ext cx="1619250" cy="742950"/>
            </a:xfrm>
            <a:custGeom>
              <a:avLst/>
              <a:gdLst>
                <a:gd name="connsiteX0" fmla="*/ 0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0 w 1451610"/>
                <a:gd name="connsiteY4" fmla="*/ 0 h 739140"/>
                <a:gd name="connsiteX0" fmla="*/ 0 w 1619250"/>
                <a:gd name="connsiteY0" fmla="*/ 3810 h 742950"/>
                <a:gd name="connsiteX1" fmla="*/ 1619250 w 1619250"/>
                <a:gd name="connsiteY1" fmla="*/ 0 h 742950"/>
                <a:gd name="connsiteX2" fmla="*/ 1451610 w 1619250"/>
                <a:gd name="connsiteY2" fmla="*/ 742950 h 742950"/>
                <a:gd name="connsiteX3" fmla="*/ 0 w 1619250"/>
                <a:gd name="connsiteY3" fmla="*/ 742950 h 742950"/>
                <a:gd name="connsiteX4" fmla="*/ 0 w 1619250"/>
                <a:gd name="connsiteY4"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0 w 1619250"/>
                <a:gd name="connsiteY5"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8890 w 1619250"/>
                <a:gd name="connsiteY5" fmla="*/ 54864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8890 w 1619250"/>
                <a:gd name="connsiteY5" fmla="*/ 54864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8890 w 1619250"/>
                <a:gd name="connsiteY5" fmla="*/ 54864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60070 h 742950"/>
                <a:gd name="connsiteX6" fmla="*/ 0 w 1619250"/>
                <a:gd name="connsiteY6" fmla="*/ 3810 h 742950"/>
                <a:gd name="connsiteX0" fmla="*/ 4469 w 1623719"/>
                <a:gd name="connsiteY0" fmla="*/ 3810 h 742950"/>
                <a:gd name="connsiteX1" fmla="*/ 1623719 w 1623719"/>
                <a:gd name="connsiteY1" fmla="*/ 0 h 742950"/>
                <a:gd name="connsiteX2" fmla="*/ 1461159 w 1623719"/>
                <a:gd name="connsiteY2" fmla="*/ 180975 h 742950"/>
                <a:gd name="connsiteX3" fmla="*/ 1456079 w 1623719"/>
                <a:gd name="connsiteY3" fmla="*/ 742950 h 742950"/>
                <a:gd name="connsiteX4" fmla="*/ 187349 w 1623719"/>
                <a:gd name="connsiteY4" fmla="*/ 742950 h 742950"/>
                <a:gd name="connsiteX5" fmla="*/ 24 w 1623719"/>
                <a:gd name="connsiteY5" fmla="*/ 552450 h 742950"/>
                <a:gd name="connsiteX6" fmla="*/ 4469 w 1623719"/>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44830 h 742950"/>
                <a:gd name="connsiteX6" fmla="*/ 0 w 161925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44830 h 742950"/>
                <a:gd name="connsiteX6" fmla="*/ 0 w 1619250"/>
                <a:gd name="connsiteY6" fmla="*/ 3810 h 742950"/>
                <a:gd name="connsiteX0" fmla="*/ 4445 w 1623695"/>
                <a:gd name="connsiteY0" fmla="*/ 3810 h 742950"/>
                <a:gd name="connsiteX1" fmla="*/ 1623695 w 1623695"/>
                <a:gd name="connsiteY1" fmla="*/ 0 h 742950"/>
                <a:gd name="connsiteX2" fmla="*/ 1461135 w 1623695"/>
                <a:gd name="connsiteY2" fmla="*/ 180975 h 742950"/>
                <a:gd name="connsiteX3" fmla="*/ 1456055 w 1623695"/>
                <a:gd name="connsiteY3" fmla="*/ 742950 h 742950"/>
                <a:gd name="connsiteX4" fmla="*/ 187325 w 1623695"/>
                <a:gd name="connsiteY4" fmla="*/ 742950 h 742950"/>
                <a:gd name="connsiteX5" fmla="*/ 0 w 1623695"/>
                <a:gd name="connsiteY5" fmla="*/ 544830 h 742950"/>
                <a:gd name="connsiteX6" fmla="*/ 4445 w 1623695"/>
                <a:gd name="connsiteY6" fmla="*/ 3810 h 742950"/>
                <a:gd name="connsiteX0" fmla="*/ 6350 w 1625600"/>
                <a:gd name="connsiteY0" fmla="*/ 3810 h 742950"/>
                <a:gd name="connsiteX1" fmla="*/ 1625600 w 1625600"/>
                <a:gd name="connsiteY1" fmla="*/ 0 h 742950"/>
                <a:gd name="connsiteX2" fmla="*/ 1463040 w 1625600"/>
                <a:gd name="connsiteY2" fmla="*/ 180975 h 742950"/>
                <a:gd name="connsiteX3" fmla="*/ 1457960 w 1625600"/>
                <a:gd name="connsiteY3" fmla="*/ 742950 h 742950"/>
                <a:gd name="connsiteX4" fmla="*/ 189230 w 1625600"/>
                <a:gd name="connsiteY4" fmla="*/ 742950 h 742950"/>
                <a:gd name="connsiteX5" fmla="*/ 0 w 1625600"/>
                <a:gd name="connsiteY5" fmla="*/ 544830 h 742950"/>
                <a:gd name="connsiteX6" fmla="*/ 6350 w 1625600"/>
                <a:gd name="connsiteY6" fmla="*/ 3810 h 742950"/>
                <a:gd name="connsiteX0" fmla="*/ 0 w 1619250"/>
                <a:gd name="connsiteY0" fmla="*/ 3810 h 742950"/>
                <a:gd name="connsiteX1" fmla="*/ 1619250 w 1619250"/>
                <a:gd name="connsiteY1" fmla="*/ 0 h 742950"/>
                <a:gd name="connsiteX2" fmla="*/ 1456690 w 1619250"/>
                <a:gd name="connsiteY2" fmla="*/ 180975 h 742950"/>
                <a:gd name="connsiteX3" fmla="*/ 1451610 w 1619250"/>
                <a:gd name="connsiteY3" fmla="*/ 742950 h 742950"/>
                <a:gd name="connsiteX4" fmla="*/ 182880 w 1619250"/>
                <a:gd name="connsiteY4" fmla="*/ 742950 h 742950"/>
                <a:gd name="connsiteX5" fmla="*/ 1270 w 1619250"/>
                <a:gd name="connsiteY5" fmla="*/ 546735 h 742950"/>
                <a:gd name="connsiteX6" fmla="*/ 0 w 1619250"/>
                <a:gd name="connsiteY6" fmla="*/ 381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0" h="742950">
                  <a:moveTo>
                    <a:pt x="0" y="3810"/>
                  </a:moveTo>
                  <a:lnTo>
                    <a:pt x="1619250" y="0"/>
                  </a:lnTo>
                  <a:cubicBezTo>
                    <a:pt x="1615863" y="635"/>
                    <a:pt x="1458172" y="178435"/>
                    <a:pt x="1456690" y="180975"/>
                  </a:cubicBezTo>
                  <a:cubicBezTo>
                    <a:pt x="1454997" y="368300"/>
                    <a:pt x="1453303" y="555625"/>
                    <a:pt x="1451610" y="742950"/>
                  </a:cubicBezTo>
                  <a:lnTo>
                    <a:pt x="182880" y="742950"/>
                  </a:lnTo>
                  <a:cubicBezTo>
                    <a:pt x="184573" y="742315"/>
                    <a:pt x="3387" y="541655"/>
                    <a:pt x="1270" y="546735"/>
                  </a:cubicBezTo>
                  <a:cubicBezTo>
                    <a:pt x="6562" y="540385"/>
                    <a:pt x="423" y="189230"/>
                    <a:pt x="0" y="3810"/>
                  </a:cubicBezTo>
                  <a:close/>
                </a:path>
              </a:pathLst>
            </a:cu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a:latin typeface="Montserrat Black" panose="00000A00000000000000" pitchFamily="50" charset="-18"/>
                </a:rPr>
                <a:t>c.</a:t>
              </a:r>
            </a:p>
          </p:txBody>
        </p:sp>
      </p:grpSp>
      <p:grpSp>
        <p:nvGrpSpPr>
          <p:cNvPr id="34" name="Group 33"/>
          <p:cNvGrpSpPr/>
          <p:nvPr/>
        </p:nvGrpSpPr>
        <p:grpSpPr>
          <a:xfrm>
            <a:off x="3437264" y="3608424"/>
            <a:ext cx="1604011" cy="1512570"/>
            <a:chOff x="4427364" y="3037521"/>
            <a:chExt cx="1604011" cy="1512570"/>
          </a:xfrm>
        </p:grpSpPr>
        <p:sp>
          <p:nvSpPr>
            <p:cNvPr id="35" name="Rectangle 23"/>
            <p:cNvSpPr/>
            <p:nvPr/>
          </p:nvSpPr>
          <p:spPr>
            <a:xfrm>
              <a:off x="4433079" y="3037521"/>
              <a:ext cx="1436370" cy="388620"/>
            </a:xfrm>
            <a:custGeom>
              <a:avLst/>
              <a:gdLst>
                <a:gd name="connsiteX0" fmla="*/ 0 w 1451610"/>
                <a:gd name="connsiteY0" fmla="*/ 0 h 388620"/>
                <a:gd name="connsiteX1" fmla="*/ 1451610 w 1451610"/>
                <a:gd name="connsiteY1" fmla="*/ 0 h 388620"/>
                <a:gd name="connsiteX2" fmla="*/ 1451610 w 1451610"/>
                <a:gd name="connsiteY2" fmla="*/ 388620 h 388620"/>
                <a:gd name="connsiteX3" fmla="*/ 0 w 1451610"/>
                <a:gd name="connsiteY3" fmla="*/ 38862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85420 w 1451610"/>
                <a:gd name="connsiteY3" fmla="*/ 383540 h 388620"/>
                <a:gd name="connsiteX4" fmla="*/ 0 w 1451610"/>
                <a:gd name="connsiteY4" fmla="*/ 0 h 388620"/>
                <a:gd name="connsiteX0" fmla="*/ 0 w 1451610"/>
                <a:gd name="connsiteY0" fmla="*/ 0 h 388620"/>
                <a:gd name="connsiteX1" fmla="*/ 1451610 w 1451610"/>
                <a:gd name="connsiteY1" fmla="*/ 0 h 388620"/>
                <a:gd name="connsiteX2" fmla="*/ 1451610 w 1451610"/>
                <a:gd name="connsiteY2" fmla="*/ 388620 h 388620"/>
                <a:gd name="connsiteX3" fmla="*/ 185420 w 1451610"/>
                <a:gd name="connsiteY3" fmla="*/ 383540 h 388620"/>
                <a:gd name="connsiteX4" fmla="*/ 16510 w 1451610"/>
                <a:gd name="connsiteY4" fmla="*/ 199074 h 388620"/>
                <a:gd name="connsiteX5" fmla="*/ 0 w 1451610"/>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1270 w 1436370"/>
                <a:gd name="connsiteY4" fmla="*/ 199074 h 388620"/>
                <a:gd name="connsiteX5" fmla="*/ 0 w 1436370"/>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6367 w 1442737"/>
                <a:gd name="connsiteY0" fmla="*/ 0 h 388620"/>
                <a:gd name="connsiteX1" fmla="*/ 1442737 w 1442737"/>
                <a:gd name="connsiteY1" fmla="*/ 0 h 388620"/>
                <a:gd name="connsiteX2" fmla="*/ 1442737 w 1442737"/>
                <a:gd name="connsiteY2" fmla="*/ 388620 h 388620"/>
                <a:gd name="connsiteX3" fmla="*/ 176547 w 1442737"/>
                <a:gd name="connsiteY3" fmla="*/ 383540 h 388620"/>
                <a:gd name="connsiteX4" fmla="*/ 17 w 1442737"/>
                <a:gd name="connsiteY4" fmla="*/ 199074 h 388620"/>
                <a:gd name="connsiteX5" fmla="*/ 6367 w 1442737"/>
                <a:gd name="connsiteY5" fmla="*/ 0 h 388620"/>
                <a:gd name="connsiteX0" fmla="*/ 1327 w 1437697"/>
                <a:gd name="connsiteY0" fmla="*/ 0 h 388620"/>
                <a:gd name="connsiteX1" fmla="*/ 1437697 w 1437697"/>
                <a:gd name="connsiteY1" fmla="*/ 0 h 388620"/>
                <a:gd name="connsiteX2" fmla="*/ 1437697 w 1437697"/>
                <a:gd name="connsiteY2" fmla="*/ 388620 h 388620"/>
                <a:gd name="connsiteX3" fmla="*/ 171507 w 1437697"/>
                <a:gd name="connsiteY3" fmla="*/ 383540 h 388620"/>
                <a:gd name="connsiteX4" fmla="*/ 57 w 1437697"/>
                <a:gd name="connsiteY4" fmla="*/ 199074 h 388620"/>
                <a:gd name="connsiteX5" fmla="*/ 1327 w 1437697"/>
                <a:gd name="connsiteY5" fmla="*/ 0 h 388620"/>
                <a:gd name="connsiteX0" fmla="*/ 2262 w 1438632"/>
                <a:gd name="connsiteY0" fmla="*/ 0 h 388620"/>
                <a:gd name="connsiteX1" fmla="*/ 1438632 w 1438632"/>
                <a:gd name="connsiteY1" fmla="*/ 0 h 388620"/>
                <a:gd name="connsiteX2" fmla="*/ 1438632 w 1438632"/>
                <a:gd name="connsiteY2" fmla="*/ 388620 h 388620"/>
                <a:gd name="connsiteX3" fmla="*/ 172442 w 1438632"/>
                <a:gd name="connsiteY3" fmla="*/ 383540 h 388620"/>
                <a:gd name="connsiteX4" fmla="*/ 992 w 1438632"/>
                <a:gd name="connsiteY4" fmla="*/ 199074 h 388620"/>
                <a:gd name="connsiteX5" fmla="*/ 2262 w 1438632"/>
                <a:gd name="connsiteY5" fmla="*/ 0 h 388620"/>
                <a:gd name="connsiteX0" fmla="*/ 1743 w 1438113"/>
                <a:gd name="connsiteY0" fmla="*/ 0 h 388620"/>
                <a:gd name="connsiteX1" fmla="*/ 1438113 w 1438113"/>
                <a:gd name="connsiteY1" fmla="*/ 0 h 388620"/>
                <a:gd name="connsiteX2" fmla="*/ 1438113 w 1438113"/>
                <a:gd name="connsiteY2" fmla="*/ 388620 h 388620"/>
                <a:gd name="connsiteX3" fmla="*/ 171923 w 1438113"/>
                <a:gd name="connsiteY3" fmla="*/ 383540 h 388620"/>
                <a:gd name="connsiteX4" fmla="*/ 473 w 1438113"/>
                <a:gd name="connsiteY4" fmla="*/ 199074 h 388620"/>
                <a:gd name="connsiteX5" fmla="*/ 1743 w 1438113"/>
                <a:gd name="connsiteY5" fmla="*/ 0 h 388620"/>
                <a:gd name="connsiteX0" fmla="*/ 0 w 1436370"/>
                <a:gd name="connsiteY0" fmla="*/ 0 h 388620"/>
                <a:gd name="connsiteX1" fmla="*/ 1436370 w 1436370"/>
                <a:gd name="connsiteY1" fmla="*/ 0 h 388620"/>
                <a:gd name="connsiteX2" fmla="*/ 1436370 w 1436370"/>
                <a:gd name="connsiteY2" fmla="*/ 388620 h 388620"/>
                <a:gd name="connsiteX3" fmla="*/ 170180 w 1436370"/>
                <a:gd name="connsiteY3" fmla="*/ 383540 h 388620"/>
                <a:gd name="connsiteX4" fmla="*/ 1270 w 1436370"/>
                <a:gd name="connsiteY4" fmla="*/ 193994 h 388620"/>
                <a:gd name="connsiteX5" fmla="*/ 0 w 1436370"/>
                <a:gd name="connsiteY5"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370" h="388620">
                  <a:moveTo>
                    <a:pt x="0" y="0"/>
                  </a:moveTo>
                  <a:lnTo>
                    <a:pt x="1436370" y="0"/>
                  </a:lnTo>
                  <a:lnTo>
                    <a:pt x="1436370" y="388620"/>
                  </a:lnTo>
                  <a:lnTo>
                    <a:pt x="170180" y="383540"/>
                  </a:lnTo>
                  <a:cubicBezTo>
                    <a:pt x="171450" y="387245"/>
                    <a:pt x="2540" y="195369"/>
                    <a:pt x="1270" y="193994"/>
                  </a:cubicBezTo>
                  <a:cubicBezTo>
                    <a:pt x="-1693" y="198756"/>
                    <a:pt x="8043" y="318"/>
                    <a:pt x="0" y="0"/>
                  </a:cubicBezTo>
                  <a:close/>
                </a:path>
              </a:pathLst>
            </a:custGeom>
            <a:solidFill>
              <a:srgbClr val="1C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6" name="Rectangle 24"/>
            <p:cNvSpPr/>
            <p:nvPr/>
          </p:nvSpPr>
          <p:spPr>
            <a:xfrm>
              <a:off x="4427364" y="3420745"/>
              <a:ext cx="1604010" cy="741045"/>
            </a:xfrm>
            <a:custGeom>
              <a:avLst/>
              <a:gdLst>
                <a:gd name="connsiteX0" fmla="*/ 0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0 w 1451610"/>
                <a:gd name="connsiteY4" fmla="*/ 0 h 739140"/>
                <a:gd name="connsiteX0" fmla="*/ 180975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180975 w 1451610"/>
                <a:gd name="connsiteY4" fmla="*/ 0 h 739140"/>
                <a:gd name="connsiteX0" fmla="*/ 180975 w 1451610"/>
                <a:gd name="connsiteY0" fmla="*/ 0 h 739140"/>
                <a:gd name="connsiteX1" fmla="*/ 1451610 w 1451610"/>
                <a:gd name="connsiteY1" fmla="*/ 0 h 739140"/>
                <a:gd name="connsiteX2" fmla="*/ 1451610 w 1451610"/>
                <a:gd name="connsiteY2" fmla="*/ 739140 h 739140"/>
                <a:gd name="connsiteX3" fmla="*/ 0 w 1451610"/>
                <a:gd name="connsiteY3" fmla="*/ 739140 h 739140"/>
                <a:gd name="connsiteX4" fmla="*/ 24765 w 1451610"/>
                <a:gd name="connsiteY4" fmla="*/ 170180 h 739140"/>
                <a:gd name="connsiteX5" fmla="*/ 180975 w 1451610"/>
                <a:gd name="connsiteY5" fmla="*/ 0 h 739140"/>
                <a:gd name="connsiteX0" fmla="*/ 168094 w 1438729"/>
                <a:gd name="connsiteY0" fmla="*/ 0 h 741045"/>
                <a:gd name="connsiteX1" fmla="*/ 1438729 w 1438729"/>
                <a:gd name="connsiteY1" fmla="*/ 0 h 741045"/>
                <a:gd name="connsiteX2" fmla="*/ 1438729 w 1438729"/>
                <a:gd name="connsiteY2" fmla="*/ 739140 h 741045"/>
                <a:gd name="connsiteX3" fmla="*/ 6169 w 1438729"/>
                <a:gd name="connsiteY3" fmla="*/ 741045 h 741045"/>
                <a:gd name="connsiteX4" fmla="*/ 11884 w 1438729"/>
                <a:gd name="connsiteY4" fmla="*/ 170180 h 741045"/>
                <a:gd name="connsiteX5" fmla="*/ 168094 w 1438729"/>
                <a:gd name="connsiteY5" fmla="*/ 0 h 741045"/>
                <a:gd name="connsiteX0" fmla="*/ 175375 w 1446010"/>
                <a:gd name="connsiteY0" fmla="*/ 0 h 741045"/>
                <a:gd name="connsiteX1" fmla="*/ 1446010 w 1446010"/>
                <a:gd name="connsiteY1" fmla="*/ 0 h 741045"/>
                <a:gd name="connsiteX2" fmla="*/ 1446010 w 1446010"/>
                <a:gd name="connsiteY2" fmla="*/ 739140 h 741045"/>
                <a:gd name="connsiteX3" fmla="*/ 13450 w 1446010"/>
                <a:gd name="connsiteY3" fmla="*/ 741045 h 741045"/>
                <a:gd name="connsiteX4" fmla="*/ 19165 w 1446010"/>
                <a:gd name="connsiteY4" fmla="*/ 170180 h 741045"/>
                <a:gd name="connsiteX5" fmla="*/ 175375 w 1446010"/>
                <a:gd name="connsiteY5" fmla="*/ 0 h 741045"/>
                <a:gd name="connsiteX0" fmla="*/ 162036 w 1432671"/>
                <a:gd name="connsiteY0" fmla="*/ 0 h 741045"/>
                <a:gd name="connsiteX1" fmla="*/ 1432671 w 1432671"/>
                <a:gd name="connsiteY1" fmla="*/ 0 h 741045"/>
                <a:gd name="connsiteX2" fmla="*/ 1432671 w 1432671"/>
                <a:gd name="connsiteY2" fmla="*/ 739140 h 741045"/>
                <a:gd name="connsiteX3" fmla="*/ 111 w 1432671"/>
                <a:gd name="connsiteY3" fmla="*/ 741045 h 741045"/>
                <a:gd name="connsiteX4" fmla="*/ 5826 w 1432671"/>
                <a:gd name="connsiteY4" fmla="*/ 170180 h 741045"/>
                <a:gd name="connsiteX5" fmla="*/ 162036 w 1432671"/>
                <a:gd name="connsiteY5" fmla="*/ 0 h 741045"/>
                <a:gd name="connsiteX0" fmla="*/ 167640 w 1438275"/>
                <a:gd name="connsiteY0" fmla="*/ 0 h 741045"/>
                <a:gd name="connsiteX1" fmla="*/ 1438275 w 1438275"/>
                <a:gd name="connsiteY1" fmla="*/ 0 h 741045"/>
                <a:gd name="connsiteX2" fmla="*/ 1438275 w 1438275"/>
                <a:gd name="connsiteY2" fmla="*/ 739140 h 741045"/>
                <a:gd name="connsiteX3" fmla="*/ 5715 w 1438275"/>
                <a:gd name="connsiteY3" fmla="*/ 741045 h 741045"/>
                <a:gd name="connsiteX4" fmla="*/ 0 w 1438275"/>
                <a:gd name="connsiteY4" fmla="*/ 175895 h 741045"/>
                <a:gd name="connsiteX5" fmla="*/ 167640 w 1438275"/>
                <a:gd name="connsiteY5" fmla="*/ 0 h 741045"/>
                <a:gd name="connsiteX0" fmla="*/ 167640 w 1438275"/>
                <a:gd name="connsiteY0" fmla="*/ 0 h 741045"/>
                <a:gd name="connsiteX1" fmla="*/ 1438275 w 1438275"/>
                <a:gd name="connsiteY1" fmla="*/ 0 h 741045"/>
                <a:gd name="connsiteX2" fmla="*/ 1438275 w 1438275"/>
                <a:gd name="connsiteY2" fmla="*/ 739140 h 741045"/>
                <a:gd name="connsiteX3" fmla="*/ 5715 w 1438275"/>
                <a:gd name="connsiteY3" fmla="*/ 741045 h 741045"/>
                <a:gd name="connsiteX4" fmla="*/ 0 w 1438275"/>
                <a:gd name="connsiteY4" fmla="*/ 175895 h 741045"/>
                <a:gd name="connsiteX5" fmla="*/ 167640 w 1438275"/>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5895 h 741045"/>
                <a:gd name="connsiteX5" fmla="*/ 169545 w 1440180"/>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5895 h 741045"/>
                <a:gd name="connsiteX5" fmla="*/ 169545 w 1440180"/>
                <a:gd name="connsiteY5" fmla="*/ 0 h 741045"/>
                <a:gd name="connsiteX0" fmla="*/ 169545 w 1440180"/>
                <a:gd name="connsiteY0" fmla="*/ 0 h 741045"/>
                <a:gd name="connsiteX1" fmla="*/ 1440180 w 1440180"/>
                <a:gd name="connsiteY1" fmla="*/ 0 h 741045"/>
                <a:gd name="connsiteX2" fmla="*/ 1440180 w 1440180"/>
                <a:gd name="connsiteY2" fmla="*/ 739140 h 741045"/>
                <a:gd name="connsiteX3" fmla="*/ 7620 w 1440180"/>
                <a:gd name="connsiteY3" fmla="*/ 741045 h 741045"/>
                <a:gd name="connsiteX4" fmla="*/ 0 w 1440180"/>
                <a:gd name="connsiteY4" fmla="*/ 177800 h 741045"/>
                <a:gd name="connsiteX5" fmla="*/ 169545 w 1440180"/>
                <a:gd name="connsiteY5" fmla="*/ 0 h 741045"/>
                <a:gd name="connsiteX0" fmla="*/ 169545 w 1602105"/>
                <a:gd name="connsiteY0" fmla="*/ 0 h 741045"/>
                <a:gd name="connsiteX1" fmla="*/ 1440180 w 1602105"/>
                <a:gd name="connsiteY1" fmla="*/ 0 h 741045"/>
                <a:gd name="connsiteX2" fmla="*/ 1602105 w 1602105"/>
                <a:gd name="connsiteY2" fmla="*/ 741045 h 741045"/>
                <a:gd name="connsiteX3" fmla="*/ 7620 w 1602105"/>
                <a:gd name="connsiteY3" fmla="*/ 741045 h 741045"/>
                <a:gd name="connsiteX4" fmla="*/ 0 w 1602105"/>
                <a:gd name="connsiteY4" fmla="*/ 177800 h 741045"/>
                <a:gd name="connsiteX5" fmla="*/ 169545 w 1602105"/>
                <a:gd name="connsiteY5"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51610 w 1602105"/>
                <a:gd name="connsiteY2" fmla="*/ 570230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42085 w 1602105"/>
                <a:gd name="connsiteY2" fmla="*/ 572135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69545 w 1602105"/>
                <a:gd name="connsiteY0" fmla="*/ 0 h 741045"/>
                <a:gd name="connsiteX1" fmla="*/ 1440180 w 1602105"/>
                <a:gd name="connsiteY1" fmla="*/ 0 h 741045"/>
                <a:gd name="connsiteX2" fmla="*/ 1447800 w 1602105"/>
                <a:gd name="connsiteY2" fmla="*/ 572135 h 741045"/>
                <a:gd name="connsiteX3" fmla="*/ 1602105 w 1602105"/>
                <a:gd name="connsiteY3" fmla="*/ 741045 h 741045"/>
                <a:gd name="connsiteX4" fmla="*/ 7620 w 1602105"/>
                <a:gd name="connsiteY4" fmla="*/ 741045 h 741045"/>
                <a:gd name="connsiteX5" fmla="*/ 0 w 1602105"/>
                <a:gd name="connsiteY5" fmla="*/ 177800 h 741045"/>
                <a:gd name="connsiteX6" fmla="*/ 169545 w 1602105"/>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 name="connsiteX0" fmla="*/ 316996 w 1749556"/>
                <a:gd name="connsiteY0" fmla="*/ 0 h 741045"/>
                <a:gd name="connsiteX1" fmla="*/ 1587631 w 1749556"/>
                <a:gd name="connsiteY1" fmla="*/ 0 h 741045"/>
                <a:gd name="connsiteX2" fmla="*/ 1595251 w 1749556"/>
                <a:gd name="connsiteY2" fmla="*/ 572135 h 741045"/>
                <a:gd name="connsiteX3" fmla="*/ 1749556 w 1749556"/>
                <a:gd name="connsiteY3" fmla="*/ 741045 h 741045"/>
                <a:gd name="connsiteX4" fmla="*/ 155071 w 1749556"/>
                <a:gd name="connsiteY4" fmla="*/ 741045 h 741045"/>
                <a:gd name="connsiteX5" fmla="*/ 145546 w 1749556"/>
                <a:gd name="connsiteY5" fmla="*/ 177800 h 741045"/>
                <a:gd name="connsiteX6" fmla="*/ 316996 w 1749556"/>
                <a:gd name="connsiteY6" fmla="*/ 0 h 741045"/>
                <a:gd name="connsiteX0" fmla="*/ 282172 w 1714732"/>
                <a:gd name="connsiteY0" fmla="*/ 0 h 741045"/>
                <a:gd name="connsiteX1" fmla="*/ 1552807 w 1714732"/>
                <a:gd name="connsiteY1" fmla="*/ 0 h 741045"/>
                <a:gd name="connsiteX2" fmla="*/ 1560427 w 1714732"/>
                <a:gd name="connsiteY2" fmla="*/ 572135 h 741045"/>
                <a:gd name="connsiteX3" fmla="*/ 1714732 w 1714732"/>
                <a:gd name="connsiteY3" fmla="*/ 741045 h 741045"/>
                <a:gd name="connsiteX4" fmla="*/ 120247 w 1714732"/>
                <a:gd name="connsiteY4" fmla="*/ 741045 h 741045"/>
                <a:gd name="connsiteX5" fmla="*/ 110722 w 1714732"/>
                <a:gd name="connsiteY5" fmla="*/ 177800 h 741045"/>
                <a:gd name="connsiteX6" fmla="*/ 282172 w 1714732"/>
                <a:gd name="connsiteY6" fmla="*/ 0 h 741045"/>
                <a:gd name="connsiteX0" fmla="*/ 171450 w 1604010"/>
                <a:gd name="connsiteY0" fmla="*/ 0 h 741045"/>
                <a:gd name="connsiteX1" fmla="*/ 1442085 w 1604010"/>
                <a:gd name="connsiteY1" fmla="*/ 0 h 741045"/>
                <a:gd name="connsiteX2" fmla="*/ 1449705 w 1604010"/>
                <a:gd name="connsiteY2" fmla="*/ 572135 h 741045"/>
                <a:gd name="connsiteX3" fmla="*/ 1604010 w 1604010"/>
                <a:gd name="connsiteY3" fmla="*/ 741045 h 741045"/>
                <a:gd name="connsiteX4" fmla="*/ 9525 w 1604010"/>
                <a:gd name="connsiteY4" fmla="*/ 741045 h 741045"/>
                <a:gd name="connsiteX5" fmla="*/ 0 w 1604010"/>
                <a:gd name="connsiteY5" fmla="*/ 177800 h 741045"/>
                <a:gd name="connsiteX6" fmla="*/ 171450 w 1604010"/>
                <a:gd name="connsiteY6" fmla="*/ 0 h 74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010" h="741045">
                  <a:moveTo>
                    <a:pt x="171450" y="0"/>
                  </a:moveTo>
                  <a:lnTo>
                    <a:pt x="1442085" y="0"/>
                  </a:lnTo>
                  <a:cubicBezTo>
                    <a:pt x="1439545" y="3387"/>
                    <a:pt x="1444625" y="568748"/>
                    <a:pt x="1449705" y="572135"/>
                  </a:cubicBezTo>
                  <a:cubicBezTo>
                    <a:pt x="1448435" y="568113"/>
                    <a:pt x="1553845" y="684107"/>
                    <a:pt x="1604010" y="741045"/>
                  </a:cubicBezTo>
                  <a:lnTo>
                    <a:pt x="9525" y="741045"/>
                  </a:lnTo>
                  <a:cubicBezTo>
                    <a:pt x="8890" y="740516"/>
                    <a:pt x="4762" y="459422"/>
                    <a:pt x="0" y="177800"/>
                  </a:cubicBezTo>
                  <a:cubicBezTo>
                    <a:pt x="12065" y="180128"/>
                    <a:pt x="115570" y="58632"/>
                    <a:pt x="171450" y="0"/>
                  </a:cubicBezTo>
                  <a:close/>
                </a:path>
              </a:pathLst>
            </a:cu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a:latin typeface="Montserrat Black" panose="00000A00000000000000" pitchFamily="50" charset="-18"/>
                </a:rPr>
                <a:t>b.</a:t>
              </a:r>
            </a:p>
          </p:txBody>
        </p:sp>
        <p:sp>
          <p:nvSpPr>
            <p:cNvPr id="37" name="Rectangle 25"/>
            <p:cNvSpPr/>
            <p:nvPr/>
          </p:nvSpPr>
          <p:spPr>
            <a:xfrm>
              <a:off x="4440700" y="4161471"/>
              <a:ext cx="1590675" cy="388620"/>
            </a:xfrm>
            <a:custGeom>
              <a:avLst/>
              <a:gdLst>
                <a:gd name="connsiteX0" fmla="*/ 0 w 1428750"/>
                <a:gd name="connsiteY0" fmla="*/ 0 h 388620"/>
                <a:gd name="connsiteX1" fmla="*/ 1428750 w 1428750"/>
                <a:gd name="connsiteY1" fmla="*/ 0 h 388620"/>
                <a:gd name="connsiteX2" fmla="*/ 1428750 w 1428750"/>
                <a:gd name="connsiteY2" fmla="*/ 388620 h 388620"/>
                <a:gd name="connsiteX3" fmla="*/ 0 w 1428750"/>
                <a:gd name="connsiteY3" fmla="*/ 388620 h 388620"/>
                <a:gd name="connsiteX4" fmla="*/ 0 w 1428750"/>
                <a:gd name="connsiteY4" fmla="*/ 0 h 388620"/>
                <a:gd name="connsiteX0" fmla="*/ 0 w 1590675"/>
                <a:gd name="connsiteY0" fmla="*/ 0 h 388620"/>
                <a:gd name="connsiteX1" fmla="*/ 1590675 w 1590675"/>
                <a:gd name="connsiteY1" fmla="*/ 0 h 388620"/>
                <a:gd name="connsiteX2" fmla="*/ 1428750 w 1590675"/>
                <a:gd name="connsiteY2" fmla="*/ 388620 h 388620"/>
                <a:gd name="connsiteX3" fmla="*/ 0 w 1590675"/>
                <a:gd name="connsiteY3" fmla="*/ 388620 h 388620"/>
                <a:gd name="connsiteX4" fmla="*/ 0 w 1590675"/>
                <a:gd name="connsiteY4" fmla="*/ 0 h 388620"/>
                <a:gd name="connsiteX0" fmla="*/ 0 w 1590741"/>
                <a:gd name="connsiteY0" fmla="*/ 0 h 388620"/>
                <a:gd name="connsiteX1" fmla="*/ 1590675 w 1590741"/>
                <a:gd name="connsiteY1" fmla="*/ 0 h 388620"/>
                <a:gd name="connsiteX2" fmla="*/ 1428750 w 1590741"/>
                <a:gd name="connsiteY2" fmla="*/ 388620 h 388620"/>
                <a:gd name="connsiteX3" fmla="*/ 0 w 1590741"/>
                <a:gd name="connsiteY3" fmla="*/ 388620 h 388620"/>
                <a:gd name="connsiteX4" fmla="*/ 0 w 1590741"/>
                <a:gd name="connsiteY4" fmla="*/ 0 h 388620"/>
                <a:gd name="connsiteX0" fmla="*/ 0 w 1677850"/>
                <a:gd name="connsiteY0" fmla="*/ 0 h 388620"/>
                <a:gd name="connsiteX1" fmla="*/ 1590675 w 1677850"/>
                <a:gd name="connsiteY1" fmla="*/ 0 h 388620"/>
                <a:gd name="connsiteX2" fmla="*/ 1430655 w 1677850"/>
                <a:gd name="connsiteY2" fmla="*/ 174309 h 388620"/>
                <a:gd name="connsiteX3" fmla="*/ 1428750 w 1677850"/>
                <a:gd name="connsiteY3" fmla="*/ 388620 h 388620"/>
                <a:gd name="connsiteX4" fmla="*/ 0 w 1677850"/>
                <a:gd name="connsiteY4" fmla="*/ 388620 h 388620"/>
                <a:gd name="connsiteX5" fmla="*/ 0 w 1677850"/>
                <a:gd name="connsiteY5" fmla="*/ 0 h 388620"/>
                <a:gd name="connsiteX0" fmla="*/ 0 w 1670154"/>
                <a:gd name="connsiteY0" fmla="*/ 0 h 388620"/>
                <a:gd name="connsiteX1" fmla="*/ 1590675 w 1670154"/>
                <a:gd name="connsiteY1" fmla="*/ 0 h 388620"/>
                <a:gd name="connsiteX2" fmla="*/ 1430655 w 1670154"/>
                <a:gd name="connsiteY2" fmla="*/ 174309 h 388620"/>
                <a:gd name="connsiteX3" fmla="*/ 1428750 w 1670154"/>
                <a:gd name="connsiteY3" fmla="*/ 388620 h 388620"/>
                <a:gd name="connsiteX4" fmla="*/ 0 w 1670154"/>
                <a:gd name="connsiteY4" fmla="*/ 388620 h 388620"/>
                <a:gd name="connsiteX5" fmla="*/ 0 w 1670154"/>
                <a:gd name="connsiteY5" fmla="*/ 0 h 388620"/>
                <a:gd name="connsiteX0" fmla="*/ 0 w 1677715"/>
                <a:gd name="connsiteY0" fmla="*/ 0 h 388620"/>
                <a:gd name="connsiteX1" fmla="*/ 1590675 w 1677715"/>
                <a:gd name="connsiteY1" fmla="*/ 0 h 388620"/>
                <a:gd name="connsiteX2" fmla="*/ 1430655 w 1677715"/>
                <a:gd name="connsiteY2" fmla="*/ 174309 h 388620"/>
                <a:gd name="connsiteX3" fmla="*/ 1428750 w 1677715"/>
                <a:gd name="connsiteY3" fmla="*/ 388620 h 388620"/>
                <a:gd name="connsiteX4" fmla="*/ 0 w 1677715"/>
                <a:gd name="connsiteY4" fmla="*/ 388620 h 388620"/>
                <a:gd name="connsiteX5" fmla="*/ 0 w 167771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30655 w 1590675"/>
                <a:gd name="connsiteY2" fmla="*/ 174309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19225 w 1590675"/>
                <a:gd name="connsiteY2" fmla="*/ 183834 h 388620"/>
                <a:gd name="connsiteX3" fmla="*/ 1428750 w 1590675"/>
                <a:gd name="connsiteY3" fmla="*/ 388620 h 388620"/>
                <a:gd name="connsiteX4" fmla="*/ 0 w 1590675"/>
                <a:gd name="connsiteY4" fmla="*/ 388620 h 388620"/>
                <a:gd name="connsiteX5" fmla="*/ 0 w 1590675"/>
                <a:gd name="connsiteY5" fmla="*/ 0 h 388620"/>
                <a:gd name="connsiteX0" fmla="*/ 0 w 1590675"/>
                <a:gd name="connsiteY0" fmla="*/ 0 h 388620"/>
                <a:gd name="connsiteX1" fmla="*/ 1590675 w 1590675"/>
                <a:gd name="connsiteY1" fmla="*/ 0 h 388620"/>
                <a:gd name="connsiteX2" fmla="*/ 1424940 w 1590675"/>
                <a:gd name="connsiteY2" fmla="*/ 183834 h 388620"/>
                <a:gd name="connsiteX3" fmla="*/ 1428750 w 1590675"/>
                <a:gd name="connsiteY3" fmla="*/ 388620 h 388620"/>
                <a:gd name="connsiteX4" fmla="*/ 0 w 1590675"/>
                <a:gd name="connsiteY4" fmla="*/ 388620 h 388620"/>
                <a:gd name="connsiteX5" fmla="*/ 0 w 1590675"/>
                <a:gd name="connsiteY5" fmla="*/ 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675" h="388620">
                  <a:moveTo>
                    <a:pt x="0" y="0"/>
                  </a:moveTo>
                  <a:lnTo>
                    <a:pt x="1590675" y="0"/>
                  </a:lnTo>
                  <a:cubicBezTo>
                    <a:pt x="1590992" y="476"/>
                    <a:pt x="1428750" y="184309"/>
                    <a:pt x="1424940" y="183834"/>
                  </a:cubicBezTo>
                  <a:cubicBezTo>
                    <a:pt x="1428433" y="187644"/>
                    <a:pt x="1424623" y="386556"/>
                    <a:pt x="1428750" y="388620"/>
                  </a:cubicBezTo>
                  <a:lnTo>
                    <a:pt x="0" y="388620"/>
                  </a:lnTo>
                  <a:lnTo>
                    <a:pt x="0" y="0"/>
                  </a:lnTo>
                  <a:close/>
                </a:path>
              </a:pathLst>
            </a:custGeom>
            <a:solidFill>
              <a:srgbClr val="12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38" name="Rectangle 37"/>
          <p:cNvSpPr/>
          <p:nvPr/>
        </p:nvSpPr>
        <p:spPr>
          <a:xfrm>
            <a:off x="3016429" y="1134214"/>
            <a:ext cx="6159142" cy="400110"/>
          </a:xfrm>
          <a:prstGeom prst="rect">
            <a:avLst/>
          </a:prstGeom>
        </p:spPr>
        <p:txBody>
          <a:bodyPr wrap="square">
            <a:spAutoFit/>
          </a:bodyPr>
          <a:lstStyle/>
          <a:p>
            <a:pPr algn="ctr"/>
            <a:r>
              <a:rPr lang="sr-Latn-RS" sz="1000" spc="300" smtClean="0">
                <a:solidFill>
                  <a:srgbClr val="15AA95"/>
                </a:solidFill>
                <a:latin typeface="Montserrat Light" panose="00000400000000000000" pitchFamily="50" charset="-18"/>
                <a:cs typeface="Modak" panose="01000000000000000000" pitchFamily="2" charset="-18"/>
              </a:rPr>
              <a:t>Pratite uputstva na ekranu da biste na svom računaru podesili srpsku tastaturu sa ćiriličnim i latiničnim pismom.</a:t>
            </a:r>
            <a:endParaRPr lang="sr-Latn-RS" sz="1000" spc="300">
              <a:solidFill>
                <a:srgbClr val="15AA95"/>
              </a:solidFill>
              <a:latin typeface="Montserrat Light" panose="00000400000000000000" pitchFamily="50" charset="-18"/>
              <a:cs typeface="Modak" panose="01000000000000000000" pitchFamily="2" charset="-18"/>
            </a:endParaRPr>
          </a:p>
        </p:txBody>
      </p:sp>
      <p:sp>
        <p:nvSpPr>
          <p:cNvPr id="39" name="Rectangle 38"/>
          <p:cNvSpPr/>
          <p:nvPr/>
        </p:nvSpPr>
        <p:spPr>
          <a:xfrm>
            <a:off x="3522058" y="492254"/>
            <a:ext cx="5063887" cy="584775"/>
          </a:xfrm>
          <a:prstGeom prst="rect">
            <a:avLst/>
          </a:prstGeom>
        </p:spPr>
        <p:txBody>
          <a:bodyPr wrap="none">
            <a:spAutoFit/>
          </a:bodyPr>
          <a:lstStyle/>
          <a:p>
            <a:r>
              <a:rPr lang="sr-Latn-RS" sz="3200" cap="all" spc="340" smtClean="0">
                <a:solidFill>
                  <a:srgbClr val="237DB9"/>
                </a:solidFill>
                <a:latin typeface="Montserrat" panose="00000500000000000000" pitchFamily="50" charset="-18"/>
                <a:cs typeface="Modak" panose="01000000000000000000" pitchFamily="2" charset="-18"/>
              </a:rPr>
              <a:t>ćirilica i latinica</a:t>
            </a:r>
            <a:endParaRPr lang="sr-Latn-RS" sz="3200" cap="all" spc="340">
              <a:solidFill>
                <a:srgbClr val="237DB9"/>
              </a:solidFill>
              <a:latin typeface="Montserrat" panose="00000500000000000000" pitchFamily="50" charset="-18"/>
              <a:cs typeface="Modak" panose="01000000000000000000" pitchFamily="2" charset="-18"/>
            </a:endParaRPr>
          </a:p>
        </p:txBody>
      </p:sp>
      <p:sp>
        <p:nvSpPr>
          <p:cNvPr id="40" name="Rectangle 39"/>
          <p:cNvSpPr/>
          <p:nvPr/>
        </p:nvSpPr>
        <p:spPr>
          <a:xfrm>
            <a:off x="2982869" y="170117"/>
            <a:ext cx="6226262" cy="253916"/>
          </a:xfrm>
          <a:prstGeom prst="rect">
            <a:avLst/>
          </a:prstGeom>
        </p:spPr>
        <p:txBody>
          <a:bodyPr wrap="square">
            <a:spAutoFit/>
          </a:bodyPr>
          <a:lstStyle/>
          <a:p>
            <a:pPr algn="ctr"/>
            <a:r>
              <a:rPr lang="sr-Latn-RS" sz="1050" cap="all" spc="600" smtClean="0">
                <a:solidFill>
                  <a:srgbClr val="15AA95"/>
                </a:solidFill>
                <a:latin typeface="Montserrat" panose="00000500000000000000" pitchFamily="50" charset="-18"/>
                <a:cs typeface="Modak" panose="01000000000000000000" pitchFamily="2" charset="-18"/>
              </a:rPr>
              <a:t>regionalna i jezička podešavanja</a:t>
            </a:r>
            <a:endParaRPr lang="sr-Latn-RS" sz="1050" cap="all" spc="600">
              <a:solidFill>
                <a:srgbClr val="15AA95"/>
              </a:solidFill>
              <a:latin typeface="Montserrat" panose="00000500000000000000" pitchFamily="50" charset="-18"/>
              <a:cs typeface="Modak" panose="01000000000000000000" pitchFamily="2" charset="-18"/>
            </a:endParaRPr>
          </a:p>
        </p:txBody>
      </p:sp>
      <p:grpSp>
        <p:nvGrpSpPr>
          <p:cNvPr id="3" name="Group 2"/>
          <p:cNvGrpSpPr/>
          <p:nvPr/>
        </p:nvGrpSpPr>
        <p:grpSpPr>
          <a:xfrm>
            <a:off x="2060160" y="2289705"/>
            <a:ext cx="2439999" cy="988951"/>
            <a:chOff x="2275433" y="2276095"/>
            <a:chExt cx="2439999" cy="988951"/>
          </a:xfrm>
        </p:grpSpPr>
        <p:sp>
          <p:nvSpPr>
            <p:cNvPr id="41" name="Rectangle 40"/>
            <p:cNvSpPr/>
            <p:nvPr/>
          </p:nvSpPr>
          <p:spPr>
            <a:xfrm>
              <a:off x="2275433" y="2557160"/>
              <a:ext cx="2439999" cy="707886"/>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Odaberite Region </a:t>
              </a:r>
              <a:r>
                <a:rPr lang="sr-Latn-RS" sz="1000" spc="200">
                  <a:solidFill>
                    <a:srgbClr val="237DB9"/>
                  </a:solidFill>
                  <a:latin typeface="Montserrat Light" panose="00000400000000000000" pitchFamily="50" charset="-18"/>
                  <a:cs typeface="Modak" panose="01000000000000000000" pitchFamily="2" charset="-18"/>
                </a:rPr>
                <a:t>and </a:t>
              </a:r>
              <a:r>
                <a:rPr lang="sr-Latn-RS" sz="1000" spc="200" smtClean="0">
                  <a:solidFill>
                    <a:srgbClr val="237DB9"/>
                  </a:solidFill>
                  <a:latin typeface="Montserrat Light" panose="00000400000000000000" pitchFamily="50" charset="-18"/>
                  <a:cs typeface="Modak" panose="01000000000000000000" pitchFamily="2" charset="-18"/>
                </a:rPr>
                <a:t>Language </a:t>
              </a:r>
              <a:r>
                <a:rPr lang="sr-Latn-RS" sz="1000" spc="200">
                  <a:solidFill>
                    <a:srgbClr val="237DB9"/>
                  </a:solidFill>
                  <a:latin typeface="Montserrat Light" panose="00000400000000000000" pitchFamily="50" charset="-18"/>
                  <a:cs typeface="Modak" panose="01000000000000000000" pitchFamily="2" charset="-18"/>
                </a:rPr>
                <a:t>da biste </a:t>
              </a:r>
              <a:r>
                <a:rPr lang="sr-Latn-RS" sz="1000" spc="200" smtClean="0">
                  <a:solidFill>
                    <a:srgbClr val="237DB9"/>
                  </a:solidFill>
                  <a:latin typeface="Montserrat Light" panose="00000400000000000000" pitchFamily="50" charset="-18"/>
                  <a:cs typeface="Modak" panose="01000000000000000000" pitchFamily="2" charset="-18"/>
                </a:rPr>
                <a:t>otvorili prozor sa podešavanjima.</a:t>
              </a:r>
              <a:endParaRPr lang="sr-Latn-RS" sz="1000" spc="200">
                <a:solidFill>
                  <a:srgbClr val="237DB9"/>
                </a:solidFill>
                <a:latin typeface="Montserrat Light" panose="00000400000000000000" pitchFamily="50" charset="-18"/>
                <a:cs typeface="Modak" panose="01000000000000000000" pitchFamily="2" charset="-18"/>
              </a:endParaRPr>
            </a:p>
          </p:txBody>
        </p:sp>
        <p:sp>
          <p:nvSpPr>
            <p:cNvPr id="42" name="TextBox 41"/>
            <p:cNvSpPr txBox="1"/>
            <p:nvPr/>
          </p:nvSpPr>
          <p:spPr>
            <a:xfrm>
              <a:off x="2275434" y="2276095"/>
              <a:ext cx="2124634" cy="307777"/>
            </a:xfrm>
            <a:prstGeom prst="rect">
              <a:avLst/>
            </a:prstGeom>
            <a:noFill/>
          </p:spPr>
          <p:txBody>
            <a:bodyPr wrap="square" rtlCol="0">
              <a:spAutoFit/>
            </a:bodyPr>
            <a:lstStyle/>
            <a:p>
              <a:r>
                <a:rPr lang="sr-Latn-RS" sz="1400" smtClean="0">
                  <a:solidFill>
                    <a:srgbClr val="9E480E"/>
                  </a:solidFill>
                  <a:latin typeface="Montserrat" panose="00000500000000000000" pitchFamily="50" charset="-18"/>
                  <a:cs typeface="Modak" panose="01000000000000000000" pitchFamily="2" charset="-18"/>
                </a:rPr>
                <a:t>U CONTROL PANELU</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25" name="Group 24"/>
          <p:cNvGrpSpPr/>
          <p:nvPr/>
        </p:nvGrpSpPr>
        <p:grpSpPr>
          <a:xfrm>
            <a:off x="2603214" y="5387948"/>
            <a:ext cx="2090274" cy="964076"/>
            <a:chOff x="3749965" y="5374883"/>
            <a:chExt cx="2090274" cy="964076"/>
          </a:xfrm>
        </p:grpSpPr>
        <p:sp>
          <p:nvSpPr>
            <p:cNvPr id="43" name="Rectangle 42"/>
            <p:cNvSpPr/>
            <p:nvPr/>
          </p:nvSpPr>
          <p:spPr>
            <a:xfrm>
              <a:off x="3749965" y="5631073"/>
              <a:ext cx="2090274" cy="707886"/>
            </a:xfrm>
            <a:prstGeom prst="rect">
              <a:avLst/>
            </a:prstGeom>
          </p:spPr>
          <p:txBody>
            <a:bodyPr wrap="square">
              <a:spAutoFit/>
            </a:bodyPr>
            <a:lstStyle/>
            <a:p>
              <a:pPr algn="r"/>
              <a:r>
                <a:rPr lang="sr-Latn-RS" sz="1000" spc="200" smtClean="0">
                  <a:solidFill>
                    <a:srgbClr val="237DB9"/>
                  </a:solidFill>
                  <a:latin typeface="Montserrat Light" panose="00000400000000000000" pitchFamily="50" charset="-18"/>
                  <a:cs typeface="Modak" panose="01000000000000000000" pitchFamily="2" charset="-18"/>
                </a:rPr>
                <a:t>Region </a:t>
              </a:r>
              <a:r>
                <a:rPr lang="sr-Latn-RS" sz="1000" spc="200">
                  <a:solidFill>
                    <a:srgbClr val="237DB9"/>
                  </a:solidFill>
                  <a:latin typeface="Montserrat Light" panose="00000400000000000000" pitchFamily="50" charset="-18"/>
                  <a:cs typeface="Modak" panose="01000000000000000000" pitchFamily="2" charset="-18"/>
                </a:rPr>
                <a:t>and </a:t>
              </a:r>
              <a:r>
                <a:rPr lang="sr-Latn-RS" sz="1000" spc="200" smtClean="0">
                  <a:solidFill>
                    <a:srgbClr val="237DB9"/>
                  </a:solidFill>
                  <a:latin typeface="Montserrat Light" panose="00000400000000000000" pitchFamily="50" charset="-18"/>
                  <a:cs typeface="Modak" panose="01000000000000000000" pitchFamily="2" charset="-18"/>
                </a:rPr>
                <a:t>Language na kartici Location iz padujećeg menija odaberite Serbia.</a:t>
              </a:r>
              <a:endParaRPr lang="sr-Latn-RS" sz="1000" spc="200">
                <a:solidFill>
                  <a:srgbClr val="237DB9"/>
                </a:solidFill>
                <a:latin typeface="Montserrat Light" panose="00000400000000000000" pitchFamily="50" charset="-18"/>
                <a:cs typeface="Modak" panose="01000000000000000000" pitchFamily="2" charset="-18"/>
              </a:endParaRPr>
            </a:p>
          </p:txBody>
        </p:sp>
        <p:sp>
          <p:nvSpPr>
            <p:cNvPr id="44" name="TextBox 43"/>
            <p:cNvSpPr txBox="1"/>
            <p:nvPr/>
          </p:nvSpPr>
          <p:spPr>
            <a:xfrm>
              <a:off x="4479637" y="5374883"/>
              <a:ext cx="1306768" cy="307777"/>
            </a:xfrm>
            <a:prstGeom prst="rect">
              <a:avLst/>
            </a:prstGeom>
            <a:noFill/>
          </p:spPr>
          <p:txBody>
            <a:bodyPr wrap="none" rtlCol="0">
              <a:spAutoFit/>
            </a:bodyPr>
            <a:lstStyle/>
            <a:p>
              <a:pPr algn="r"/>
              <a:r>
                <a:rPr lang="sr-Latn-RS" sz="1400" smtClean="0">
                  <a:solidFill>
                    <a:srgbClr val="9E480E"/>
                  </a:solidFill>
                  <a:latin typeface="Montserrat" panose="00000500000000000000" pitchFamily="50" charset="-18"/>
                  <a:cs typeface="Modak" panose="01000000000000000000" pitchFamily="2" charset="-18"/>
                </a:rPr>
                <a:t>U PROZORU</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23" name="Group 22"/>
          <p:cNvGrpSpPr/>
          <p:nvPr/>
        </p:nvGrpSpPr>
        <p:grpSpPr>
          <a:xfrm>
            <a:off x="5055219" y="2272177"/>
            <a:ext cx="2189084" cy="992869"/>
            <a:chOff x="5341269" y="2272177"/>
            <a:chExt cx="2189084" cy="992869"/>
          </a:xfrm>
        </p:grpSpPr>
        <p:sp>
          <p:nvSpPr>
            <p:cNvPr id="45" name="Rectangle 44"/>
            <p:cNvSpPr/>
            <p:nvPr/>
          </p:nvSpPr>
          <p:spPr>
            <a:xfrm>
              <a:off x="5341269" y="2557160"/>
              <a:ext cx="2189084" cy="707886"/>
            </a:xfrm>
            <a:prstGeom prst="rect">
              <a:avLst/>
            </a:prstGeom>
          </p:spPr>
          <p:txBody>
            <a:bodyPr wrap="square">
              <a:spAutoFit/>
            </a:bodyPr>
            <a:lstStyle/>
            <a:p>
              <a:r>
                <a:rPr lang="sr-Latn-RS" sz="1000" spc="200">
                  <a:solidFill>
                    <a:srgbClr val="237DB9"/>
                  </a:solidFill>
                  <a:latin typeface="Montserrat Light" panose="00000400000000000000" pitchFamily="50" charset="-18"/>
                  <a:cs typeface="Modak" panose="01000000000000000000" pitchFamily="2" charset="-18"/>
                </a:rPr>
                <a:t>Keyboards and Languages odaberite Change </a:t>
              </a:r>
              <a:r>
                <a:rPr lang="sr-Latn-RS" sz="1000" spc="200" smtClean="0">
                  <a:solidFill>
                    <a:srgbClr val="237DB9"/>
                  </a:solidFill>
                  <a:latin typeface="Montserrat Light" panose="00000400000000000000" pitchFamily="50" charset="-18"/>
                  <a:cs typeface="Modak" panose="01000000000000000000" pitchFamily="2" charset="-18"/>
                </a:rPr>
                <a:t>keyboards koji otvara novi prozor...</a:t>
              </a:r>
              <a:endParaRPr lang="sr-Latn-RS" sz="1000" spc="200">
                <a:solidFill>
                  <a:srgbClr val="237DB9"/>
                </a:solidFill>
                <a:latin typeface="Montserrat Light" panose="00000400000000000000" pitchFamily="50" charset="-18"/>
                <a:cs typeface="Modak" panose="01000000000000000000" pitchFamily="2" charset="-18"/>
              </a:endParaRPr>
            </a:p>
          </p:txBody>
        </p:sp>
        <p:sp>
          <p:nvSpPr>
            <p:cNvPr id="46" name="TextBox 45"/>
            <p:cNvSpPr txBox="1"/>
            <p:nvPr/>
          </p:nvSpPr>
          <p:spPr>
            <a:xfrm>
              <a:off x="5341269" y="2272177"/>
              <a:ext cx="1244251"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NA KARTICI</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26" name="Group 25"/>
          <p:cNvGrpSpPr/>
          <p:nvPr/>
        </p:nvGrpSpPr>
        <p:grpSpPr>
          <a:xfrm>
            <a:off x="5614783" y="5366447"/>
            <a:ext cx="2278922" cy="957869"/>
            <a:chOff x="6503214" y="5295535"/>
            <a:chExt cx="2278922" cy="957869"/>
          </a:xfrm>
        </p:grpSpPr>
        <p:sp>
          <p:nvSpPr>
            <p:cNvPr id="47" name="Rectangle 46"/>
            <p:cNvSpPr/>
            <p:nvPr/>
          </p:nvSpPr>
          <p:spPr>
            <a:xfrm>
              <a:off x="6503214" y="5545518"/>
              <a:ext cx="2278922" cy="707886"/>
            </a:xfrm>
            <a:prstGeom prst="rect">
              <a:avLst/>
            </a:prstGeom>
          </p:spPr>
          <p:txBody>
            <a:bodyPr wrap="square">
              <a:spAutoFit/>
            </a:bodyPr>
            <a:lstStyle/>
            <a:p>
              <a:pPr algn="r"/>
              <a:r>
                <a:rPr lang="sr-Latn-RS" sz="1000" spc="200" smtClean="0">
                  <a:solidFill>
                    <a:srgbClr val="237DB9"/>
                  </a:solidFill>
                  <a:latin typeface="Montserrat Light" panose="00000400000000000000" pitchFamily="50" charset="-18"/>
                  <a:cs typeface="Modak" panose="01000000000000000000" pitchFamily="2" charset="-18"/>
                </a:rPr>
                <a:t>and Input Languages, odaberite komandu Add gde traba da pronađete Serbian (Latin, Serbia).</a:t>
              </a:r>
              <a:endParaRPr lang="sr-Latn-RS" sz="1000" spc="200">
                <a:solidFill>
                  <a:srgbClr val="237DB9"/>
                </a:solidFill>
                <a:latin typeface="Montserrat Light" panose="00000400000000000000" pitchFamily="50" charset="-18"/>
                <a:cs typeface="Modak" panose="01000000000000000000" pitchFamily="2" charset="-18"/>
              </a:endParaRPr>
            </a:p>
          </p:txBody>
        </p:sp>
        <p:sp>
          <p:nvSpPr>
            <p:cNvPr id="48" name="TextBox 47"/>
            <p:cNvSpPr txBox="1"/>
            <p:nvPr/>
          </p:nvSpPr>
          <p:spPr>
            <a:xfrm>
              <a:off x="7159337" y="5295535"/>
              <a:ext cx="1580882" cy="307777"/>
            </a:xfrm>
            <a:prstGeom prst="rect">
              <a:avLst/>
            </a:prstGeom>
            <a:noFill/>
          </p:spPr>
          <p:txBody>
            <a:bodyPr wrap="none" rtlCol="0">
              <a:spAutoFit/>
            </a:bodyPr>
            <a:lstStyle/>
            <a:p>
              <a:pPr algn="r"/>
              <a:r>
                <a:rPr lang="sr-Latn-RS" sz="1400" smtClean="0">
                  <a:solidFill>
                    <a:srgbClr val="9E480E"/>
                  </a:solidFill>
                  <a:latin typeface="Montserrat" panose="00000500000000000000" pitchFamily="50" charset="-18"/>
                  <a:cs typeface="Modak" panose="01000000000000000000" pitchFamily="2" charset="-18"/>
                </a:rPr>
                <a:t>TEXT SERVICES</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24" name="Group 23"/>
          <p:cNvGrpSpPr/>
          <p:nvPr/>
        </p:nvGrpSpPr>
        <p:grpSpPr>
          <a:xfrm>
            <a:off x="8074948" y="2277343"/>
            <a:ext cx="2488472" cy="1137781"/>
            <a:chOff x="7982302" y="2277343"/>
            <a:chExt cx="2488472" cy="1137781"/>
          </a:xfrm>
        </p:grpSpPr>
        <p:sp>
          <p:nvSpPr>
            <p:cNvPr id="49" name="Rectangle 48"/>
            <p:cNvSpPr/>
            <p:nvPr/>
          </p:nvSpPr>
          <p:spPr>
            <a:xfrm>
              <a:off x="7982302" y="2553350"/>
              <a:ext cx="2488472" cy="861774"/>
            </a:xfrm>
            <a:prstGeom prst="rect">
              <a:avLst/>
            </a:prstGeom>
          </p:spPr>
          <p:txBody>
            <a:bodyPr wrap="square">
              <a:spAutoFit/>
            </a:bodyPr>
            <a:lstStyle/>
            <a:p>
              <a:r>
                <a:rPr lang="sr-Latn-RS" sz="1000" spc="200" smtClean="0">
                  <a:solidFill>
                    <a:srgbClr val="237DB9"/>
                  </a:solidFill>
                  <a:latin typeface="Montserrat Light" panose="00000400000000000000" pitchFamily="50" charset="-18"/>
                  <a:cs typeface="Modak" panose="01000000000000000000" pitchFamily="2" charset="-18"/>
                </a:rPr>
                <a:t>Kliknite na + sa leve strane teksta i odaberite Serbian (Latin), potom idite na OK da zatvorite prozor. </a:t>
              </a:r>
              <a:endParaRPr lang="sr-Latn-RS" sz="1000" spc="200">
                <a:solidFill>
                  <a:srgbClr val="237DB9"/>
                </a:solidFill>
                <a:latin typeface="Montserrat Light" panose="00000400000000000000" pitchFamily="50" charset="-18"/>
                <a:cs typeface="Modak" panose="01000000000000000000" pitchFamily="2" charset="-18"/>
              </a:endParaRPr>
            </a:p>
          </p:txBody>
        </p:sp>
        <p:sp>
          <p:nvSpPr>
            <p:cNvPr id="50" name="TextBox 49"/>
            <p:cNvSpPr txBox="1"/>
            <p:nvPr/>
          </p:nvSpPr>
          <p:spPr>
            <a:xfrm>
              <a:off x="7982302" y="2277343"/>
              <a:ext cx="1705916"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SERBIAN (LATIN)</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27" name="Group 26"/>
          <p:cNvGrpSpPr/>
          <p:nvPr/>
        </p:nvGrpSpPr>
        <p:grpSpPr>
          <a:xfrm>
            <a:off x="8384532" y="5387948"/>
            <a:ext cx="2413271" cy="937478"/>
            <a:chOff x="9371223" y="5387948"/>
            <a:chExt cx="2413271" cy="937478"/>
          </a:xfrm>
        </p:grpSpPr>
        <p:sp>
          <p:nvSpPr>
            <p:cNvPr id="54" name="TextBox 53"/>
            <p:cNvSpPr txBox="1"/>
            <p:nvPr/>
          </p:nvSpPr>
          <p:spPr>
            <a:xfrm>
              <a:off x="9910263" y="5387948"/>
              <a:ext cx="1874231" cy="307777"/>
            </a:xfrm>
            <a:prstGeom prst="rect">
              <a:avLst/>
            </a:prstGeom>
            <a:noFill/>
          </p:spPr>
          <p:txBody>
            <a:bodyPr wrap="none" rtlCol="0">
              <a:spAutoFit/>
            </a:bodyPr>
            <a:lstStyle/>
            <a:p>
              <a:pPr algn="r"/>
              <a:r>
                <a:rPr lang="sr-Latn-RS" sz="1400" smtClean="0">
                  <a:solidFill>
                    <a:srgbClr val="9E480E"/>
                  </a:solidFill>
                  <a:latin typeface="Montserrat" panose="00000500000000000000" pitchFamily="50" charset="-18"/>
                  <a:cs typeface="Modak" panose="01000000000000000000" pitchFamily="2" charset="-18"/>
                </a:rPr>
                <a:t>SERBIAN (CYRILIC)</a:t>
              </a:r>
              <a:endParaRPr lang="sr-Latn-RS" sz="1400">
                <a:solidFill>
                  <a:srgbClr val="9E480E"/>
                </a:solidFill>
                <a:latin typeface="Montserrat" panose="00000500000000000000" pitchFamily="50" charset="-18"/>
                <a:cs typeface="Modak" panose="01000000000000000000" pitchFamily="2" charset="-18"/>
              </a:endParaRPr>
            </a:p>
          </p:txBody>
        </p:sp>
        <p:sp>
          <p:nvSpPr>
            <p:cNvPr id="55" name="Rectangle 54"/>
            <p:cNvSpPr/>
            <p:nvPr/>
          </p:nvSpPr>
          <p:spPr>
            <a:xfrm>
              <a:off x="9371223" y="5617540"/>
              <a:ext cx="2397263" cy="707886"/>
            </a:xfrm>
            <a:prstGeom prst="rect">
              <a:avLst/>
            </a:prstGeom>
          </p:spPr>
          <p:txBody>
            <a:bodyPr wrap="square">
              <a:spAutoFit/>
            </a:bodyPr>
            <a:lstStyle/>
            <a:p>
              <a:pPr algn="r"/>
              <a:r>
                <a:rPr lang="sr-Latn-RS" sz="1000" spc="200" smtClean="0">
                  <a:solidFill>
                    <a:srgbClr val="237DB9"/>
                  </a:solidFill>
                  <a:latin typeface="Montserrat Light" panose="00000400000000000000" pitchFamily="50" charset="-18"/>
                  <a:cs typeface="Modak" panose="01000000000000000000" pitchFamily="2" charset="-18"/>
                </a:rPr>
                <a:t>Pronađite sada Serbian (Cyrilic, Serbia) i ponovite sve kao u prethodnom koraku. </a:t>
              </a:r>
              <a:endParaRPr lang="sr-Latn-RS" sz="1000" spc="200">
                <a:solidFill>
                  <a:srgbClr val="237DB9"/>
                </a:solidFill>
                <a:latin typeface="Montserrat Light" panose="00000400000000000000" pitchFamily="50" charset="-18"/>
                <a:cs typeface="Modak" panose="01000000000000000000" pitchFamily="2" charset="-18"/>
              </a:endParaRPr>
            </a:p>
          </p:txBody>
        </p:sp>
      </p:grpSp>
    </p:spTree>
    <p:extLst>
      <p:ext uri="{BB962C8B-B14F-4D97-AF65-F5344CB8AC3E}">
        <p14:creationId xmlns:p14="http://schemas.microsoft.com/office/powerpoint/2010/main" val="39504298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125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1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16" name="Rectangle 15"/>
          <p:cNvSpPr/>
          <p:nvPr/>
        </p:nvSpPr>
        <p:spPr>
          <a:xfrm>
            <a:off x="2245659" y="4900931"/>
            <a:ext cx="7700682" cy="1569660"/>
          </a:xfrm>
          <a:prstGeom prst="rect">
            <a:avLst/>
          </a:prstGeom>
        </p:spPr>
        <p:txBody>
          <a:bodyPr wrap="square">
            <a:spAutoFit/>
          </a:bodyPr>
          <a:lstStyle/>
          <a:p>
            <a:pPr algn="ctr"/>
            <a:r>
              <a:rPr lang="sr-Latn-RS" sz="3200" smtClean="0">
                <a:solidFill>
                  <a:srgbClr val="9CB756"/>
                </a:solidFill>
                <a:latin typeface="Montserrat" panose="00000500000000000000" pitchFamily="50" charset="-18"/>
              </a:rPr>
              <a:t>NEOPHODNI KORACI U RADU SA GRAFIČKIM OPERATVNIM SISTEMOM WINDOWS 7</a:t>
            </a:r>
            <a:endParaRPr lang="sr-Latn-RS" sz="3200">
              <a:solidFill>
                <a:srgbClr val="9CB756"/>
              </a:solidFill>
              <a:latin typeface="Montserrat" panose="00000500000000000000" pitchFamily="50" charset="-18"/>
            </a:endParaRPr>
          </a:p>
        </p:txBody>
      </p:sp>
      <p:sp>
        <p:nvSpPr>
          <p:cNvPr id="9" name="Rectangle 8"/>
          <p:cNvSpPr/>
          <p:nvPr/>
        </p:nvSpPr>
        <p:spPr>
          <a:xfrm>
            <a:off x="5011271" y="328931"/>
            <a:ext cx="2169459" cy="584775"/>
          </a:xfrm>
          <a:prstGeom prst="rect">
            <a:avLst/>
          </a:prstGeom>
        </p:spPr>
        <p:txBody>
          <a:bodyPr wrap="square">
            <a:spAutoFit/>
          </a:bodyPr>
          <a:lstStyle/>
          <a:p>
            <a:pPr algn="ctr"/>
            <a:r>
              <a:rPr lang="sr-Latn-RS" sz="3200" smtClean="0">
                <a:solidFill>
                  <a:srgbClr val="F09B13"/>
                </a:solidFill>
                <a:latin typeface="Montserrat" panose="00000500000000000000" pitchFamily="50" charset="-18"/>
              </a:rPr>
              <a:t>DEO I</a:t>
            </a:r>
            <a:endParaRPr lang="sr-Latn-RS" sz="3200">
              <a:solidFill>
                <a:srgbClr val="F09B13"/>
              </a:solidFill>
              <a:latin typeface="Montserrat" panose="00000500000000000000" pitchFamily="50" charset="-18"/>
            </a:endParaRPr>
          </a:p>
        </p:txBody>
      </p:sp>
      <p:grpSp>
        <p:nvGrpSpPr>
          <p:cNvPr id="19" name="Group 18"/>
          <p:cNvGrpSpPr>
            <a:grpSpLocks noChangeAspect="1"/>
          </p:cNvGrpSpPr>
          <p:nvPr/>
        </p:nvGrpSpPr>
        <p:grpSpPr>
          <a:xfrm>
            <a:off x="4872000" y="2339109"/>
            <a:ext cx="2448000" cy="2179783"/>
            <a:chOff x="755650" y="4794250"/>
            <a:chExt cx="912813" cy="812800"/>
          </a:xfrm>
        </p:grpSpPr>
        <p:sp>
          <p:nvSpPr>
            <p:cNvPr id="20"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1"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2"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23"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spTree>
    <p:extLst>
      <p:ext uri="{BB962C8B-B14F-4D97-AF65-F5344CB8AC3E}">
        <p14:creationId xmlns:p14="http://schemas.microsoft.com/office/powerpoint/2010/main" val="33495043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413001" y="747066"/>
            <a:ext cx="7365999" cy="400110"/>
          </a:xfrm>
          <a:prstGeom prst="rect">
            <a:avLst/>
          </a:prstGeom>
        </p:spPr>
        <p:txBody>
          <a:bodyPr wrap="square">
            <a:spAutoFit/>
          </a:bodyPr>
          <a:lstStyle/>
          <a:p>
            <a:pPr algn="ctr"/>
            <a:r>
              <a:rPr lang="sr-Latn-RS" sz="1000" spc="300">
                <a:solidFill>
                  <a:srgbClr val="15AA95"/>
                </a:solidFill>
                <a:latin typeface="Montserrat Light" panose="00000400000000000000" pitchFamily="50" charset="-18"/>
                <a:cs typeface="Modak" panose="01000000000000000000" pitchFamily="2" charset="-18"/>
              </a:rPr>
              <a:t>Ukoliko ste dodajli više jezika – engleski, srpska latinica, srpska ćirilica, može se podesiti koji će od njih da bude podrazumevani jezik.</a:t>
            </a:r>
          </a:p>
        </p:txBody>
      </p:sp>
      <p:sp>
        <p:nvSpPr>
          <p:cNvPr id="39" name="Rectangle 38"/>
          <p:cNvSpPr/>
          <p:nvPr/>
        </p:nvSpPr>
        <p:spPr>
          <a:xfrm>
            <a:off x="2424905" y="421134"/>
            <a:ext cx="7342191" cy="369332"/>
          </a:xfrm>
          <a:prstGeom prst="rect">
            <a:avLst/>
          </a:prstGeom>
        </p:spPr>
        <p:txBody>
          <a:bodyPr wrap="square">
            <a:spAutoFit/>
          </a:bodyPr>
          <a:lstStyle/>
          <a:p>
            <a:pPr algn="ctr"/>
            <a:r>
              <a:rPr lang="sr-Latn-RS" cap="all" spc="340">
                <a:solidFill>
                  <a:srgbClr val="237DB9"/>
                </a:solidFill>
                <a:latin typeface="Montserrat" panose="00000500000000000000" pitchFamily="50" charset="-18"/>
                <a:cs typeface="Modak" panose="01000000000000000000" pitchFamily="2" charset="-18"/>
              </a:rPr>
              <a:t>Podešavanje </a:t>
            </a:r>
            <a:r>
              <a:rPr lang="sr-Latn-RS" cap="all" spc="340" smtClean="0">
                <a:solidFill>
                  <a:srgbClr val="237DB9"/>
                </a:solidFill>
                <a:latin typeface="Montserrat" panose="00000500000000000000" pitchFamily="50" charset="-18"/>
                <a:cs typeface="Modak" panose="01000000000000000000" pitchFamily="2" charset="-18"/>
              </a:rPr>
              <a:t>podrazumevanog </a:t>
            </a:r>
            <a:r>
              <a:rPr lang="sr-Latn-RS" cap="all" spc="340">
                <a:solidFill>
                  <a:srgbClr val="237DB9"/>
                </a:solidFill>
                <a:latin typeface="Montserrat" panose="00000500000000000000" pitchFamily="50" charset="-18"/>
                <a:cs typeface="Modak" panose="01000000000000000000" pitchFamily="2" charset="-18"/>
              </a:rPr>
              <a:t>jezika </a:t>
            </a:r>
          </a:p>
        </p:txBody>
      </p:sp>
      <p:sp>
        <p:nvSpPr>
          <p:cNvPr id="40" name="Rectangle 39"/>
          <p:cNvSpPr/>
          <p:nvPr/>
        </p:nvSpPr>
        <p:spPr>
          <a:xfrm>
            <a:off x="3406672" y="197680"/>
            <a:ext cx="5378656" cy="230832"/>
          </a:xfrm>
          <a:prstGeom prst="rect">
            <a:avLst/>
          </a:prstGeom>
        </p:spPr>
        <p:txBody>
          <a:bodyPr wrap="square">
            <a:spAutoFit/>
          </a:bodyPr>
          <a:lstStyle/>
          <a:p>
            <a:pPr algn="ctr"/>
            <a:r>
              <a:rPr lang="sr-Latn-RS" sz="900" cap="all" spc="600" smtClean="0">
                <a:solidFill>
                  <a:srgbClr val="15AA95"/>
                </a:solidFill>
                <a:latin typeface="Montserrat" panose="00000500000000000000" pitchFamily="50" charset="-18"/>
                <a:cs typeface="Modak" panose="01000000000000000000" pitchFamily="2" charset="-18"/>
              </a:rPr>
              <a:t>regionalna i jezička podešavanja</a:t>
            </a:r>
            <a:endParaRPr lang="sr-Latn-RS" sz="900" cap="all" spc="600">
              <a:solidFill>
                <a:srgbClr val="15AA95"/>
              </a:solidFill>
              <a:latin typeface="Montserrat" panose="00000500000000000000" pitchFamily="50" charset="-18"/>
              <a:cs typeface="Modak" panose="01000000000000000000" pitchFamily="2" charset="-18"/>
            </a:endParaRPr>
          </a:p>
        </p:txBody>
      </p:sp>
      <p:grpSp>
        <p:nvGrpSpPr>
          <p:cNvPr id="8" name="Group 7"/>
          <p:cNvGrpSpPr/>
          <p:nvPr/>
        </p:nvGrpSpPr>
        <p:grpSpPr>
          <a:xfrm>
            <a:off x="6522191" y="1895882"/>
            <a:ext cx="5218264" cy="1036815"/>
            <a:chOff x="6460677" y="1909313"/>
            <a:chExt cx="5218264" cy="1036815"/>
          </a:xfrm>
        </p:grpSpPr>
        <p:sp>
          <p:nvSpPr>
            <p:cNvPr id="28" name="Rectangle 27"/>
            <p:cNvSpPr/>
            <p:nvPr/>
          </p:nvSpPr>
          <p:spPr>
            <a:xfrm>
              <a:off x="6460677" y="1909313"/>
              <a:ext cx="5218264" cy="1036815"/>
            </a:xfrm>
            <a:prstGeom prst="rect">
              <a:avLst/>
            </a:prstGeom>
            <a:solidFill>
              <a:srgbClr val="F09B1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8" name="TextBox 97"/>
            <p:cNvSpPr txBox="1"/>
            <p:nvPr/>
          </p:nvSpPr>
          <p:spPr>
            <a:xfrm>
              <a:off x="6575082" y="2005047"/>
              <a:ext cx="4195788" cy="307777"/>
            </a:xfrm>
            <a:prstGeom prst="rect">
              <a:avLst/>
            </a:prstGeom>
            <a:noFill/>
          </p:spPr>
          <p:txBody>
            <a:bodyPr wrap="square" rtlCol="0">
              <a:spAutoFit/>
            </a:bodyPr>
            <a:lstStyle/>
            <a:p>
              <a:r>
                <a:rPr lang="sr-Latn-RS" sz="1400" smtClean="0">
                  <a:solidFill>
                    <a:schemeClr val="bg1"/>
                  </a:solidFill>
                  <a:latin typeface="Montserrat" panose="00000500000000000000" pitchFamily="50" charset="-18"/>
                  <a:cs typeface="Modak" panose="01000000000000000000" pitchFamily="2" charset="-18"/>
                </a:rPr>
                <a:t>TEXT SERVICES AND INPUT LANGUAGES</a:t>
              </a:r>
              <a:endParaRPr lang="sr-Latn-RS" sz="1400">
                <a:solidFill>
                  <a:schemeClr val="bg1"/>
                </a:solidFill>
                <a:latin typeface="Montserrat" panose="00000500000000000000" pitchFamily="50" charset="-18"/>
                <a:cs typeface="Modak" panose="01000000000000000000" pitchFamily="2" charset="-18"/>
              </a:endParaRPr>
            </a:p>
          </p:txBody>
        </p:sp>
        <p:sp>
          <p:nvSpPr>
            <p:cNvPr id="99" name="Rectangle 98"/>
            <p:cNvSpPr/>
            <p:nvPr/>
          </p:nvSpPr>
          <p:spPr>
            <a:xfrm>
              <a:off x="6887750" y="2329006"/>
              <a:ext cx="4633690" cy="553998"/>
            </a:xfrm>
            <a:prstGeom prst="rect">
              <a:avLst/>
            </a:prstGeom>
          </p:spPr>
          <p:txBody>
            <a:bodyPr wrap="square">
              <a:spAutoFit/>
            </a:bodyPr>
            <a:lstStyle/>
            <a:p>
              <a:r>
                <a:rPr lang="sr-Latn-RS" sz="1000" spc="200" smtClean="0">
                  <a:solidFill>
                    <a:schemeClr val="bg1"/>
                  </a:solidFill>
                  <a:latin typeface="Montserrat Light" panose="00000400000000000000" pitchFamily="50" charset="-18"/>
                  <a:cs typeface="Modak" panose="01000000000000000000" pitchFamily="2" charset="-18"/>
                </a:rPr>
                <a:t>Otvorite padajući meni sa spiskom dodatih jezika. Trebalo bi da postoje tri opcije: English, Serbian (Latin), Serbian (Cyrilic).</a:t>
              </a:r>
              <a:endParaRPr lang="sr-Latn-RS" sz="1000" spc="200">
                <a:solidFill>
                  <a:schemeClr val="bg1"/>
                </a:solidFill>
                <a:latin typeface="Montserrat Light" panose="00000400000000000000" pitchFamily="50" charset="-18"/>
                <a:cs typeface="Modak" panose="01000000000000000000" pitchFamily="2" charset="-18"/>
              </a:endParaRPr>
            </a:p>
          </p:txBody>
        </p:sp>
        <p:sp>
          <p:nvSpPr>
            <p:cNvPr id="2" name="Rectangle 1"/>
            <p:cNvSpPr/>
            <p:nvPr/>
          </p:nvSpPr>
          <p:spPr>
            <a:xfrm>
              <a:off x="6460677" y="1909313"/>
              <a:ext cx="108000" cy="1036800"/>
            </a:xfrm>
            <a:prstGeom prst="rect">
              <a:avLst/>
            </a:prstGeom>
            <a:solidFill>
              <a:srgbClr val="BFBFB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grpSp>
      <p:grpSp>
        <p:nvGrpSpPr>
          <p:cNvPr id="10" name="Group 9"/>
          <p:cNvGrpSpPr/>
          <p:nvPr/>
        </p:nvGrpSpPr>
        <p:grpSpPr>
          <a:xfrm>
            <a:off x="6658672" y="4040962"/>
            <a:ext cx="5218264" cy="1036815"/>
            <a:chOff x="6492532" y="4113329"/>
            <a:chExt cx="5218264" cy="1036815"/>
          </a:xfrm>
        </p:grpSpPr>
        <p:sp>
          <p:nvSpPr>
            <p:cNvPr id="88" name="Rectangle 87"/>
            <p:cNvSpPr/>
            <p:nvPr/>
          </p:nvSpPr>
          <p:spPr>
            <a:xfrm>
              <a:off x="6492532" y="4113329"/>
              <a:ext cx="5218264" cy="1036815"/>
            </a:xfrm>
            <a:prstGeom prst="rect">
              <a:avLst/>
            </a:prstGeom>
            <a:solidFill>
              <a:srgbClr val="2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2" name="TextBox 101"/>
            <p:cNvSpPr txBox="1"/>
            <p:nvPr/>
          </p:nvSpPr>
          <p:spPr>
            <a:xfrm>
              <a:off x="6625214" y="4194946"/>
              <a:ext cx="4195788" cy="307777"/>
            </a:xfrm>
            <a:prstGeom prst="rect">
              <a:avLst/>
            </a:prstGeom>
            <a:noFill/>
          </p:spPr>
          <p:txBody>
            <a:bodyPr wrap="square" rtlCol="0">
              <a:spAutoFit/>
            </a:bodyPr>
            <a:lstStyle/>
            <a:p>
              <a:r>
                <a:rPr lang="sr-Latn-RS" sz="1400" smtClean="0">
                  <a:solidFill>
                    <a:schemeClr val="bg1"/>
                  </a:solidFill>
                  <a:latin typeface="Montserrat" panose="00000500000000000000" pitchFamily="50" charset="-18"/>
                  <a:cs typeface="Modak" panose="01000000000000000000" pitchFamily="2" charset="-18"/>
                </a:rPr>
                <a:t>APPLY</a:t>
              </a:r>
              <a:endParaRPr lang="sr-Latn-RS" sz="1400">
                <a:solidFill>
                  <a:schemeClr val="bg1"/>
                </a:solidFill>
                <a:latin typeface="Montserrat" panose="00000500000000000000" pitchFamily="50" charset="-18"/>
                <a:cs typeface="Modak" panose="01000000000000000000" pitchFamily="2" charset="-18"/>
              </a:endParaRPr>
            </a:p>
          </p:txBody>
        </p:sp>
        <p:sp>
          <p:nvSpPr>
            <p:cNvPr id="103" name="Rectangle 102"/>
            <p:cNvSpPr/>
            <p:nvPr/>
          </p:nvSpPr>
          <p:spPr>
            <a:xfrm>
              <a:off x="6908672" y="4498585"/>
              <a:ext cx="4633690" cy="553998"/>
            </a:xfrm>
            <a:prstGeom prst="rect">
              <a:avLst/>
            </a:prstGeom>
          </p:spPr>
          <p:txBody>
            <a:bodyPr wrap="square">
              <a:spAutoFit/>
            </a:bodyPr>
            <a:lstStyle/>
            <a:p>
              <a:r>
                <a:rPr lang="sr-Latn-RS" sz="1000" spc="200" smtClean="0">
                  <a:solidFill>
                    <a:schemeClr val="bg1"/>
                  </a:solidFill>
                  <a:latin typeface="Montserrat Light" panose="00000400000000000000" pitchFamily="50" charset="-18"/>
                  <a:cs typeface="Modak" panose="01000000000000000000" pitchFamily="2" charset="-18"/>
                </a:rPr>
                <a:t>Odaberite komandni taster Apply da biste potvrdili izbor podrazumevanog jezika. Zatvorite prozor izborom komande OK.</a:t>
              </a:r>
              <a:endParaRPr lang="sr-Latn-RS" sz="1000" spc="200">
                <a:solidFill>
                  <a:schemeClr val="bg1"/>
                </a:solidFill>
                <a:latin typeface="Montserrat Light" panose="00000400000000000000" pitchFamily="50" charset="-18"/>
                <a:cs typeface="Modak" panose="01000000000000000000" pitchFamily="2" charset="-18"/>
              </a:endParaRPr>
            </a:p>
          </p:txBody>
        </p:sp>
        <p:sp>
          <p:nvSpPr>
            <p:cNvPr id="42" name="Rectangle 41"/>
            <p:cNvSpPr/>
            <p:nvPr/>
          </p:nvSpPr>
          <p:spPr>
            <a:xfrm>
              <a:off x="6492532" y="4113344"/>
              <a:ext cx="108000" cy="1036800"/>
            </a:xfrm>
            <a:prstGeom prst="rect">
              <a:avLst/>
            </a:prstGeom>
            <a:solidFill>
              <a:srgbClr val="BFBFB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grpSp>
      <p:grpSp>
        <p:nvGrpSpPr>
          <p:cNvPr id="11" name="Group 10"/>
          <p:cNvGrpSpPr/>
          <p:nvPr/>
        </p:nvGrpSpPr>
        <p:grpSpPr>
          <a:xfrm>
            <a:off x="6564092" y="5206094"/>
            <a:ext cx="5218264" cy="1036815"/>
            <a:chOff x="6628981" y="5232112"/>
            <a:chExt cx="5218264" cy="1036815"/>
          </a:xfrm>
        </p:grpSpPr>
        <p:sp>
          <p:nvSpPr>
            <p:cNvPr id="90" name="Rectangle 89"/>
            <p:cNvSpPr/>
            <p:nvPr/>
          </p:nvSpPr>
          <p:spPr>
            <a:xfrm>
              <a:off x="6628981" y="5232112"/>
              <a:ext cx="5218264" cy="1036815"/>
            </a:xfrm>
            <a:prstGeom prst="rect">
              <a:avLst/>
            </a:pr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4" name="TextBox 103"/>
            <p:cNvSpPr txBox="1"/>
            <p:nvPr/>
          </p:nvSpPr>
          <p:spPr>
            <a:xfrm>
              <a:off x="6773730" y="5377147"/>
              <a:ext cx="4195788" cy="307777"/>
            </a:xfrm>
            <a:prstGeom prst="rect">
              <a:avLst/>
            </a:prstGeom>
            <a:noFill/>
          </p:spPr>
          <p:txBody>
            <a:bodyPr wrap="square" rtlCol="0">
              <a:spAutoFit/>
            </a:bodyPr>
            <a:lstStyle/>
            <a:p>
              <a:r>
                <a:rPr lang="sr-Latn-RS" sz="1400" cap="all" smtClean="0">
                  <a:solidFill>
                    <a:schemeClr val="bg1"/>
                  </a:solidFill>
                  <a:latin typeface="Montserrat" panose="00000500000000000000" pitchFamily="50" charset="-18"/>
                  <a:cs typeface="Modak" panose="01000000000000000000" pitchFamily="2" charset="-18"/>
                </a:rPr>
                <a:t>Čestitam</a:t>
              </a:r>
              <a:endParaRPr lang="sr-Latn-RS" sz="1400" cap="all">
                <a:solidFill>
                  <a:schemeClr val="bg1"/>
                </a:solidFill>
                <a:latin typeface="Montserrat" panose="00000500000000000000" pitchFamily="50" charset="-18"/>
                <a:cs typeface="Modak" panose="01000000000000000000" pitchFamily="2" charset="-18"/>
              </a:endParaRPr>
            </a:p>
          </p:txBody>
        </p:sp>
        <p:sp>
          <p:nvSpPr>
            <p:cNvPr id="105" name="Rectangle 104"/>
            <p:cNvSpPr/>
            <p:nvPr/>
          </p:nvSpPr>
          <p:spPr>
            <a:xfrm>
              <a:off x="7087668" y="5640146"/>
              <a:ext cx="4633690" cy="553998"/>
            </a:xfrm>
            <a:prstGeom prst="rect">
              <a:avLst/>
            </a:prstGeom>
          </p:spPr>
          <p:txBody>
            <a:bodyPr wrap="square">
              <a:spAutoFit/>
            </a:bodyPr>
            <a:lstStyle/>
            <a:p>
              <a:r>
                <a:rPr lang="sr-Latn-RS" sz="1000" spc="200" smtClean="0">
                  <a:solidFill>
                    <a:schemeClr val="bg1"/>
                  </a:solidFill>
                  <a:latin typeface="Montserrat Light" panose="00000400000000000000" pitchFamily="50" charset="-18"/>
                  <a:cs typeface="Modak" panose="01000000000000000000" pitchFamily="2" charset="-18"/>
                </a:rPr>
                <a:t>Rešili ste zagonetku i izvršili potrebna podešavanja. Složile su Vam se sve kockice. Pogledajte desnu stranu Taskbara.</a:t>
              </a:r>
            </a:p>
          </p:txBody>
        </p:sp>
        <p:sp>
          <p:nvSpPr>
            <p:cNvPr id="43" name="Rectangle 42"/>
            <p:cNvSpPr/>
            <p:nvPr/>
          </p:nvSpPr>
          <p:spPr>
            <a:xfrm>
              <a:off x="6628981" y="5232127"/>
              <a:ext cx="108000" cy="1036800"/>
            </a:xfrm>
            <a:prstGeom prst="rect">
              <a:avLst/>
            </a:prstGeom>
            <a:solidFill>
              <a:srgbClr val="BFBFB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grpSp>
      <p:grpSp>
        <p:nvGrpSpPr>
          <p:cNvPr id="3" name="Group 2"/>
          <p:cNvGrpSpPr/>
          <p:nvPr/>
        </p:nvGrpSpPr>
        <p:grpSpPr>
          <a:xfrm>
            <a:off x="207782" y="1013920"/>
            <a:ext cx="4268447" cy="716914"/>
            <a:chOff x="207782" y="1013920"/>
            <a:chExt cx="4268447" cy="716914"/>
          </a:xfrm>
        </p:grpSpPr>
        <p:sp>
          <p:nvSpPr>
            <p:cNvPr id="91" name="TextBox 90"/>
            <p:cNvSpPr txBox="1"/>
            <p:nvPr/>
          </p:nvSpPr>
          <p:spPr>
            <a:xfrm>
              <a:off x="207782" y="1299947"/>
              <a:ext cx="4268447" cy="430887"/>
            </a:xfrm>
            <a:prstGeom prst="rect">
              <a:avLst/>
            </a:prstGeom>
            <a:noFill/>
          </p:spPr>
          <p:txBody>
            <a:bodyPr wrap="square" rtlCol="0">
              <a:spAutoFit/>
            </a:bodyPr>
            <a:lstStyle/>
            <a:p>
              <a:r>
                <a:rPr lang="sr-Latn-RS" sz="1100" smtClean="0">
                  <a:solidFill>
                    <a:srgbClr val="15AA95"/>
                  </a:solidFill>
                  <a:latin typeface="Montserrat" panose="00000500000000000000" pitchFamily="50" charset="-18"/>
                  <a:cs typeface="Modak" panose="01000000000000000000" pitchFamily="2" charset="-18"/>
                </a:rPr>
                <a:t>START &gt; CONTROL PANEL &gt; REGION AND LANGUAGE / KEYBOARDS AND LANGUAGES &gt; CHANGE KEYBOARDS...</a:t>
              </a:r>
              <a:endParaRPr lang="sr-Latn-RS" sz="1100">
                <a:solidFill>
                  <a:srgbClr val="15AA95"/>
                </a:solidFill>
                <a:latin typeface="Montserrat" panose="00000500000000000000" pitchFamily="50" charset="-18"/>
                <a:cs typeface="Modak" panose="01000000000000000000" pitchFamily="2" charset="-18"/>
              </a:endParaRPr>
            </a:p>
          </p:txBody>
        </p:sp>
        <p:sp>
          <p:nvSpPr>
            <p:cNvPr id="52" name="TextBox 51"/>
            <p:cNvSpPr txBox="1"/>
            <p:nvPr/>
          </p:nvSpPr>
          <p:spPr>
            <a:xfrm>
              <a:off x="207782" y="1013920"/>
              <a:ext cx="1214618" cy="307777"/>
            </a:xfrm>
            <a:prstGeom prst="rect">
              <a:avLst/>
            </a:prstGeom>
            <a:noFill/>
          </p:spPr>
          <p:txBody>
            <a:bodyPr wrap="square" rtlCol="0">
              <a:spAutoFit/>
            </a:bodyPr>
            <a:lstStyle/>
            <a:p>
              <a:r>
                <a:rPr lang="sr-Latn-RS" sz="1400" cap="small" smtClean="0">
                  <a:solidFill>
                    <a:srgbClr val="9E480E"/>
                  </a:solidFill>
                  <a:latin typeface="Montserrat" panose="00000500000000000000" pitchFamily="50" charset="-18"/>
                  <a:cs typeface="Modak" panose="01000000000000000000" pitchFamily="2" charset="-18"/>
                </a:rPr>
                <a:t>Zagonetka:</a:t>
              </a:r>
              <a:endParaRPr lang="sr-Latn-RS" sz="1400" cap="small">
                <a:solidFill>
                  <a:srgbClr val="9E480E"/>
                </a:solidFill>
                <a:latin typeface="Montserrat" panose="00000500000000000000" pitchFamily="50" charset="-18"/>
                <a:cs typeface="Modak" panose="01000000000000000000" pitchFamily="2" charset="-18"/>
              </a:endParaRPr>
            </a:p>
          </p:txBody>
        </p:sp>
      </p:grpSp>
      <p:grpSp>
        <p:nvGrpSpPr>
          <p:cNvPr id="53" name="Group 52"/>
          <p:cNvGrpSpPr/>
          <p:nvPr/>
        </p:nvGrpSpPr>
        <p:grpSpPr>
          <a:xfrm>
            <a:off x="4994042" y="4810155"/>
            <a:ext cx="1695705" cy="1821257"/>
            <a:chOff x="4843174" y="1578146"/>
            <a:chExt cx="1695705" cy="1821257"/>
          </a:xfrm>
        </p:grpSpPr>
        <p:sp>
          <p:nvSpPr>
            <p:cNvPr id="54" name="Hexagon 53"/>
            <p:cNvSpPr/>
            <p:nvPr/>
          </p:nvSpPr>
          <p:spPr>
            <a:xfrm rot="16200000">
              <a:off x="4717571" y="1703750"/>
              <a:ext cx="1821257" cy="1570049"/>
            </a:xfrm>
            <a:prstGeom prst="hexagon">
              <a:avLst/>
            </a:prstGeom>
            <a:solidFill>
              <a:srgbClr val="15AA9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5" name="Rectangle 54"/>
            <p:cNvSpPr/>
            <p:nvPr/>
          </p:nvSpPr>
          <p:spPr>
            <a:xfrm>
              <a:off x="5502079" y="2063611"/>
              <a:ext cx="1036800" cy="1249200"/>
            </a:xfrm>
            <a:prstGeom prst="rect">
              <a:avLst/>
            </a:prstGeom>
            <a:solidFill>
              <a:srgbClr val="15AA95"/>
            </a:solidFill>
            <a:ln>
              <a:noFill/>
              <a:prstDash val="sysDash"/>
            </a:ln>
            <a:scene3d>
              <a:camera prst="orthographicFront">
                <a:rot lat="2100000" lon="1914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smtClean="0">
                  <a:latin typeface="Montserrat Black" panose="00000A00000000000000" pitchFamily="50" charset="-18"/>
                </a:rPr>
                <a:t>04</a:t>
              </a:r>
              <a:endParaRPr lang="sr-Latn-RS" sz="5400">
                <a:latin typeface="Montserrat Black" panose="00000A00000000000000" pitchFamily="50" charset="-18"/>
              </a:endParaRPr>
            </a:p>
          </p:txBody>
        </p:sp>
        <p:sp>
          <p:nvSpPr>
            <p:cNvPr id="56" name="Freeform 55"/>
            <p:cNvSpPr/>
            <p:nvPr/>
          </p:nvSpPr>
          <p:spPr>
            <a:xfrm rot="16200000">
              <a:off x="4524242" y="2295446"/>
              <a:ext cx="1422888" cy="785023"/>
            </a:xfrm>
            <a:custGeom>
              <a:avLst/>
              <a:gdLst>
                <a:gd name="connsiteX0" fmla="*/ 1019753 w 1019753"/>
                <a:gd name="connsiteY0" fmla="*/ 0 h 562609"/>
                <a:gd name="connsiteX1" fmla="*/ 738448 w 1019753"/>
                <a:gd name="connsiteY1" fmla="*/ 562609 h 562609"/>
                <a:gd name="connsiteX2" fmla="*/ 0 w 1019753"/>
                <a:gd name="connsiteY2" fmla="*/ 562609 h 562609"/>
                <a:gd name="connsiteX3" fmla="*/ 281304 w 1019753"/>
                <a:gd name="connsiteY3" fmla="*/ 0 h 562609"/>
              </a:gdLst>
              <a:ahLst/>
              <a:cxnLst>
                <a:cxn ang="0">
                  <a:pos x="connsiteX0" y="connsiteY0"/>
                </a:cxn>
                <a:cxn ang="0">
                  <a:pos x="connsiteX1" y="connsiteY1"/>
                </a:cxn>
                <a:cxn ang="0">
                  <a:pos x="connsiteX2" y="connsiteY2"/>
                </a:cxn>
                <a:cxn ang="0">
                  <a:pos x="connsiteX3" y="connsiteY3"/>
                </a:cxn>
              </a:cxnLst>
              <a:rect l="l" t="t" r="r" b="b"/>
              <a:pathLst>
                <a:path w="1019753" h="562609">
                  <a:moveTo>
                    <a:pt x="1019753" y="0"/>
                  </a:moveTo>
                  <a:lnTo>
                    <a:pt x="738448" y="562609"/>
                  </a:lnTo>
                  <a:lnTo>
                    <a:pt x="0" y="562609"/>
                  </a:lnTo>
                  <a:lnTo>
                    <a:pt x="281304" y="0"/>
                  </a:lnTo>
                  <a:close/>
                </a:path>
              </a:pathLst>
            </a:cu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57" name="Group 56"/>
          <p:cNvGrpSpPr/>
          <p:nvPr/>
        </p:nvGrpSpPr>
        <p:grpSpPr>
          <a:xfrm>
            <a:off x="5091947" y="3653531"/>
            <a:ext cx="1695705" cy="1821257"/>
            <a:chOff x="4843174" y="1578146"/>
            <a:chExt cx="1695705" cy="1821257"/>
          </a:xfrm>
        </p:grpSpPr>
        <p:sp>
          <p:nvSpPr>
            <p:cNvPr id="58" name="Hexagon 57"/>
            <p:cNvSpPr/>
            <p:nvPr/>
          </p:nvSpPr>
          <p:spPr>
            <a:xfrm rot="16200000">
              <a:off x="4717571" y="1703750"/>
              <a:ext cx="1821257" cy="1570049"/>
            </a:xfrm>
            <a:prstGeom prst="hexagon">
              <a:avLst/>
            </a:prstGeom>
            <a:solidFill>
              <a:srgbClr val="237DB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9" name="Rectangle 58"/>
            <p:cNvSpPr/>
            <p:nvPr/>
          </p:nvSpPr>
          <p:spPr>
            <a:xfrm>
              <a:off x="5502079" y="2063611"/>
              <a:ext cx="1036800" cy="1249200"/>
            </a:xfrm>
            <a:prstGeom prst="rect">
              <a:avLst/>
            </a:prstGeom>
            <a:solidFill>
              <a:srgbClr val="237DB9"/>
            </a:solidFill>
            <a:ln>
              <a:noFill/>
              <a:prstDash val="sysDash"/>
            </a:ln>
            <a:scene3d>
              <a:camera prst="orthographicFront">
                <a:rot lat="2100000" lon="1914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smtClean="0">
                  <a:latin typeface="Montserrat Black" panose="00000A00000000000000" pitchFamily="50" charset="-18"/>
                </a:rPr>
                <a:t>03</a:t>
              </a:r>
              <a:endParaRPr lang="sr-Latn-RS" sz="5400">
                <a:latin typeface="Montserrat Black" panose="00000A00000000000000" pitchFamily="50" charset="-18"/>
              </a:endParaRPr>
            </a:p>
          </p:txBody>
        </p:sp>
        <p:sp>
          <p:nvSpPr>
            <p:cNvPr id="60" name="Freeform 59"/>
            <p:cNvSpPr/>
            <p:nvPr/>
          </p:nvSpPr>
          <p:spPr>
            <a:xfrm rot="16200000">
              <a:off x="4524242" y="2295446"/>
              <a:ext cx="1422888" cy="785023"/>
            </a:xfrm>
            <a:custGeom>
              <a:avLst/>
              <a:gdLst>
                <a:gd name="connsiteX0" fmla="*/ 1019753 w 1019753"/>
                <a:gd name="connsiteY0" fmla="*/ 0 h 562609"/>
                <a:gd name="connsiteX1" fmla="*/ 738448 w 1019753"/>
                <a:gd name="connsiteY1" fmla="*/ 562609 h 562609"/>
                <a:gd name="connsiteX2" fmla="*/ 0 w 1019753"/>
                <a:gd name="connsiteY2" fmla="*/ 562609 h 562609"/>
                <a:gd name="connsiteX3" fmla="*/ 281304 w 1019753"/>
                <a:gd name="connsiteY3" fmla="*/ 0 h 562609"/>
              </a:gdLst>
              <a:ahLst/>
              <a:cxnLst>
                <a:cxn ang="0">
                  <a:pos x="connsiteX0" y="connsiteY0"/>
                </a:cxn>
                <a:cxn ang="0">
                  <a:pos x="connsiteX1" y="connsiteY1"/>
                </a:cxn>
                <a:cxn ang="0">
                  <a:pos x="connsiteX2" y="connsiteY2"/>
                </a:cxn>
                <a:cxn ang="0">
                  <a:pos x="connsiteX3" y="connsiteY3"/>
                </a:cxn>
              </a:cxnLst>
              <a:rect l="l" t="t" r="r" b="b"/>
              <a:pathLst>
                <a:path w="1019753" h="562609">
                  <a:moveTo>
                    <a:pt x="1019753" y="0"/>
                  </a:moveTo>
                  <a:lnTo>
                    <a:pt x="738448" y="562609"/>
                  </a:lnTo>
                  <a:lnTo>
                    <a:pt x="0" y="562609"/>
                  </a:lnTo>
                  <a:lnTo>
                    <a:pt x="281304" y="0"/>
                  </a:lnTo>
                  <a:close/>
                </a:path>
              </a:pathLst>
            </a:custGeom>
            <a:solidFill>
              <a:srgbClr val="2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61" name="Group 60"/>
          <p:cNvGrpSpPr/>
          <p:nvPr/>
        </p:nvGrpSpPr>
        <p:grpSpPr>
          <a:xfrm>
            <a:off x="4876618" y="2645926"/>
            <a:ext cx="1695705" cy="1821257"/>
            <a:chOff x="4843174" y="1578146"/>
            <a:chExt cx="1695705" cy="1821257"/>
          </a:xfrm>
        </p:grpSpPr>
        <p:sp>
          <p:nvSpPr>
            <p:cNvPr id="62" name="Hexagon 61"/>
            <p:cNvSpPr/>
            <p:nvPr/>
          </p:nvSpPr>
          <p:spPr>
            <a:xfrm rot="16200000">
              <a:off x="4717571" y="1703750"/>
              <a:ext cx="1821257" cy="1570049"/>
            </a:xfrm>
            <a:prstGeom prst="hexagon">
              <a:avLst/>
            </a:prstGeom>
            <a:solidFill>
              <a:srgbClr val="BE372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3" name="Rectangle 62"/>
            <p:cNvSpPr/>
            <p:nvPr/>
          </p:nvSpPr>
          <p:spPr>
            <a:xfrm>
              <a:off x="5502079" y="2063611"/>
              <a:ext cx="1036800" cy="1249200"/>
            </a:xfrm>
            <a:prstGeom prst="rect">
              <a:avLst/>
            </a:prstGeom>
            <a:solidFill>
              <a:srgbClr val="BE372C"/>
            </a:solidFill>
            <a:ln>
              <a:noFill/>
              <a:prstDash val="sysDash"/>
            </a:ln>
            <a:scene3d>
              <a:camera prst="orthographicFront">
                <a:rot lat="2100000" lon="1914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smtClean="0">
                  <a:latin typeface="Montserrat Black" panose="00000A00000000000000" pitchFamily="50" charset="-18"/>
                </a:rPr>
                <a:t>02</a:t>
              </a:r>
              <a:endParaRPr lang="sr-Latn-RS" sz="5400">
                <a:latin typeface="Montserrat Black" panose="00000A00000000000000" pitchFamily="50" charset="-18"/>
              </a:endParaRPr>
            </a:p>
          </p:txBody>
        </p:sp>
        <p:sp>
          <p:nvSpPr>
            <p:cNvPr id="64" name="Freeform 63"/>
            <p:cNvSpPr/>
            <p:nvPr/>
          </p:nvSpPr>
          <p:spPr>
            <a:xfrm rot="16200000">
              <a:off x="4524242" y="2295446"/>
              <a:ext cx="1422888" cy="785023"/>
            </a:xfrm>
            <a:custGeom>
              <a:avLst/>
              <a:gdLst>
                <a:gd name="connsiteX0" fmla="*/ 1019753 w 1019753"/>
                <a:gd name="connsiteY0" fmla="*/ 0 h 562609"/>
                <a:gd name="connsiteX1" fmla="*/ 738448 w 1019753"/>
                <a:gd name="connsiteY1" fmla="*/ 562609 h 562609"/>
                <a:gd name="connsiteX2" fmla="*/ 0 w 1019753"/>
                <a:gd name="connsiteY2" fmla="*/ 562609 h 562609"/>
                <a:gd name="connsiteX3" fmla="*/ 281304 w 1019753"/>
                <a:gd name="connsiteY3" fmla="*/ 0 h 562609"/>
              </a:gdLst>
              <a:ahLst/>
              <a:cxnLst>
                <a:cxn ang="0">
                  <a:pos x="connsiteX0" y="connsiteY0"/>
                </a:cxn>
                <a:cxn ang="0">
                  <a:pos x="connsiteX1" y="connsiteY1"/>
                </a:cxn>
                <a:cxn ang="0">
                  <a:pos x="connsiteX2" y="connsiteY2"/>
                </a:cxn>
                <a:cxn ang="0">
                  <a:pos x="connsiteX3" y="connsiteY3"/>
                </a:cxn>
              </a:cxnLst>
              <a:rect l="l" t="t" r="r" b="b"/>
              <a:pathLst>
                <a:path w="1019753" h="562609">
                  <a:moveTo>
                    <a:pt x="1019753" y="0"/>
                  </a:moveTo>
                  <a:lnTo>
                    <a:pt x="738448" y="562609"/>
                  </a:lnTo>
                  <a:lnTo>
                    <a:pt x="0" y="562609"/>
                  </a:lnTo>
                  <a:lnTo>
                    <a:pt x="281304" y="0"/>
                  </a:lnTo>
                  <a:close/>
                </a:path>
              </a:pathLst>
            </a:cu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65" name="Group 64"/>
          <p:cNvGrpSpPr/>
          <p:nvPr/>
        </p:nvGrpSpPr>
        <p:grpSpPr>
          <a:xfrm>
            <a:off x="4965850" y="1498689"/>
            <a:ext cx="1695705" cy="1821257"/>
            <a:chOff x="4843174" y="1578146"/>
            <a:chExt cx="1695705" cy="1821257"/>
          </a:xfrm>
        </p:grpSpPr>
        <p:sp>
          <p:nvSpPr>
            <p:cNvPr id="66" name="Hexagon 65"/>
            <p:cNvSpPr/>
            <p:nvPr/>
          </p:nvSpPr>
          <p:spPr>
            <a:xfrm rot="16200000">
              <a:off x="4717571" y="1703750"/>
              <a:ext cx="1821257" cy="1570049"/>
            </a:xfrm>
            <a:prstGeom prst="hexagon">
              <a:avLst/>
            </a:prstGeom>
            <a:solidFill>
              <a:srgbClr val="F09B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7" name="Rectangle 66"/>
            <p:cNvSpPr/>
            <p:nvPr/>
          </p:nvSpPr>
          <p:spPr>
            <a:xfrm>
              <a:off x="5502079" y="2063611"/>
              <a:ext cx="1036800" cy="1249200"/>
            </a:xfrm>
            <a:prstGeom prst="rect">
              <a:avLst/>
            </a:prstGeom>
            <a:solidFill>
              <a:srgbClr val="F09B13"/>
            </a:solidFill>
            <a:ln>
              <a:noFill/>
              <a:prstDash val="sysDash"/>
            </a:ln>
            <a:scene3d>
              <a:camera prst="orthographicFront">
                <a:rot lat="2100000" lon="1914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5400" smtClean="0">
                  <a:latin typeface="Montserrat Black" panose="00000A00000000000000" pitchFamily="50" charset="-18"/>
                </a:rPr>
                <a:t>01</a:t>
              </a:r>
              <a:endParaRPr lang="sr-Latn-RS" sz="5400">
                <a:latin typeface="Montserrat Black" panose="00000A00000000000000" pitchFamily="50" charset="-18"/>
              </a:endParaRPr>
            </a:p>
          </p:txBody>
        </p:sp>
        <p:sp>
          <p:nvSpPr>
            <p:cNvPr id="68" name="Freeform 67"/>
            <p:cNvSpPr/>
            <p:nvPr/>
          </p:nvSpPr>
          <p:spPr>
            <a:xfrm rot="16200000">
              <a:off x="4524242" y="2295446"/>
              <a:ext cx="1422888" cy="785023"/>
            </a:xfrm>
            <a:custGeom>
              <a:avLst/>
              <a:gdLst>
                <a:gd name="connsiteX0" fmla="*/ 1019753 w 1019753"/>
                <a:gd name="connsiteY0" fmla="*/ 0 h 562609"/>
                <a:gd name="connsiteX1" fmla="*/ 738448 w 1019753"/>
                <a:gd name="connsiteY1" fmla="*/ 562609 h 562609"/>
                <a:gd name="connsiteX2" fmla="*/ 0 w 1019753"/>
                <a:gd name="connsiteY2" fmla="*/ 562609 h 562609"/>
                <a:gd name="connsiteX3" fmla="*/ 281304 w 1019753"/>
                <a:gd name="connsiteY3" fmla="*/ 0 h 562609"/>
              </a:gdLst>
              <a:ahLst/>
              <a:cxnLst>
                <a:cxn ang="0">
                  <a:pos x="connsiteX0" y="connsiteY0"/>
                </a:cxn>
                <a:cxn ang="0">
                  <a:pos x="connsiteX1" y="connsiteY1"/>
                </a:cxn>
                <a:cxn ang="0">
                  <a:pos x="connsiteX2" y="connsiteY2"/>
                </a:cxn>
                <a:cxn ang="0">
                  <a:pos x="connsiteX3" y="connsiteY3"/>
                </a:cxn>
              </a:cxnLst>
              <a:rect l="l" t="t" r="r" b="b"/>
              <a:pathLst>
                <a:path w="1019753" h="562609">
                  <a:moveTo>
                    <a:pt x="1019753" y="0"/>
                  </a:moveTo>
                  <a:lnTo>
                    <a:pt x="738448" y="562609"/>
                  </a:lnTo>
                  <a:lnTo>
                    <a:pt x="0" y="562609"/>
                  </a:lnTo>
                  <a:lnTo>
                    <a:pt x="281304" y="0"/>
                  </a:lnTo>
                  <a:close/>
                </a:path>
              </a:pathLst>
            </a:cu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9" name="Group 8"/>
          <p:cNvGrpSpPr/>
          <p:nvPr/>
        </p:nvGrpSpPr>
        <p:grpSpPr>
          <a:xfrm>
            <a:off x="6443920" y="3039217"/>
            <a:ext cx="5218264" cy="1036815"/>
            <a:chOff x="6643557" y="3011321"/>
            <a:chExt cx="5218264" cy="1036815"/>
          </a:xfrm>
        </p:grpSpPr>
        <p:sp>
          <p:nvSpPr>
            <p:cNvPr id="89" name="Rectangle 88"/>
            <p:cNvSpPr/>
            <p:nvPr/>
          </p:nvSpPr>
          <p:spPr>
            <a:xfrm>
              <a:off x="6643557" y="3011321"/>
              <a:ext cx="5218264" cy="1036815"/>
            </a:xfrm>
            <a:prstGeom prst="rect">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0" name="TextBox 99"/>
            <p:cNvSpPr txBox="1"/>
            <p:nvPr/>
          </p:nvSpPr>
          <p:spPr>
            <a:xfrm>
              <a:off x="6756692" y="3102327"/>
              <a:ext cx="4195788" cy="307777"/>
            </a:xfrm>
            <a:prstGeom prst="rect">
              <a:avLst/>
            </a:prstGeom>
            <a:noFill/>
          </p:spPr>
          <p:txBody>
            <a:bodyPr wrap="square" rtlCol="0">
              <a:spAutoFit/>
            </a:bodyPr>
            <a:lstStyle/>
            <a:p>
              <a:r>
                <a:rPr lang="sr-Latn-RS" sz="1400" smtClean="0">
                  <a:solidFill>
                    <a:schemeClr val="bg1"/>
                  </a:solidFill>
                  <a:latin typeface="Montserrat" panose="00000500000000000000" pitchFamily="50" charset="-18"/>
                  <a:cs typeface="Modak" panose="01000000000000000000" pitchFamily="2" charset="-18"/>
                </a:rPr>
                <a:t>ODABERITE PODRAZUMEVANI JEZIK </a:t>
              </a:r>
              <a:endParaRPr lang="sr-Latn-RS" sz="1400">
                <a:solidFill>
                  <a:schemeClr val="bg1"/>
                </a:solidFill>
                <a:latin typeface="Montserrat" panose="00000500000000000000" pitchFamily="50" charset="-18"/>
                <a:cs typeface="Modak" panose="01000000000000000000" pitchFamily="2" charset="-18"/>
              </a:endParaRPr>
            </a:p>
          </p:txBody>
        </p:sp>
        <p:sp>
          <p:nvSpPr>
            <p:cNvPr id="101" name="Rectangle 100"/>
            <p:cNvSpPr/>
            <p:nvPr/>
          </p:nvSpPr>
          <p:spPr>
            <a:xfrm>
              <a:off x="7019830" y="3436446"/>
              <a:ext cx="4633690" cy="400110"/>
            </a:xfrm>
            <a:prstGeom prst="rect">
              <a:avLst/>
            </a:prstGeom>
          </p:spPr>
          <p:txBody>
            <a:bodyPr wrap="square">
              <a:spAutoFit/>
            </a:bodyPr>
            <a:lstStyle/>
            <a:p>
              <a:r>
                <a:rPr lang="sr-Latn-RS" sz="1000" spc="200" smtClean="0">
                  <a:solidFill>
                    <a:schemeClr val="bg1"/>
                  </a:solidFill>
                  <a:latin typeface="Montserrat Light" panose="00000400000000000000" pitchFamily="50" charset="-18"/>
                  <a:cs typeface="Modak" panose="01000000000000000000" pitchFamily="2" charset="-18"/>
                </a:rPr>
                <a:t>Birate jezik koji će </a:t>
              </a:r>
              <a:r>
                <a:rPr lang="sr-Latn-RS" sz="1000" spc="200">
                  <a:solidFill>
                    <a:schemeClr val="bg1"/>
                  </a:solidFill>
                  <a:latin typeface="Montserrat Light" panose="00000400000000000000" pitchFamily="50" charset="-18"/>
                  <a:cs typeface="Modak" panose="01000000000000000000" pitchFamily="2" charset="-18"/>
                </a:rPr>
                <a:t>od njih biti onaj koji će biti aktivan </a:t>
              </a:r>
              <a:r>
                <a:rPr lang="sr-Latn-RS" sz="1000" spc="200" smtClean="0">
                  <a:solidFill>
                    <a:schemeClr val="bg1"/>
                  </a:solidFill>
                  <a:latin typeface="Montserrat Light" panose="00000400000000000000" pitchFamily="50" charset="-18"/>
                  <a:cs typeface="Modak" panose="01000000000000000000" pitchFamily="2" charset="-18"/>
                </a:rPr>
                <a:t>neposredno po uključivanju računara. </a:t>
              </a:r>
              <a:endParaRPr lang="sr-Latn-RS" sz="1000" spc="200">
                <a:solidFill>
                  <a:schemeClr val="bg1"/>
                </a:solidFill>
                <a:latin typeface="Montserrat Light" panose="00000400000000000000" pitchFamily="50" charset="-18"/>
                <a:cs typeface="Modak" panose="01000000000000000000" pitchFamily="2" charset="-18"/>
              </a:endParaRPr>
            </a:p>
          </p:txBody>
        </p:sp>
        <p:sp>
          <p:nvSpPr>
            <p:cNvPr id="51" name="Rectangle 50"/>
            <p:cNvSpPr/>
            <p:nvPr/>
          </p:nvSpPr>
          <p:spPr>
            <a:xfrm>
              <a:off x="6643557" y="3011336"/>
              <a:ext cx="108000" cy="1036800"/>
            </a:xfrm>
            <a:prstGeom prst="rect">
              <a:avLst/>
            </a:prstGeom>
            <a:solidFill>
              <a:srgbClr val="BFBFB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5" y="1800608"/>
            <a:ext cx="4105275" cy="4676775"/>
          </a:xfrm>
          <a:prstGeom prst="rect">
            <a:avLst/>
          </a:prstGeom>
        </p:spPr>
      </p:pic>
    </p:spTree>
    <p:extLst>
      <p:ext uri="{BB962C8B-B14F-4D97-AF65-F5344CB8AC3E}">
        <p14:creationId xmlns:p14="http://schemas.microsoft.com/office/powerpoint/2010/main" val="10224774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25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50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75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5391" y="1035390"/>
            <a:ext cx="5761218" cy="400110"/>
          </a:xfrm>
          <a:prstGeom prst="rect">
            <a:avLst/>
          </a:prstGeom>
        </p:spPr>
        <p:txBody>
          <a:bodyPr wrap="square">
            <a:spAutoFit/>
          </a:bodyPr>
          <a:lstStyle/>
          <a:p>
            <a:pPr algn="ctr"/>
            <a:r>
              <a:rPr lang="sr-Latn-RS" sz="1000" spc="300">
                <a:solidFill>
                  <a:srgbClr val="15AA95"/>
                </a:solidFill>
                <a:latin typeface="Montserrat Light" panose="00000400000000000000" pitchFamily="50" charset="-18"/>
                <a:cs typeface="Modak" panose="01000000000000000000" pitchFamily="2" charset="-18"/>
              </a:rPr>
              <a:t>U svakom trenutku možete da dobijete </a:t>
            </a:r>
            <a:r>
              <a:rPr lang="sr-Latn-RS" sz="1000" spc="300" smtClean="0">
                <a:solidFill>
                  <a:srgbClr val="15AA95"/>
                </a:solidFill>
                <a:latin typeface="Montserrat Light" panose="00000400000000000000" pitchFamily="50" charset="-18"/>
                <a:cs typeface="Modak" panose="01000000000000000000" pitchFamily="2" charset="-18"/>
              </a:rPr>
              <a:t>pomoć i to tako što ćete na tastaturi pritisnuti taster F1  </a:t>
            </a:r>
            <a:endParaRPr lang="sr-Latn-RS" sz="1000" spc="300">
              <a:solidFill>
                <a:srgbClr val="15AA95"/>
              </a:solidFill>
              <a:latin typeface="Montserrat Light" panose="00000400000000000000" pitchFamily="50" charset="-18"/>
              <a:cs typeface="Modak" panose="01000000000000000000" pitchFamily="2" charset="-18"/>
            </a:endParaRPr>
          </a:p>
        </p:txBody>
      </p:sp>
      <p:sp>
        <p:nvSpPr>
          <p:cNvPr id="6" name="Rectangle 5"/>
          <p:cNvSpPr/>
          <p:nvPr/>
        </p:nvSpPr>
        <p:spPr>
          <a:xfrm>
            <a:off x="3639238" y="492254"/>
            <a:ext cx="4913525" cy="584775"/>
          </a:xfrm>
          <a:prstGeom prst="rect">
            <a:avLst/>
          </a:prstGeom>
        </p:spPr>
        <p:txBody>
          <a:bodyPr wrap="none">
            <a:spAutoFit/>
          </a:bodyPr>
          <a:lstStyle/>
          <a:p>
            <a:r>
              <a:rPr lang="sr-Latn-RS" sz="3200" cap="all" spc="340" smtClean="0">
                <a:solidFill>
                  <a:srgbClr val="237DB9"/>
                </a:solidFill>
                <a:latin typeface="Montserrat" panose="00000500000000000000" pitchFamily="50" charset="-18"/>
                <a:cs typeface="Modak" panose="01000000000000000000" pitchFamily="2" charset="-18"/>
              </a:rPr>
              <a:t>potražite pomoć</a:t>
            </a:r>
            <a:endParaRPr lang="sr-Latn-RS" sz="3200" cap="all" spc="340">
              <a:solidFill>
                <a:srgbClr val="237DB9"/>
              </a:solidFill>
              <a:latin typeface="Montserrat" panose="00000500000000000000" pitchFamily="50" charset="-18"/>
              <a:cs typeface="Modak" panose="01000000000000000000" pitchFamily="2" charset="-18"/>
            </a:endParaRPr>
          </a:p>
        </p:txBody>
      </p:sp>
      <p:sp>
        <p:nvSpPr>
          <p:cNvPr id="7" name="Rectangle 6"/>
          <p:cNvSpPr/>
          <p:nvPr/>
        </p:nvSpPr>
        <p:spPr>
          <a:xfrm>
            <a:off x="2982869" y="170117"/>
            <a:ext cx="6226262" cy="253916"/>
          </a:xfrm>
          <a:prstGeom prst="rect">
            <a:avLst/>
          </a:prstGeom>
        </p:spPr>
        <p:txBody>
          <a:bodyPr wrap="square">
            <a:spAutoFit/>
          </a:bodyPr>
          <a:lstStyle/>
          <a:p>
            <a:pPr algn="ctr"/>
            <a:r>
              <a:rPr lang="sr-Latn-RS" sz="1050" cap="all" spc="450" smtClean="0">
                <a:solidFill>
                  <a:srgbClr val="15AA95"/>
                </a:solidFill>
                <a:latin typeface="Montserrat" panose="00000500000000000000" pitchFamily="50" charset="-18"/>
                <a:cs typeface="Modak" panose="01000000000000000000" pitchFamily="2" charset="-18"/>
              </a:rPr>
              <a:t>KADA NE IDE SVE KAKO STE ZAMISLILI</a:t>
            </a:r>
            <a:endParaRPr lang="sr-Latn-RS" sz="1050" cap="all" spc="450">
              <a:solidFill>
                <a:srgbClr val="15AA95"/>
              </a:solidFill>
              <a:latin typeface="Montserrat" panose="00000500000000000000" pitchFamily="50" charset="-18"/>
              <a:cs typeface="Modak" panose="01000000000000000000" pitchFamily="2" charset="-18"/>
            </a:endParaRPr>
          </a:p>
        </p:txBody>
      </p:sp>
      <p:pic>
        <p:nvPicPr>
          <p:cNvPr id="3" name="Picture 2"/>
          <p:cNvPicPr>
            <a:picLocks noChangeAspect="1"/>
          </p:cNvPicPr>
          <p:nvPr/>
        </p:nvPicPr>
        <p:blipFill>
          <a:blip r:embed="rId2"/>
          <a:stretch>
            <a:fillRect/>
          </a:stretch>
        </p:blipFill>
        <p:spPr>
          <a:xfrm>
            <a:off x="256229" y="1751769"/>
            <a:ext cx="3501074" cy="2405619"/>
          </a:xfrm>
          <a:prstGeom prst="rect">
            <a:avLst/>
          </a:prstGeom>
        </p:spPr>
      </p:pic>
      <p:sp>
        <p:nvSpPr>
          <p:cNvPr id="9" name="Rectangle 8"/>
          <p:cNvSpPr/>
          <p:nvPr/>
        </p:nvSpPr>
        <p:spPr>
          <a:xfrm>
            <a:off x="753701" y="4245857"/>
            <a:ext cx="2506131" cy="2292935"/>
          </a:xfrm>
          <a:prstGeom prst="rect">
            <a:avLst/>
          </a:prstGeom>
        </p:spPr>
        <p:txBody>
          <a:bodyPr wrap="square">
            <a:spAutoFit/>
          </a:bodyPr>
          <a:lstStyle/>
          <a:p>
            <a:pPr algn="ctr"/>
            <a:r>
              <a:rPr lang="sr-Latn-RS" sz="1100" b="1" cap="small" spc="300">
                <a:solidFill>
                  <a:srgbClr val="BE372C"/>
                </a:solidFill>
                <a:effectLst>
                  <a:outerShdw blurRad="38100" dist="38100" dir="2700000" algn="tl">
                    <a:srgbClr val="000000">
                      <a:alpha val="43137"/>
                    </a:srgbClr>
                  </a:outerShdw>
                </a:effectLst>
                <a:latin typeface="Montserrat Light" panose="00000400000000000000" pitchFamily="50" charset="-18"/>
                <a:cs typeface="Modak" panose="01000000000000000000" pitchFamily="2" charset="-18"/>
              </a:rPr>
              <a:t>Find an Answer Quickly </a:t>
            </a:r>
            <a:r>
              <a:rPr lang="sr-Latn-RS" sz="1100" b="1" cap="small" spc="300">
                <a:solidFill>
                  <a:srgbClr val="237DB9"/>
                </a:solidFill>
                <a:effectLst>
                  <a:outerShdw blurRad="38100" dist="38100" dir="2700000" algn="tl">
                    <a:srgbClr val="000000">
                      <a:alpha val="43137"/>
                    </a:srgbClr>
                  </a:outerShdw>
                </a:effectLst>
                <a:latin typeface="Montserrat Light" panose="00000400000000000000" pitchFamily="50" charset="-18"/>
                <a:cs typeface="Modak" panose="01000000000000000000" pitchFamily="2" charset="-18"/>
              </a:rPr>
              <a:t>(brzo pronađi pomoć): Otkucajte nekoliko reči problematične teme u Polju za pretragu (Search Help) i pritisnite lupu. Možete da kucate i celo pitanje, ali je </a:t>
            </a:r>
            <a:r>
              <a:rPr lang="sr-Latn-RS" sz="1100" b="1" cap="small" spc="300">
                <a:solidFill>
                  <a:srgbClr val="843C0C"/>
                </a:solidFill>
                <a:effectLst>
                  <a:outerShdw blurRad="38100" dist="38100" dir="2700000" algn="tl">
                    <a:srgbClr val="000000">
                      <a:alpha val="43137"/>
                    </a:srgbClr>
                  </a:outerShdw>
                </a:effectLst>
                <a:latin typeface="Montserrat Light" panose="00000400000000000000" pitchFamily="50" charset="-18"/>
                <a:cs typeface="Modak" panose="01000000000000000000" pitchFamily="2" charset="-18"/>
              </a:rPr>
              <a:t>dovoljno samo reč ili dve </a:t>
            </a:r>
            <a:r>
              <a:rPr lang="sr-Latn-RS" sz="1100" b="1" cap="small" spc="300">
                <a:solidFill>
                  <a:srgbClr val="237DB9"/>
                </a:solidFill>
                <a:effectLst>
                  <a:outerShdw blurRad="38100" dist="38100" dir="2700000" algn="tl">
                    <a:srgbClr val="000000">
                      <a:alpha val="43137"/>
                    </a:srgbClr>
                  </a:outerShdw>
                </a:effectLst>
                <a:latin typeface="Montserrat Light" panose="00000400000000000000" pitchFamily="50" charset="-18"/>
                <a:cs typeface="Modak" panose="01000000000000000000" pitchFamily="2" charset="-18"/>
              </a:rPr>
              <a:t>o onom što vas </a:t>
            </a:r>
            <a:r>
              <a:rPr lang="sr-Latn-RS" sz="1100" b="1" cap="small" spc="300" smtClean="0">
                <a:solidFill>
                  <a:srgbClr val="237DB9"/>
                </a:solidFill>
                <a:effectLst>
                  <a:outerShdw blurRad="38100" dist="38100" dir="2700000" algn="tl">
                    <a:srgbClr val="000000">
                      <a:alpha val="43137"/>
                    </a:srgbClr>
                  </a:outerShdw>
                </a:effectLst>
                <a:latin typeface="Montserrat Light" panose="00000400000000000000" pitchFamily="50" charset="-18"/>
                <a:cs typeface="Modak" panose="01000000000000000000" pitchFamily="2" charset="-18"/>
              </a:rPr>
              <a:t>zanima.</a:t>
            </a:r>
            <a:endParaRPr lang="sr-Latn-RS" sz="1100" b="1" cap="small" spc="300">
              <a:solidFill>
                <a:srgbClr val="237DB9"/>
              </a:solidFill>
              <a:effectLst>
                <a:outerShdw blurRad="38100" dist="38100" dir="2700000" algn="tl">
                  <a:srgbClr val="000000">
                    <a:alpha val="43137"/>
                  </a:srgbClr>
                </a:outerShdw>
              </a:effectLst>
              <a:latin typeface="Montserrat Light" panose="00000400000000000000" pitchFamily="50" charset="-18"/>
              <a:cs typeface="Modak" panose="01000000000000000000" pitchFamily="2" charset="-18"/>
            </a:endParaRPr>
          </a:p>
        </p:txBody>
      </p:sp>
      <p:sp>
        <p:nvSpPr>
          <p:cNvPr id="8" name="Rectangle 7"/>
          <p:cNvSpPr/>
          <p:nvPr/>
        </p:nvSpPr>
        <p:spPr>
          <a:xfrm>
            <a:off x="9075946" y="5093510"/>
            <a:ext cx="2988647" cy="1246495"/>
          </a:xfrm>
          <a:prstGeom prst="rect">
            <a:avLst/>
          </a:prstGeom>
        </p:spPr>
        <p:txBody>
          <a:bodyPr wrap="square">
            <a:spAutoFit/>
          </a:bodyPr>
          <a:lstStyle/>
          <a:p>
            <a:pPr>
              <a:lnSpc>
                <a:spcPct val="150000"/>
              </a:lnSpc>
            </a:pPr>
            <a:r>
              <a:rPr lang="sr-Latn-RS" sz="1000">
                <a:solidFill>
                  <a:srgbClr val="9E480E"/>
                </a:solidFill>
                <a:latin typeface="Montserrat Light" panose="00000400000000000000" pitchFamily="50" charset="-18"/>
                <a:cs typeface="Modak" panose="01000000000000000000" pitchFamily="2" charset="-18"/>
              </a:rPr>
              <a:t>Konačno, </a:t>
            </a:r>
            <a:r>
              <a:rPr lang="sr-Latn-RS" sz="1000">
                <a:solidFill>
                  <a:srgbClr val="237DB9"/>
                </a:solidFill>
                <a:latin typeface="Montserrat Light" panose="00000400000000000000" pitchFamily="50" charset="-18"/>
                <a:cs typeface="Modak" panose="01000000000000000000" pitchFamily="2" charset="-18"/>
              </a:rPr>
              <a:t>More on the New Windows Website</a:t>
            </a:r>
            <a:r>
              <a:rPr lang="sr-Latn-RS" sz="1000">
                <a:solidFill>
                  <a:srgbClr val="9E480E"/>
                </a:solidFill>
                <a:latin typeface="Montserrat Light" panose="00000400000000000000" pitchFamily="50" charset="-18"/>
                <a:cs typeface="Modak" panose="01000000000000000000" pitchFamily="2" charset="-18"/>
              </a:rPr>
              <a:t>, </a:t>
            </a:r>
            <a:r>
              <a:rPr lang="sr-Latn-RS" sz="1000" smtClean="0">
                <a:solidFill>
                  <a:srgbClr val="9E480E"/>
                </a:solidFill>
                <a:latin typeface="Montserrat Light" panose="00000400000000000000" pitchFamily="50" charset="-18"/>
                <a:cs typeface="Modak" panose="01000000000000000000" pitchFamily="2" charset="-18"/>
              </a:rPr>
              <a:t>vas vodi na </a:t>
            </a:r>
            <a:r>
              <a:rPr lang="sr-Latn-RS" sz="1000">
                <a:solidFill>
                  <a:srgbClr val="9E480E"/>
                </a:solidFill>
                <a:latin typeface="Montserrat Light" panose="00000400000000000000" pitchFamily="50" charset="-18"/>
                <a:cs typeface="Modak" panose="01000000000000000000" pitchFamily="2" charset="-18"/>
              </a:rPr>
              <a:t>Internet stranicu za pomoć u radu sa Windows 7, koja ponekad bude ažurnija od pomoći koja je ugrađena u program. </a:t>
            </a:r>
            <a:r>
              <a:rPr lang="sr-Latn-RS" sz="1000" smtClean="0">
                <a:solidFill>
                  <a:srgbClr val="9E480E"/>
                </a:solidFill>
                <a:latin typeface="Montserrat Light" panose="00000400000000000000" pitchFamily="50" charset="-18"/>
                <a:cs typeface="Modak" panose="01000000000000000000" pitchFamily="2" charset="-18"/>
              </a:rPr>
              <a:t>I morate </a:t>
            </a:r>
            <a:r>
              <a:rPr lang="sr-Latn-RS" sz="1000">
                <a:solidFill>
                  <a:srgbClr val="9E480E"/>
                </a:solidFill>
                <a:latin typeface="Montserrat Light" panose="00000400000000000000" pitchFamily="50" charset="-18"/>
                <a:cs typeface="Modak" panose="01000000000000000000" pitchFamily="2" charset="-18"/>
              </a:rPr>
              <a:t>biti povezani na Internet.</a:t>
            </a:r>
          </a:p>
        </p:txBody>
      </p:sp>
      <p:sp>
        <p:nvSpPr>
          <p:cNvPr id="10" name="Rectangle 9"/>
          <p:cNvSpPr/>
          <p:nvPr/>
        </p:nvSpPr>
        <p:spPr>
          <a:xfrm>
            <a:off x="3937288" y="1804025"/>
            <a:ext cx="2223367" cy="1246495"/>
          </a:xfrm>
          <a:prstGeom prst="rect">
            <a:avLst/>
          </a:prstGeom>
        </p:spPr>
        <p:txBody>
          <a:bodyPr wrap="square">
            <a:spAutoFit/>
          </a:bodyPr>
          <a:lstStyle/>
          <a:p>
            <a:pPr algn="r">
              <a:lnSpc>
                <a:spcPct val="150000"/>
              </a:lnSpc>
            </a:pPr>
            <a:r>
              <a:rPr lang="sr-Latn-RS" sz="1000">
                <a:solidFill>
                  <a:srgbClr val="9E480E"/>
                </a:solidFill>
                <a:latin typeface="Montserrat Light" panose="00000400000000000000" pitchFamily="50" charset="-18"/>
                <a:cs typeface="Modak" panose="01000000000000000000" pitchFamily="2" charset="-18"/>
              </a:rPr>
              <a:t>Prva opcija, </a:t>
            </a:r>
            <a:r>
              <a:rPr lang="sr-Latn-RS" sz="1000">
                <a:solidFill>
                  <a:srgbClr val="237DB9"/>
                </a:solidFill>
                <a:latin typeface="Montserrat Light" panose="00000400000000000000" pitchFamily="50" charset="-18"/>
                <a:cs typeface="Modak" panose="01000000000000000000" pitchFamily="2" charset="-18"/>
              </a:rPr>
              <a:t>How to Get Started </a:t>
            </a:r>
            <a:r>
              <a:rPr lang="sr-Latn-RS" sz="1000">
                <a:solidFill>
                  <a:srgbClr val="9E480E"/>
                </a:solidFill>
                <a:latin typeface="Montserrat Light" panose="00000400000000000000" pitchFamily="50" charset="-18"/>
                <a:cs typeface="Modak" panose="01000000000000000000" pitchFamily="2" charset="-18"/>
              </a:rPr>
              <a:t>with Your Computer, nudi savete za prve korake, kada ste tek instalirali Windows i ne znate kako da nastavite dalje.</a:t>
            </a:r>
          </a:p>
        </p:txBody>
      </p:sp>
      <p:sp>
        <p:nvSpPr>
          <p:cNvPr id="11" name="Rectangle 10"/>
          <p:cNvSpPr/>
          <p:nvPr/>
        </p:nvSpPr>
        <p:spPr>
          <a:xfrm>
            <a:off x="4170236" y="5044975"/>
            <a:ext cx="1999654" cy="1292662"/>
          </a:xfrm>
          <a:prstGeom prst="rect">
            <a:avLst/>
          </a:prstGeom>
        </p:spPr>
        <p:txBody>
          <a:bodyPr wrap="square">
            <a:spAutoFit/>
          </a:bodyPr>
          <a:lstStyle/>
          <a:p>
            <a:pPr algn="r">
              <a:lnSpc>
                <a:spcPct val="150000"/>
              </a:lnSpc>
            </a:pPr>
            <a:r>
              <a:rPr lang="sr-Latn-RS" sz="1000">
                <a:solidFill>
                  <a:srgbClr val="15AA95"/>
                </a:solidFill>
                <a:latin typeface="Montserrat Light" panose="00000400000000000000" pitchFamily="50" charset="-18"/>
                <a:cs typeface="Modak" panose="01000000000000000000" pitchFamily="2" charset="-18"/>
              </a:rPr>
              <a:t>Learn about Windows Basics </a:t>
            </a:r>
            <a:r>
              <a:rPr lang="sr-Latn-RS" sz="1000">
                <a:solidFill>
                  <a:srgbClr val="9E480E"/>
                </a:solidFill>
                <a:latin typeface="Montserrat Light" panose="00000400000000000000" pitchFamily="50" charset="-18"/>
                <a:cs typeface="Modak" panose="01000000000000000000" pitchFamily="2" charset="-18"/>
              </a:rPr>
              <a:t>će Vas naučiti osnovama Windows 7 operativnog </a:t>
            </a:r>
            <a:r>
              <a:rPr lang="sr-Latn-RS" sz="1000" smtClean="0">
                <a:solidFill>
                  <a:srgbClr val="9E480E"/>
                </a:solidFill>
                <a:latin typeface="Montserrat Light" panose="00000400000000000000" pitchFamily="50" charset="-18"/>
                <a:cs typeface="Modak" panose="01000000000000000000" pitchFamily="2" charset="-18"/>
              </a:rPr>
              <a:t>sistema</a:t>
            </a:r>
            <a:r>
              <a:rPr lang="sr-Latn-RS" sz="1100">
                <a:solidFill>
                  <a:srgbClr val="9E480E"/>
                </a:solidFill>
                <a:latin typeface="Montserrat Light" panose="00000400000000000000" pitchFamily="50" charset="-18"/>
                <a:cs typeface="Modak" panose="01000000000000000000" pitchFamily="2" charset="-18"/>
              </a:rPr>
              <a:t> </a:t>
            </a:r>
            <a:r>
              <a:rPr lang="sr-Latn-RS" sz="1100" smtClean="0">
                <a:solidFill>
                  <a:srgbClr val="9E480E"/>
                </a:solidFill>
                <a:latin typeface="Montserrat Light" panose="00000400000000000000" pitchFamily="50" charset="-18"/>
                <a:cs typeface="Modak" panose="01000000000000000000" pitchFamily="2" charset="-18"/>
              </a:rPr>
              <a:t>i veoma je dobar za početnike. </a:t>
            </a:r>
            <a:endParaRPr lang="sr-Latn-RS" sz="1100">
              <a:solidFill>
                <a:srgbClr val="9E480E"/>
              </a:solidFill>
              <a:latin typeface="Montserrat Light" panose="00000400000000000000" pitchFamily="50" charset="-18"/>
              <a:cs typeface="Modak" panose="01000000000000000000" pitchFamily="2" charset="-18"/>
            </a:endParaRPr>
          </a:p>
        </p:txBody>
      </p:sp>
      <p:sp>
        <p:nvSpPr>
          <p:cNvPr id="12" name="Rectangle 11"/>
          <p:cNvSpPr/>
          <p:nvPr/>
        </p:nvSpPr>
        <p:spPr>
          <a:xfrm>
            <a:off x="9085816" y="1798373"/>
            <a:ext cx="2801385" cy="1246495"/>
          </a:xfrm>
          <a:prstGeom prst="rect">
            <a:avLst/>
          </a:prstGeom>
        </p:spPr>
        <p:txBody>
          <a:bodyPr wrap="square">
            <a:spAutoFit/>
          </a:bodyPr>
          <a:lstStyle/>
          <a:p>
            <a:pPr>
              <a:lnSpc>
                <a:spcPct val="150000"/>
              </a:lnSpc>
            </a:pPr>
            <a:r>
              <a:rPr lang="sr-Latn-RS" sz="1000">
                <a:solidFill>
                  <a:srgbClr val="15AA95"/>
                </a:solidFill>
                <a:latin typeface="Montserrat Light" panose="00000400000000000000" pitchFamily="50" charset="-18"/>
                <a:cs typeface="Modak" panose="01000000000000000000" pitchFamily="2" charset="-18"/>
              </a:rPr>
              <a:t>Browse Help </a:t>
            </a:r>
            <a:r>
              <a:rPr lang="sr-Latn-RS" sz="1000">
                <a:solidFill>
                  <a:srgbClr val="9E480E"/>
                </a:solidFill>
                <a:latin typeface="Montserrat Light" panose="00000400000000000000" pitchFamily="50" charset="-18"/>
                <a:cs typeface="Modak" panose="01000000000000000000" pitchFamily="2" charset="-18"/>
              </a:rPr>
              <a:t>topics vas vodi na spisak tema organizovanih po kategorijama gde sami pronalazite ono što vas zanima biranjem kategorije za koju mislite da joj to pitanje pripada.</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rcRect t="2" r="23047" b="49998"/>
          <a:stretch>
            <a:fillRect/>
          </a:stretch>
        </p:blipFill>
        <p:spPr>
          <a:xfrm>
            <a:off x="6533297" y="2954578"/>
            <a:ext cx="1748353" cy="1135982"/>
          </a:xfrm>
          <a:custGeom>
            <a:avLst/>
            <a:gdLst>
              <a:gd name="connsiteX0" fmla="*/ 0 w 2493290"/>
              <a:gd name="connsiteY0" fmla="*/ 0 h 1620001"/>
              <a:gd name="connsiteX1" fmla="*/ 1619586 w 2493290"/>
              <a:gd name="connsiteY1" fmla="*/ 0 h 1620001"/>
              <a:gd name="connsiteX2" fmla="*/ 1619586 w 2493290"/>
              <a:gd name="connsiteY2" fmla="*/ 591177 h 1620001"/>
              <a:gd name="connsiteX3" fmla="*/ 1849247 w 2493290"/>
              <a:gd name="connsiteY3" fmla="*/ 591177 h 1620001"/>
              <a:gd name="connsiteX4" fmla="*/ 1878731 w 2493290"/>
              <a:gd name="connsiteY4" fmla="*/ 555441 h 1620001"/>
              <a:gd name="connsiteX5" fmla="*/ 2133290 w 2493290"/>
              <a:gd name="connsiteY5" fmla="*/ 450000 h 1620001"/>
              <a:gd name="connsiteX6" fmla="*/ 2493290 w 2493290"/>
              <a:gd name="connsiteY6" fmla="*/ 810001 h 1620001"/>
              <a:gd name="connsiteX7" fmla="*/ 2133290 w 2493290"/>
              <a:gd name="connsiteY7" fmla="*/ 1170001 h 1620001"/>
              <a:gd name="connsiteX8" fmla="*/ 1878731 w 2493290"/>
              <a:gd name="connsiteY8" fmla="*/ 1064560 h 1620001"/>
              <a:gd name="connsiteX9" fmla="*/ 1849169 w 2493290"/>
              <a:gd name="connsiteY9" fmla="*/ 1028730 h 1620001"/>
              <a:gd name="connsiteX10" fmla="*/ 1619586 w 2493290"/>
              <a:gd name="connsiteY10" fmla="*/ 1028730 h 1620001"/>
              <a:gd name="connsiteX11" fmla="*/ 1619586 w 2493290"/>
              <a:gd name="connsiteY11" fmla="*/ 1620001 h 1620001"/>
              <a:gd name="connsiteX12" fmla="*/ 1028314 w 2493290"/>
              <a:gd name="connsiteY12" fmla="*/ 1620001 h 1620001"/>
              <a:gd name="connsiteX13" fmla="*/ 1028314 w 2493290"/>
              <a:gd name="connsiteY13" fmla="*/ 1390199 h 1620001"/>
              <a:gd name="connsiteX14" fmla="*/ 1064144 w 2493290"/>
              <a:gd name="connsiteY14" fmla="*/ 1360637 h 1620001"/>
              <a:gd name="connsiteX15" fmla="*/ 1169585 w 2493290"/>
              <a:gd name="connsiteY15" fmla="*/ 1106078 h 1620001"/>
              <a:gd name="connsiteX16" fmla="*/ 809585 w 2493290"/>
              <a:gd name="connsiteY16" fmla="*/ 746078 h 1620001"/>
              <a:gd name="connsiteX17" fmla="*/ 449584 w 2493290"/>
              <a:gd name="connsiteY17" fmla="*/ 1106078 h 1620001"/>
              <a:gd name="connsiteX18" fmla="*/ 555026 w 2493290"/>
              <a:gd name="connsiteY18" fmla="*/ 1360637 h 1620001"/>
              <a:gd name="connsiteX19" fmla="*/ 590762 w 2493290"/>
              <a:gd name="connsiteY19" fmla="*/ 1390121 h 1620001"/>
              <a:gd name="connsiteX20" fmla="*/ 590762 w 2493290"/>
              <a:gd name="connsiteY20" fmla="*/ 1620001 h 1620001"/>
              <a:gd name="connsiteX21" fmla="*/ 0 w 2493290"/>
              <a:gd name="connsiteY21" fmla="*/ 1620001 h 16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93290" h="1620001">
                <a:moveTo>
                  <a:pt x="0" y="0"/>
                </a:moveTo>
                <a:lnTo>
                  <a:pt x="1619586" y="0"/>
                </a:lnTo>
                <a:lnTo>
                  <a:pt x="1619586" y="591177"/>
                </a:lnTo>
                <a:lnTo>
                  <a:pt x="1849247" y="591177"/>
                </a:lnTo>
                <a:lnTo>
                  <a:pt x="1878731" y="555441"/>
                </a:lnTo>
                <a:cubicBezTo>
                  <a:pt x="1943879" y="490294"/>
                  <a:pt x="2033879" y="450000"/>
                  <a:pt x="2133290" y="450000"/>
                </a:cubicBezTo>
                <a:cubicBezTo>
                  <a:pt x="2332113" y="450000"/>
                  <a:pt x="2493290" y="611177"/>
                  <a:pt x="2493290" y="810001"/>
                </a:cubicBezTo>
                <a:cubicBezTo>
                  <a:pt x="2493290" y="1008824"/>
                  <a:pt x="2332113" y="1170001"/>
                  <a:pt x="2133290" y="1170001"/>
                </a:cubicBezTo>
                <a:cubicBezTo>
                  <a:pt x="2033879" y="1170001"/>
                  <a:pt x="1943879" y="1129707"/>
                  <a:pt x="1878731" y="1064560"/>
                </a:cubicBezTo>
                <a:lnTo>
                  <a:pt x="1849169" y="1028730"/>
                </a:lnTo>
                <a:lnTo>
                  <a:pt x="1619586" y="1028730"/>
                </a:lnTo>
                <a:lnTo>
                  <a:pt x="1619586" y="1620001"/>
                </a:lnTo>
                <a:lnTo>
                  <a:pt x="1028314" y="1620001"/>
                </a:lnTo>
                <a:lnTo>
                  <a:pt x="1028314" y="1390199"/>
                </a:lnTo>
                <a:lnTo>
                  <a:pt x="1064144" y="1360637"/>
                </a:lnTo>
                <a:cubicBezTo>
                  <a:pt x="1129291" y="1295489"/>
                  <a:pt x="1169585" y="1205489"/>
                  <a:pt x="1169585" y="1106078"/>
                </a:cubicBezTo>
                <a:cubicBezTo>
                  <a:pt x="1169585" y="907255"/>
                  <a:pt x="1008408" y="746078"/>
                  <a:pt x="809585" y="746078"/>
                </a:cubicBezTo>
                <a:cubicBezTo>
                  <a:pt x="610762" y="746078"/>
                  <a:pt x="449584" y="907255"/>
                  <a:pt x="449584" y="1106078"/>
                </a:cubicBezTo>
                <a:cubicBezTo>
                  <a:pt x="449584" y="1205489"/>
                  <a:pt x="489879" y="1295489"/>
                  <a:pt x="555026" y="1360637"/>
                </a:cubicBezTo>
                <a:lnTo>
                  <a:pt x="590762" y="1390121"/>
                </a:lnTo>
                <a:lnTo>
                  <a:pt x="590762" y="1620001"/>
                </a:lnTo>
                <a:lnTo>
                  <a:pt x="0" y="1620001"/>
                </a:lnTo>
                <a:close/>
              </a:path>
            </a:pathLst>
          </a:cu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rcRect l="50013" t="2" b="23032"/>
          <a:stretch>
            <a:fillRect/>
          </a:stretch>
        </p:blipFill>
        <p:spPr>
          <a:xfrm>
            <a:off x="7668989" y="2954578"/>
            <a:ext cx="1135691" cy="1748644"/>
          </a:xfrm>
          <a:custGeom>
            <a:avLst/>
            <a:gdLst>
              <a:gd name="connsiteX0" fmla="*/ 0 w 1619585"/>
              <a:gd name="connsiteY0" fmla="*/ 0 h 2493705"/>
              <a:gd name="connsiteX1" fmla="*/ 1619585 w 1619585"/>
              <a:gd name="connsiteY1" fmla="*/ 0 h 2493705"/>
              <a:gd name="connsiteX2" fmla="*/ 1619585 w 1619585"/>
              <a:gd name="connsiteY2" fmla="*/ 1620001 h 2493705"/>
              <a:gd name="connsiteX3" fmla="*/ 1028824 w 1619585"/>
              <a:gd name="connsiteY3" fmla="*/ 1620001 h 2493705"/>
              <a:gd name="connsiteX4" fmla="*/ 1028824 w 1619585"/>
              <a:gd name="connsiteY4" fmla="*/ 1849662 h 2493705"/>
              <a:gd name="connsiteX5" fmla="*/ 1064560 w 1619585"/>
              <a:gd name="connsiteY5" fmla="*/ 1879146 h 2493705"/>
              <a:gd name="connsiteX6" fmla="*/ 1170001 w 1619585"/>
              <a:gd name="connsiteY6" fmla="*/ 2133705 h 2493705"/>
              <a:gd name="connsiteX7" fmla="*/ 810000 w 1619585"/>
              <a:gd name="connsiteY7" fmla="*/ 2493705 h 2493705"/>
              <a:gd name="connsiteX8" fmla="*/ 450000 w 1619585"/>
              <a:gd name="connsiteY8" fmla="*/ 2133705 h 2493705"/>
              <a:gd name="connsiteX9" fmla="*/ 555441 w 1619585"/>
              <a:gd name="connsiteY9" fmla="*/ 1879146 h 2493705"/>
              <a:gd name="connsiteX10" fmla="*/ 591271 w 1619585"/>
              <a:gd name="connsiteY10" fmla="*/ 1849584 h 2493705"/>
              <a:gd name="connsiteX11" fmla="*/ 591271 w 1619585"/>
              <a:gd name="connsiteY11" fmla="*/ 1620001 h 2493705"/>
              <a:gd name="connsiteX12" fmla="*/ 0 w 1619585"/>
              <a:gd name="connsiteY12" fmla="*/ 1620001 h 2493705"/>
              <a:gd name="connsiteX13" fmla="*/ 0 w 1619585"/>
              <a:gd name="connsiteY13" fmla="*/ 1028729 h 2493705"/>
              <a:gd name="connsiteX14" fmla="*/ 229802 w 1619585"/>
              <a:gd name="connsiteY14" fmla="*/ 1028729 h 2493705"/>
              <a:gd name="connsiteX15" fmla="*/ 259364 w 1619585"/>
              <a:gd name="connsiteY15" fmla="*/ 1064559 h 2493705"/>
              <a:gd name="connsiteX16" fmla="*/ 513923 w 1619585"/>
              <a:gd name="connsiteY16" fmla="*/ 1170000 h 2493705"/>
              <a:gd name="connsiteX17" fmla="*/ 873923 w 1619585"/>
              <a:gd name="connsiteY17" fmla="*/ 810000 h 2493705"/>
              <a:gd name="connsiteX18" fmla="*/ 513923 w 1619585"/>
              <a:gd name="connsiteY18" fmla="*/ 449999 h 2493705"/>
              <a:gd name="connsiteX19" fmla="*/ 259364 w 1619585"/>
              <a:gd name="connsiteY19" fmla="*/ 555441 h 2493705"/>
              <a:gd name="connsiteX20" fmla="*/ 229880 w 1619585"/>
              <a:gd name="connsiteY20" fmla="*/ 591177 h 2493705"/>
              <a:gd name="connsiteX21" fmla="*/ 0 w 1619585"/>
              <a:gd name="connsiteY21" fmla="*/ 591177 h 249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9585" h="2493705">
                <a:moveTo>
                  <a:pt x="0" y="0"/>
                </a:moveTo>
                <a:lnTo>
                  <a:pt x="1619585" y="0"/>
                </a:lnTo>
                <a:lnTo>
                  <a:pt x="1619585" y="1620001"/>
                </a:lnTo>
                <a:lnTo>
                  <a:pt x="1028824" y="1620001"/>
                </a:lnTo>
                <a:lnTo>
                  <a:pt x="1028824" y="1849662"/>
                </a:lnTo>
                <a:lnTo>
                  <a:pt x="1064560" y="1879146"/>
                </a:lnTo>
                <a:cubicBezTo>
                  <a:pt x="1129707" y="1944294"/>
                  <a:pt x="1170001" y="2034294"/>
                  <a:pt x="1170001" y="2133705"/>
                </a:cubicBezTo>
                <a:cubicBezTo>
                  <a:pt x="1170001" y="2332528"/>
                  <a:pt x="1008824" y="2493705"/>
                  <a:pt x="810000" y="2493705"/>
                </a:cubicBezTo>
                <a:cubicBezTo>
                  <a:pt x="611177" y="2493705"/>
                  <a:pt x="450000" y="2332528"/>
                  <a:pt x="450000" y="2133705"/>
                </a:cubicBezTo>
                <a:cubicBezTo>
                  <a:pt x="450000" y="2034294"/>
                  <a:pt x="490294" y="1944294"/>
                  <a:pt x="555441" y="1879146"/>
                </a:cubicBezTo>
                <a:lnTo>
                  <a:pt x="591271" y="1849584"/>
                </a:lnTo>
                <a:lnTo>
                  <a:pt x="591271" y="1620001"/>
                </a:lnTo>
                <a:lnTo>
                  <a:pt x="0" y="1620001"/>
                </a:lnTo>
                <a:lnTo>
                  <a:pt x="0" y="1028729"/>
                </a:lnTo>
                <a:lnTo>
                  <a:pt x="229802" y="1028729"/>
                </a:lnTo>
                <a:lnTo>
                  <a:pt x="259364" y="1064559"/>
                </a:lnTo>
                <a:cubicBezTo>
                  <a:pt x="324512" y="1129706"/>
                  <a:pt x="414512" y="1170000"/>
                  <a:pt x="513923" y="1170000"/>
                </a:cubicBezTo>
                <a:cubicBezTo>
                  <a:pt x="712746" y="1170000"/>
                  <a:pt x="873923" y="1008823"/>
                  <a:pt x="873923" y="810000"/>
                </a:cubicBezTo>
                <a:cubicBezTo>
                  <a:pt x="873923" y="611177"/>
                  <a:pt x="712746" y="449999"/>
                  <a:pt x="513923" y="449999"/>
                </a:cubicBezTo>
                <a:cubicBezTo>
                  <a:pt x="414512" y="449999"/>
                  <a:pt x="324512" y="490294"/>
                  <a:pt x="259364" y="555441"/>
                </a:cubicBezTo>
                <a:lnTo>
                  <a:pt x="229880" y="591177"/>
                </a:lnTo>
                <a:lnTo>
                  <a:pt x="0" y="591177"/>
                </a:lnTo>
                <a:close/>
              </a:path>
            </a:pathLst>
          </a:cu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rcRect l="23047" t="49998" b="2"/>
          <a:stretch>
            <a:fillRect/>
          </a:stretch>
        </p:blipFill>
        <p:spPr>
          <a:xfrm>
            <a:off x="7056327" y="4090368"/>
            <a:ext cx="1748353" cy="1135982"/>
          </a:xfrm>
          <a:custGeom>
            <a:avLst/>
            <a:gdLst>
              <a:gd name="connsiteX0" fmla="*/ 873704 w 2493289"/>
              <a:gd name="connsiteY0" fmla="*/ 0 h 1620001"/>
              <a:gd name="connsiteX1" fmla="*/ 1464976 w 2493289"/>
              <a:gd name="connsiteY1" fmla="*/ 0 h 1620001"/>
              <a:gd name="connsiteX2" fmla="*/ 1464976 w 2493289"/>
              <a:gd name="connsiteY2" fmla="*/ 229802 h 1620001"/>
              <a:gd name="connsiteX3" fmla="*/ 1429146 w 2493289"/>
              <a:gd name="connsiteY3" fmla="*/ 259364 h 1620001"/>
              <a:gd name="connsiteX4" fmla="*/ 1323705 w 2493289"/>
              <a:gd name="connsiteY4" fmla="*/ 513923 h 1620001"/>
              <a:gd name="connsiteX5" fmla="*/ 1683705 w 2493289"/>
              <a:gd name="connsiteY5" fmla="*/ 873923 h 1620001"/>
              <a:gd name="connsiteX6" fmla="*/ 2043706 w 2493289"/>
              <a:gd name="connsiteY6" fmla="*/ 513923 h 1620001"/>
              <a:gd name="connsiteX7" fmla="*/ 1938264 w 2493289"/>
              <a:gd name="connsiteY7" fmla="*/ 259364 h 1620001"/>
              <a:gd name="connsiteX8" fmla="*/ 1902528 w 2493289"/>
              <a:gd name="connsiteY8" fmla="*/ 229880 h 1620001"/>
              <a:gd name="connsiteX9" fmla="*/ 1902528 w 2493289"/>
              <a:gd name="connsiteY9" fmla="*/ 0 h 1620001"/>
              <a:gd name="connsiteX10" fmla="*/ 2493289 w 2493289"/>
              <a:gd name="connsiteY10" fmla="*/ 0 h 1620001"/>
              <a:gd name="connsiteX11" fmla="*/ 2493289 w 2493289"/>
              <a:gd name="connsiteY11" fmla="*/ 1620001 h 1620001"/>
              <a:gd name="connsiteX12" fmla="*/ 873704 w 2493289"/>
              <a:gd name="connsiteY12" fmla="*/ 1620001 h 1620001"/>
              <a:gd name="connsiteX13" fmla="*/ 873704 w 2493289"/>
              <a:gd name="connsiteY13" fmla="*/ 1028824 h 1620001"/>
              <a:gd name="connsiteX14" fmla="*/ 644043 w 2493289"/>
              <a:gd name="connsiteY14" fmla="*/ 1028824 h 1620001"/>
              <a:gd name="connsiteX15" fmla="*/ 614559 w 2493289"/>
              <a:gd name="connsiteY15" fmla="*/ 1064560 h 1620001"/>
              <a:gd name="connsiteX16" fmla="*/ 360000 w 2493289"/>
              <a:gd name="connsiteY16" fmla="*/ 1170001 h 1620001"/>
              <a:gd name="connsiteX17" fmla="*/ 0 w 2493289"/>
              <a:gd name="connsiteY17" fmla="*/ 810000 h 1620001"/>
              <a:gd name="connsiteX18" fmla="*/ 360000 w 2493289"/>
              <a:gd name="connsiteY18" fmla="*/ 450000 h 1620001"/>
              <a:gd name="connsiteX19" fmla="*/ 614559 w 2493289"/>
              <a:gd name="connsiteY19" fmla="*/ 555441 h 1620001"/>
              <a:gd name="connsiteX20" fmla="*/ 644121 w 2493289"/>
              <a:gd name="connsiteY20" fmla="*/ 591271 h 1620001"/>
              <a:gd name="connsiteX21" fmla="*/ 873704 w 2493289"/>
              <a:gd name="connsiteY21" fmla="*/ 591271 h 16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93289" h="1620001">
                <a:moveTo>
                  <a:pt x="873704" y="0"/>
                </a:moveTo>
                <a:lnTo>
                  <a:pt x="1464976" y="0"/>
                </a:lnTo>
                <a:lnTo>
                  <a:pt x="1464976" y="229802"/>
                </a:lnTo>
                <a:lnTo>
                  <a:pt x="1429146" y="259364"/>
                </a:lnTo>
                <a:cubicBezTo>
                  <a:pt x="1363999" y="324512"/>
                  <a:pt x="1323705" y="414512"/>
                  <a:pt x="1323705" y="513923"/>
                </a:cubicBezTo>
                <a:cubicBezTo>
                  <a:pt x="1323705" y="712746"/>
                  <a:pt x="1484882" y="873923"/>
                  <a:pt x="1683705" y="873923"/>
                </a:cubicBezTo>
                <a:cubicBezTo>
                  <a:pt x="1882528" y="873923"/>
                  <a:pt x="2043706" y="712746"/>
                  <a:pt x="2043706" y="513923"/>
                </a:cubicBezTo>
                <a:cubicBezTo>
                  <a:pt x="2043706" y="414512"/>
                  <a:pt x="2003411" y="324512"/>
                  <a:pt x="1938264" y="259364"/>
                </a:cubicBezTo>
                <a:lnTo>
                  <a:pt x="1902528" y="229880"/>
                </a:lnTo>
                <a:lnTo>
                  <a:pt x="1902528" y="0"/>
                </a:lnTo>
                <a:lnTo>
                  <a:pt x="2493289" y="0"/>
                </a:lnTo>
                <a:lnTo>
                  <a:pt x="2493289" y="1620001"/>
                </a:lnTo>
                <a:lnTo>
                  <a:pt x="873704" y="1620001"/>
                </a:lnTo>
                <a:lnTo>
                  <a:pt x="873704" y="1028824"/>
                </a:lnTo>
                <a:lnTo>
                  <a:pt x="644043" y="1028824"/>
                </a:lnTo>
                <a:lnTo>
                  <a:pt x="614559" y="1064560"/>
                </a:lnTo>
                <a:cubicBezTo>
                  <a:pt x="549411" y="1129707"/>
                  <a:pt x="459411" y="1170001"/>
                  <a:pt x="360000" y="1170001"/>
                </a:cubicBezTo>
                <a:cubicBezTo>
                  <a:pt x="161177" y="1170001"/>
                  <a:pt x="0" y="1008824"/>
                  <a:pt x="0" y="810000"/>
                </a:cubicBezTo>
                <a:cubicBezTo>
                  <a:pt x="0" y="611177"/>
                  <a:pt x="161177" y="450000"/>
                  <a:pt x="360000" y="450000"/>
                </a:cubicBezTo>
                <a:cubicBezTo>
                  <a:pt x="459411" y="450000"/>
                  <a:pt x="549411" y="490294"/>
                  <a:pt x="614559" y="555441"/>
                </a:cubicBezTo>
                <a:lnTo>
                  <a:pt x="644121" y="591271"/>
                </a:lnTo>
                <a:lnTo>
                  <a:pt x="873704" y="591271"/>
                </a:lnTo>
                <a:close/>
              </a:path>
            </a:pathLst>
          </a:cu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rcRect t="23032" r="50013" b="2"/>
          <a:stretch>
            <a:fillRect/>
          </a:stretch>
        </p:blipFill>
        <p:spPr>
          <a:xfrm>
            <a:off x="6533297" y="3477706"/>
            <a:ext cx="1135692" cy="1748644"/>
          </a:xfrm>
          <a:custGeom>
            <a:avLst/>
            <a:gdLst>
              <a:gd name="connsiteX0" fmla="*/ 809586 w 1619586"/>
              <a:gd name="connsiteY0" fmla="*/ 0 h 2493705"/>
              <a:gd name="connsiteX1" fmla="*/ 1169586 w 1619586"/>
              <a:gd name="connsiteY1" fmla="*/ 360000 h 2493705"/>
              <a:gd name="connsiteX2" fmla="*/ 1064145 w 1619586"/>
              <a:gd name="connsiteY2" fmla="*/ 614559 h 2493705"/>
              <a:gd name="connsiteX3" fmla="*/ 1028315 w 1619586"/>
              <a:gd name="connsiteY3" fmla="*/ 644121 h 2493705"/>
              <a:gd name="connsiteX4" fmla="*/ 1028315 w 1619586"/>
              <a:gd name="connsiteY4" fmla="*/ 873704 h 2493705"/>
              <a:gd name="connsiteX5" fmla="*/ 1619586 w 1619586"/>
              <a:gd name="connsiteY5" fmla="*/ 873704 h 2493705"/>
              <a:gd name="connsiteX6" fmla="*/ 1619586 w 1619586"/>
              <a:gd name="connsiteY6" fmla="*/ 1464976 h 2493705"/>
              <a:gd name="connsiteX7" fmla="*/ 1389784 w 1619586"/>
              <a:gd name="connsiteY7" fmla="*/ 1464976 h 2493705"/>
              <a:gd name="connsiteX8" fmla="*/ 1360222 w 1619586"/>
              <a:gd name="connsiteY8" fmla="*/ 1429146 h 2493705"/>
              <a:gd name="connsiteX9" fmla="*/ 1105663 w 1619586"/>
              <a:gd name="connsiteY9" fmla="*/ 1323705 h 2493705"/>
              <a:gd name="connsiteX10" fmla="*/ 745663 w 1619586"/>
              <a:gd name="connsiteY10" fmla="*/ 1683705 h 2493705"/>
              <a:gd name="connsiteX11" fmla="*/ 1105663 w 1619586"/>
              <a:gd name="connsiteY11" fmla="*/ 2043706 h 2493705"/>
              <a:gd name="connsiteX12" fmla="*/ 1360222 w 1619586"/>
              <a:gd name="connsiteY12" fmla="*/ 1938264 h 2493705"/>
              <a:gd name="connsiteX13" fmla="*/ 1389706 w 1619586"/>
              <a:gd name="connsiteY13" fmla="*/ 1902528 h 2493705"/>
              <a:gd name="connsiteX14" fmla="*/ 1619586 w 1619586"/>
              <a:gd name="connsiteY14" fmla="*/ 1902528 h 2493705"/>
              <a:gd name="connsiteX15" fmla="*/ 1619586 w 1619586"/>
              <a:gd name="connsiteY15" fmla="*/ 2493705 h 2493705"/>
              <a:gd name="connsiteX16" fmla="*/ 0 w 1619586"/>
              <a:gd name="connsiteY16" fmla="*/ 2493705 h 2493705"/>
              <a:gd name="connsiteX17" fmla="*/ 0 w 1619586"/>
              <a:gd name="connsiteY17" fmla="*/ 873704 h 2493705"/>
              <a:gd name="connsiteX18" fmla="*/ 590762 w 1619586"/>
              <a:gd name="connsiteY18" fmla="*/ 873704 h 2493705"/>
              <a:gd name="connsiteX19" fmla="*/ 590762 w 1619586"/>
              <a:gd name="connsiteY19" fmla="*/ 644043 h 2493705"/>
              <a:gd name="connsiteX20" fmla="*/ 555026 w 1619586"/>
              <a:gd name="connsiteY20" fmla="*/ 614559 h 2493705"/>
              <a:gd name="connsiteX21" fmla="*/ 449585 w 1619586"/>
              <a:gd name="connsiteY21" fmla="*/ 360000 h 2493705"/>
              <a:gd name="connsiteX22" fmla="*/ 809586 w 1619586"/>
              <a:gd name="connsiteY22" fmla="*/ 0 h 249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586" h="2493705">
                <a:moveTo>
                  <a:pt x="809586" y="0"/>
                </a:moveTo>
                <a:cubicBezTo>
                  <a:pt x="1008409" y="0"/>
                  <a:pt x="1169586" y="161177"/>
                  <a:pt x="1169586" y="360000"/>
                </a:cubicBezTo>
                <a:cubicBezTo>
                  <a:pt x="1169586" y="459411"/>
                  <a:pt x="1129292" y="549411"/>
                  <a:pt x="1064145" y="614559"/>
                </a:cubicBezTo>
                <a:lnTo>
                  <a:pt x="1028315" y="644121"/>
                </a:lnTo>
                <a:lnTo>
                  <a:pt x="1028315" y="873704"/>
                </a:lnTo>
                <a:lnTo>
                  <a:pt x="1619586" y="873704"/>
                </a:lnTo>
                <a:lnTo>
                  <a:pt x="1619586" y="1464976"/>
                </a:lnTo>
                <a:lnTo>
                  <a:pt x="1389784" y="1464976"/>
                </a:lnTo>
                <a:lnTo>
                  <a:pt x="1360222" y="1429146"/>
                </a:lnTo>
                <a:cubicBezTo>
                  <a:pt x="1295074" y="1363999"/>
                  <a:pt x="1205074" y="1323705"/>
                  <a:pt x="1105663" y="1323705"/>
                </a:cubicBezTo>
                <a:cubicBezTo>
                  <a:pt x="906840" y="1323705"/>
                  <a:pt x="745663" y="1484882"/>
                  <a:pt x="745663" y="1683705"/>
                </a:cubicBezTo>
                <a:cubicBezTo>
                  <a:pt x="745663" y="1882528"/>
                  <a:pt x="906840" y="2043706"/>
                  <a:pt x="1105663" y="2043706"/>
                </a:cubicBezTo>
                <a:cubicBezTo>
                  <a:pt x="1205074" y="2043706"/>
                  <a:pt x="1295074" y="2003411"/>
                  <a:pt x="1360222" y="1938264"/>
                </a:cubicBezTo>
                <a:lnTo>
                  <a:pt x="1389706" y="1902528"/>
                </a:lnTo>
                <a:lnTo>
                  <a:pt x="1619586" y="1902528"/>
                </a:lnTo>
                <a:lnTo>
                  <a:pt x="1619586" y="2493705"/>
                </a:lnTo>
                <a:lnTo>
                  <a:pt x="0" y="2493705"/>
                </a:lnTo>
                <a:lnTo>
                  <a:pt x="0" y="873704"/>
                </a:lnTo>
                <a:lnTo>
                  <a:pt x="590762" y="873704"/>
                </a:lnTo>
                <a:lnTo>
                  <a:pt x="590762" y="644043"/>
                </a:lnTo>
                <a:lnTo>
                  <a:pt x="555026" y="614559"/>
                </a:lnTo>
                <a:cubicBezTo>
                  <a:pt x="489879" y="549411"/>
                  <a:pt x="449585" y="459411"/>
                  <a:pt x="449585" y="360000"/>
                </a:cubicBezTo>
                <a:cubicBezTo>
                  <a:pt x="449585" y="161177"/>
                  <a:pt x="610762" y="0"/>
                  <a:pt x="809586" y="0"/>
                </a:cubicBezTo>
                <a:close/>
              </a:path>
            </a:pathLst>
          </a:custGeom>
        </p:spPr>
      </p:pic>
      <p:sp>
        <p:nvSpPr>
          <p:cNvPr id="16" name="Rectangle 15"/>
          <p:cNvSpPr/>
          <p:nvPr/>
        </p:nvSpPr>
        <p:spPr>
          <a:xfrm>
            <a:off x="6185900" y="1817044"/>
            <a:ext cx="86001" cy="1221069"/>
          </a:xfrm>
          <a:prstGeom prst="rect">
            <a:avLst/>
          </a:pr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Rectangle 16"/>
          <p:cNvSpPr/>
          <p:nvPr/>
        </p:nvSpPr>
        <p:spPr>
          <a:xfrm>
            <a:off x="6185559" y="5097750"/>
            <a:ext cx="86001" cy="1221069"/>
          </a:xfrm>
          <a:prstGeom prst="rect">
            <a:avLst/>
          </a:prstGeom>
          <a:solidFill>
            <a:srgbClr val="2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8" name="Rectangle 17"/>
          <p:cNvSpPr/>
          <p:nvPr/>
        </p:nvSpPr>
        <p:spPr>
          <a:xfrm>
            <a:off x="9005342" y="5118868"/>
            <a:ext cx="86001" cy="1221069"/>
          </a:xfrm>
          <a:prstGeom prst="rect">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9" name="Rectangle 18"/>
          <p:cNvSpPr/>
          <p:nvPr/>
        </p:nvSpPr>
        <p:spPr>
          <a:xfrm>
            <a:off x="9005342" y="1827686"/>
            <a:ext cx="86001" cy="1221069"/>
          </a:xfrm>
          <a:prstGeom prst="rect">
            <a:avLst/>
          </a:pr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481139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6000"/>
                                </p:stCondLst>
                                <p:childTnLst>
                                  <p:par>
                                    <p:cTn id="60" presetID="2" presetClass="entr" presetSubtype="1"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2" fill="hold" nodeType="withEffect" p14:presetBounceEnd="60000">
                                      <p:stCondLst>
                                        <p:cond delay="250"/>
                                      </p:stCondLst>
                                      <p:childTnLst>
                                        <p:set>
                                          <p:cBhvr>
                                            <p:cTn id="65" dur="1" fill="hold">
                                              <p:stCondLst>
                                                <p:cond delay="0"/>
                                              </p:stCondLst>
                                            </p:cTn>
                                            <p:tgtEl>
                                              <p:spTgt spid="36"/>
                                            </p:tgtEl>
                                            <p:attrNameLst>
                                              <p:attrName>style.visibility</p:attrName>
                                            </p:attrNameLst>
                                          </p:cBhvr>
                                          <p:to>
                                            <p:strVal val="visible"/>
                                          </p:to>
                                        </p:set>
                                        <p:anim calcmode="lin" valueType="num" p14:bounceEnd="60000">
                                          <p:cBhvr additive="base">
                                            <p:cTn id="66" dur="500" fill="hold"/>
                                            <p:tgtEl>
                                              <p:spTgt spid="36"/>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4" fill="hold" nodeType="withEffect" p14:presetBounceEnd="60000">
                                      <p:stCondLst>
                                        <p:cond delay="500"/>
                                      </p:stCondLst>
                                      <p:childTnLst>
                                        <p:set>
                                          <p:cBhvr>
                                            <p:cTn id="69" dur="1" fill="hold">
                                              <p:stCondLst>
                                                <p:cond delay="0"/>
                                              </p:stCondLst>
                                            </p:cTn>
                                            <p:tgtEl>
                                              <p:spTgt spid="37"/>
                                            </p:tgtEl>
                                            <p:attrNameLst>
                                              <p:attrName>style.visibility</p:attrName>
                                            </p:attrNameLst>
                                          </p:cBhvr>
                                          <p:to>
                                            <p:strVal val="visible"/>
                                          </p:to>
                                        </p:set>
                                        <p:anim calcmode="lin" valueType="num" p14:bounceEnd="60000">
                                          <p:cBhvr additive="base">
                                            <p:cTn id="70"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71" dur="500" fill="hold"/>
                                            <p:tgtEl>
                                              <p:spTgt spid="37"/>
                                            </p:tgtEl>
                                            <p:attrNameLst>
                                              <p:attrName>ppt_y</p:attrName>
                                            </p:attrNameLst>
                                          </p:cBhvr>
                                          <p:tavLst>
                                            <p:tav tm="0">
                                              <p:val>
                                                <p:strVal val="1+#ppt_h/2"/>
                                              </p:val>
                                            </p:tav>
                                            <p:tav tm="100000">
                                              <p:val>
                                                <p:strVal val="#ppt_y"/>
                                              </p:val>
                                            </p:tav>
                                          </p:tavLst>
                                        </p:anim>
                                      </p:childTnLst>
                                    </p:cTn>
                                  </p:par>
                                  <p:par>
                                    <p:cTn id="72" presetID="2" presetClass="entr" presetSubtype="8" fill="hold" nodeType="withEffect" p14:presetBounceEnd="60000">
                                      <p:stCondLst>
                                        <p:cond delay="750"/>
                                      </p:stCondLst>
                                      <p:childTnLst>
                                        <p:set>
                                          <p:cBhvr>
                                            <p:cTn id="73" dur="1" fill="hold">
                                              <p:stCondLst>
                                                <p:cond delay="0"/>
                                              </p:stCondLst>
                                            </p:cTn>
                                            <p:tgtEl>
                                              <p:spTgt spid="38"/>
                                            </p:tgtEl>
                                            <p:attrNameLst>
                                              <p:attrName>style.visibility</p:attrName>
                                            </p:attrNameLst>
                                          </p:cBhvr>
                                          <p:to>
                                            <p:strVal val="visible"/>
                                          </p:to>
                                        </p:set>
                                        <p:anim calcmode="lin" valueType="num" p14:bounceEnd="60000">
                                          <p:cBhvr additive="base">
                                            <p:cTn id="74" dur="500" fill="hold"/>
                                            <p:tgtEl>
                                              <p:spTgt spid="38"/>
                                            </p:tgtEl>
                                            <p:attrNameLst>
                                              <p:attrName>ppt_x</p:attrName>
                                            </p:attrNameLst>
                                          </p:cBhvr>
                                          <p:tavLst>
                                            <p:tav tm="0">
                                              <p:val>
                                                <p:strVal val="0-#ppt_w/2"/>
                                              </p:val>
                                            </p:tav>
                                            <p:tav tm="100000">
                                              <p:val>
                                                <p:strVal val="#ppt_x"/>
                                              </p:val>
                                            </p:tav>
                                          </p:tavLst>
                                        </p:anim>
                                        <p:anim calcmode="lin" valueType="num" p14:bounceEnd="60000">
                                          <p:cBhvr additive="base">
                                            <p:cTn id="7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8" grpId="0"/>
          <p:bldP spid="10" grpId="0"/>
          <p:bldP spid="11" grpId="0"/>
          <p:bldP spid="12" grpId="0"/>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6000"/>
                                </p:stCondLst>
                                <p:childTnLst>
                                  <p:par>
                                    <p:cTn id="60" presetID="2" presetClass="entr" presetSubtype="1"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2" fill="hold" nodeType="withEffect">
                                      <p:stCondLst>
                                        <p:cond delay="25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1+#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4" fill="hold" nodeType="withEffect">
                                      <p:stCondLst>
                                        <p:cond delay="50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ppt_x"/>
                                              </p:val>
                                            </p:tav>
                                            <p:tav tm="100000">
                                              <p:val>
                                                <p:strVal val="#ppt_x"/>
                                              </p:val>
                                            </p:tav>
                                          </p:tavLst>
                                        </p:anim>
                                        <p:anim calcmode="lin" valueType="num">
                                          <p:cBhvr additive="base">
                                            <p:cTn id="71" dur="500" fill="hold"/>
                                            <p:tgtEl>
                                              <p:spTgt spid="37"/>
                                            </p:tgtEl>
                                            <p:attrNameLst>
                                              <p:attrName>ppt_y</p:attrName>
                                            </p:attrNameLst>
                                          </p:cBhvr>
                                          <p:tavLst>
                                            <p:tav tm="0">
                                              <p:val>
                                                <p:strVal val="1+#ppt_h/2"/>
                                              </p:val>
                                            </p:tav>
                                            <p:tav tm="100000">
                                              <p:val>
                                                <p:strVal val="#ppt_y"/>
                                              </p:val>
                                            </p:tav>
                                          </p:tavLst>
                                        </p:anim>
                                      </p:childTnLst>
                                    </p:cTn>
                                  </p:par>
                                  <p:par>
                                    <p:cTn id="72" presetID="2" presetClass="entr" presetSubtype="8" fill="hold" nodeType="withEffect">
                                      <p:stCondLst>
                                        <p:cond delay="75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0-#ppt_w/2"/>
                                              </p:val>
                                            </p:tav>
                                            <p:tav tm="100000">
                                              <p:val>
                                                <p:strVal val="#ppt_x"/>
                                              </p:val>
                                            </p:tav>
                                          </p:tavLst>
                                        </p:anim>
                                        <p:anim calcmode="lin" valueType="num">
                                          <p:cBhvr additive="base">
                                            <p:cTn id="7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8" grpId="0"/>
          <p:bldP spid="10" grpId="0"/>
          <p:bldP spid="11" grpId="0"/>
          <p:bldP spid="12" grpId="0"/>
          <p:bldP spid="16" grpId="0" animBg="1"/>
          <p:bldP spid="17" grpId="0" animBg="1"/>
          <p:bldP spid="18" grpId="0" animBg="1"/>
          <p:bldP spid="19"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781" y="460145"/>
            <a:ext cx="9188439" cy="584775"/>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SKRAĆENICE (SHORTCUTS)</a:t>
            </a:r>
            <a:endParaRPr lang="sr-Latn-RS" sz="3200" spc="340">
              <a:solidFill>
                <a:srgbClr val="237DB9"/>
              </a:solidFill>
              <a:latin typeface="Montserrat" panose="00000500000000000000" pitchFamily="50" charset="-18"/>
              <a:cs typeface="Modak" panose="01000000000000000000" pitchFamily="2" charset="-18"/>
            </a:endParaRPr>
          </a:p>
        </p:txBody>
      </p:sp>
      <p:sp>
        <p:nvSpPr>
          <p:cNvPr id="3" name="TextBox 2"/>
          <p:cNvSpPr txBox="1"/>
          <p:nvPr/>
        </p:nvSpPr>
        <p:spPr>
          <a:xfrm>
            <a:off x="4622694" y="245067"/>
            <a:ext cx="2946639"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NAUČITE DA KORISTITE</a:t>
            </a:r>
            <a:endParaRPr lang="sr-Latn-RS" sz="800" spc="600">
              <a:solidFill>
                <a:srgbClr val="15AA95"/>
              </a:solidFill>
              <a:latin typeface="Montserrat" panose="00000500000000000000" pitchFamily="50" charset="-18"/>
              <a:cs typeface="Modak" panose="01000000000000000000" pitchFamily="2" charset="-18"/>
            </a:endParaRPr>
          </a:p>
        </p:txBody>
      </p:sp>
      <p:sp>
        <p:nvSpPr>
          <p:cNvPr id="4" name="TextBox 3"/>
          <p:cNvSpPr txBox="1"/>
          <p:nvPr/>
        </p:nvSpPr>
        <p:spPr>
          <a:xfrm>
            <a:off x="1649505" y="1074124"/>
            <a:ext cx="8848165" cy="746358"/>
          </a:xfrm>
          <a:prstGeom prst="rect">
            <a:avLst/>
          </a:prstGeom>
          <a:noFill/>
        </p:spPr>
        <p:txBody>
          <a:bodyPr wrap="square" rtlCol="0">
            <a:spAutoFit/>
          </a:bodyPr>
          <a:lstStyle/>
          <a:p>
            <a:pPr algn="ctr">
              <a:lnSpc>
                <a:spcPts val="1700"/>
              </a:lnSpc>
            </a:pPr>
            <a:r>
              <a:rPr lang="sr-Latn-RS" sz="1000" spc="200" smtClean="0">
                <a:solidFill>
                  <a:srgbClr val="15AA95"/>
                </a:solidFill>
                <a:latin typeface="Montserrat Light" panose="00000400000000000000" pitchFamily="50" charset="-18"/>
                <a:cs typeface="Modak" panose="01000000000000000000" pitchFamily="2" charset="-18"/>
              </a:rPr>
              <a:t>Komande koje ste u prethodnom zadatku koristili deo su jedne šire, dosta važne oblasti. Objasnićemo kako se koriste razne vrste skraćenica koje mogu znatno da ubrzaju rad. Veoma su važne i za osobe koje imaju neki vid telesnog oštećenja.</a:t>
            </a:r>
            <a:endParaRPr lang="sr-Latn-RS" sz="1000" spc="200">
              <a:solidFill>
                <a:srgbClr val="15AA95"/>
              </a:solidFill>
              <a:latin typeface="Montserrat Light" panose="00000400000000000000" pitchFamily="50" charset="-18"/>
              <a:cs typeface="Modak" panose="01000000000000000000" pitchFamily="2" charset="-18"/>
            </a:endParaRPr>
          </a:p>
        </p:txBody>
      </p:sp>
      <p:sp>
        <p:nvSpPr>
          <p:cNvPr id="72" name="Rectangle 71"/>
          <p:cNvSpPr/>
          <p:nvPr/>
        </p:nvSpPr>
        <p:spPr>
          <a:xfrm>
            <a:off x="1169670" y="6223884"/>
            <a:ext cx="9852660" cy="634115"/>
          </a:xfrm>
          <a:prstGeom prst="rect">
            <a:avLst/>
          </a:prstGeom>
          <a:solidFill>
            <a:srgbClr val="237DB9"/>
          </a:solidFill>
        </p:spPr>
        <p:style>
          <a:lnRef idx="0">
            <a:schemeClr val="dk1"/>
          </a:lnRef>
          <a:fillRef idx="3">
            <a:schemeClr val="dk1"/>
          </a:fillRef>
          <a:effectRef idx="3">
            <a:schemeClr val="dk1"/>
          </a:effectRef>
          <a:fontRef idx="minor">
            <a:schemeClr val="lt1"/>
          </a:fontRef>
        </p:style>
        <p:txBody>
          <a:bodyPr rtlCol="0" anchor="ctr"/>
          <a:lstStyle/>
          <a:p>
            <a:pPr algn="ctr"/>
            <a:r>
              <a:rPr lang="sr-Latn-RS" sz="1600" smtClean="0"/>
              <a:t>SKRAĆENICE SE NE UČE „ODJEDNOM“, NEGO SE NAUČE UZ RAD. VREMENOM, MNOGE OD NJIH KOJE ČESTO KORISTITE ĆETE ZNATI NAPAMET I TAKO POVEĆATI EFIKASNOST U RADU.</a:t>
            </a:r>
            <a:endParaRPr lang="sr-Latn-RS" sz="1600"/>
          </a:p>
        </p:txBody>
      </p:sp>
      <p:sp>
        <p:nvSpPr>
          <p:cNvPr id="46" name="TextBox 45"/>
          <p:cNvSpPr txBox="1"/>
          <p:nvPr/>
        </p:nvSpPr>
        <p:spPr>
          <a:xfrm>
            <a:off x="8573480" y="2820873"/>
            <a:ext cx="3018155" cy="1733808"/>
          </a:xfrm>
          <a:prstGeom prst="rect">
            <a:avLst/>
          </a:prstGeom>
          <a:noFill/>
        </p:spPr>
        <p:txBody>
          <a:bodyPr wrap="square" rtlCol="0">
            <a:spAutoFit/>
          </a:bodyPr>
          <a:lstStyle/>
          <a:p>
            <a:pPr>
              <a:lnSpc>
                <a:spcPts val="1600"/>
              </a:lnSpc>
            </a:pPr>
            <a:r>
              <a:rPr lang="sr-Latn-RS" sz="1200" spc="140" smtClean="0">
                <a:solidFill>
                  <a:srgbClr val="15AA95"/>
                </a:solidFill>
                <a:latin typeface="Montserrat Light" panose="00000400000000000000" pitchFamily="50" charset="-18"/>
                <a:cs typeface="Modak" panose="01000000000000000000" pitchFamily="2" charset="-18"/>
              </a:rPr>
              <a:t>Razlikujemo skraćenice za rad Windows-a, skraćenice opšte namene, Windows Explorer skraćenice i skraćenice sa mišem. Treba znati i da svaki program ima svoje skraćenice koje se razlikuju od programa do programa.</a:t>
            </a:r>
            <a:endParaRPr lang="sr-Latn-RS" sz="1200" spc="140">
              <a:solidFill>
                <a:srgbClr val="15AA95"/>
              </a:solidFill>
              <a:latin typeface="Montserrat Light" panose="00000400000000000000" pitchFamily="50" charset="-18"/>
              <a:cs typeface="Modak" panose="01000000000000000000" pitchFamily="2" charset="-18"/>
            </a:endParaRPr>
          </a:p>
        </p:txBody>
      </p:sp>
      <p:sp>
        <p:nvSpPr>
          <p:cNvPr id="48" name="TextBox 47"/>
          <p:cNvSpPr txBox="1"/>
          <p:nvPr/>
        </p:nvSpPr>
        <p:spPr>
          <a:xfrm>
            <a:off x="4087162" y="5405800"/>
            <a:ext cx="3254417" cy="584775"/>
          </a:xfrm>
          <a:prstGeom prst="rect">
            <a:avLst/>
          </a:prstGeom>
          <a:noFill/>
        </p:spPr>
        <p:txBody>
          <a:bodyPr wrap="none" rtlCol="0">
            <a:spAutoFit/>
          </a:bodyPr>
          <a:lstStyle/>
          <a:p>
            <a:r>
              <a:rPr lang="sr-Latn-RS" sz="3200" b="1" smtClean="0">
                <a:solidFill>
                  <a:srgbClr val="15AA95"/>
                </a:solidFill>
                <a:effectLst>
                  <a:outerShdw blurRad="38100" dist="38100" dir="2700000" algn="tl">
                    <a:srgbClr val="000000">
                      <a:alpha val="43137"/>
                    </a:srgbClr>
                  </a:outerShdw>
                </a:effectLst>
                <a:latin typeface="Montserrat" panose="00000500000000000000" pitchFamily="50" charset="-18"/>
              </a:rPr>
              <a:t>Ctrl + Shitf + </a:t>
            </a:r>
            <a:r>
              <a:rPr lang="sr-Latn-RS" sz="3200" b="1" smtClean="0">
                <a:solidFill>
                  <a:srgbClr val="15AA9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sr-Latn-RS" sz="3200" b="1">
              <a:solidFill>
                <a:srgbClr val="15AA95"/>
              </a:solidFill>
              <a:effectLst>
                <a:outerShdw blurRad="38100" dist="38100" dir="2700000" algn="tl">
                  <a:srgbClr val="000000">
                    <a:alpha val="43137"/>
                  </a:srgbClr>
                </a:outerShdw>
              </a:effectLst>
              <a:latin typeface="Montserrat" panose="00000500000000000000" pitchFamily="50" charset="-18"/>
            </a:endParaRPr>
          </a:p>
        </p:txBody>
      </p:sp>
      <p:grpSp>
        <p:nvGrpSpPr>
          <p:cNvPr id="81" name="Group 80"/>
          <p:cNvGrpSpPr/>
          <p:nvPr/>
        </p:nvGrpSpPr>
        <p:grpSpPr>
          <a:xfrm>
            <a:off x="8060857" y="4774442"/>
            <a:ext cx="2653582" cy="584775"/>
            <a:chOff x="3969001" y="4760786"/>
            <a:chExt cx="2653582" cy="584775"/>
          </a:xfrm>
        </p:grpSpPr>
        <p:grpSp>
          <p:nvGrpSpPr>
            <p:cNvPr id="49" name="Group 48"/>
            <p:cNvGrpSpPr/>
            <p:nvPr/>
          </p:nvGrpSpPr>
          <p:grpSpPr>
            <a:xfrm>
              <a:off x="3969001" y="4912620"/>
              <a:ext cx="274427" cy="274427"/>
              <a:chOff x="4800493" y="4136674"/>
              <a:chExt cx="576000" cy="576000"/>
            </a:xfrm>
          </p:grpSpPr>
          <p:sp>
            <p:nvSpPr>
              <p:cNvPr id="50" name="Oval 49"/>
              <p:cNvSpPr/>
              <p:nvPr/>
            </p:nvSpPr>
            <p:spPr>
              <a:xfrm>
                <a:off x="4800493" y="4136674"/>
                <a:ext cx="576000" cy="576000"/>
              </a:xfrm>
              <a:prstGeom prst="ellipse">
                <a:avLst/>
              </a:prstGeom>
              <a:solidFill>
                <a:schemeClr val="tx1">
                  <a:lumMod val="85000"/>
                  <a:lumOff val="15000"/>
                </a:schemeClr>
              </a:solidFill>
              <a:ln w="38100">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grpSp>
            <p:nvGrpSpPr>
              <p:cNvPr id="51" name="Group 50"/>
              <p:cNvGrpSpPr>
                <a:grpSpLocks noChangeAspect="1"/>
              </p:cNvGrpSpPr>
              <p:nvPr/>
            </p:nvGrpSpPr>
            <p:grpSpPr>
              <a:xfrm>
                <a:off x="4895593" y="4252909"/>
                <a:ext cx="385800" cy="343530"/>
                <a:chOff x="755650" y="4794250"/>
                <a:chExt cx="912813" cy="812800"/>
              </a:xfrm>
              <a:solidFill>
                <a:schemeClr val="bg1">
                  <a:lumMod val="95000"/>
                </a:schemeClr>
              </a:solidFill>
            </p:grpSpPr>
            <p:sp>
              <p:nvSpPr>
                <p:cNvPr id="52"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53"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54"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55"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grpSp>
        </p:grpSp>
        <p:sp>
          <p:nvSpPr>
            <p:cNvPr id="56" name="TextBox 55"/>
            <p:cNvSpPr txBox="1"/>
            <p:nvPr/>
          </p:nvSpPr>
          <p:spPr>
            <a:xfrm>
              <a:off x="4264245" y="4760786"/>
              <a:ext cx="2358338" cy="584775"/>
            </a:xfrm>
            <a:prstGeom prst="rect">
              <a:avLst/>
            </a:prstGeom>
            <a:noFill/>
          </p:spPr>
          <p:txBody>
            <a:bodyPr wrap="none" rtlCol="0">
              <a:spAutoFit/>
            </a:bodyPr>
            <a:lstStyle/>
            <a:p>
              <a:r>
                <a:rPr lang="sr-Latn-RS" sz="3200" b="1" smtClean="0">
                  <a:solidFill>
                    <a:srgbClr val="15AA95"/>
                  </a:solidFill>
                  <a:effectLst>
                    <a:outerShdw blurRad="38100" dist="38100" dir="2700000" algn="tl">
                      <a:srgbClr val="000000">
                        <a:alpha val="43137"/>
                      </a:srgbClr>
                    </a:outerShdw>
                  </a:effectLst>
                  <a:latin typeface="Montserrat" panose="00000500000000000000" pitchFamily="50" charset="-18"/>
                </a:rPr>
                <a:t>+ Shift + </a:t>
              </a:r>
              <a:r>
                <a:rPr lang="sr-Latn-RS" sz="3200" b="1" smtClean="0">
                  <a:solidFill>
                    <a:srgbClr val="15AA95"/>
                  </a:solidFill>
                  <a:effectLst>
                    <a:outerShdw blurRad="38100" dist="38100" dir="2700000" algn="tl">
                      <a:srgbClr val="000000">
                        <a:alpha val="43137"/>
                      </a:srgbClr>
                    </a:outerShdw>
                  </a:effectLst>
                </a:rPr>
                <a:t>↑</a:t>
              </a:r>
              <a:endParaRPr lang="sr-Latn-RS" sz="3200" b="1">
                <a:solidFill>
                  <a:srgbClr val="15AA95"/>
                </a:solidFill>
                <a:effectLst>
                  <a:outerShdw blurRad="38100" dist="38100" dir="2700000" algn="tl">
                    <a:srgbClr val="000000">
                      <a:alpha val="43137"/>
                    </a:srgbClr>
                  </a:outerShdw>
                </a:effectLst>
              </a:endParaRPr>
            </a:p>
          </p:txBody>
        </p:sp>
      </p:grpSp>
      <p:grpSp>
        <p:nvGrpSpPr>
          <p:cNvPr id="84" name="Group 83"/>
          <p:cNvGrpSpPr/>
          <p:nvPr/>
        </p:nvGrpSpPr>
        <p:grpSpPr>
          <a:xfrm>
            <a:off x="7986969" y="5405800"/>
            <a:ext cx="3129160" cy="584775"/>
            <a:chOff x="7957060" y="4924057"/>
            <a:chExt cx="3129160" cy="584775"/>
          </a:xfrm>
        </p:grpSpPr>
        <p:sp>
          <p:nvSpPr>
            <p:cNvPr id="57" name="TextBox 56"/>
            <p:cNvSpPr txBox="1"/>
            <p:nvPr/>
          </p:nvSpPr>
          <p:spPr>
            <a:xfrm>
              <a:off x="7957060" y="4924057"/>
              <a:ext cx="2882520" cy="584775"/>
            </a:xfrm>
            <a:prstGeom prst="rect">
              <a:avLst/>
            </a:prstGeom>
            <a:noFill/>
          </p:spPr>
          <p:txBody>
            <a:bodyPr wrap="none" rtlCol="0">
              <a:spAutoFit/>
            </a:bodyPr>
            <a:lstStyle/>
            <a:p>
              <a:r>
                <a:rPr lang="sr-Latn-RS" sz="3200" b="1" smtClean="0">
                  <a:solidFill>
                    <a:srgbClr val="15AA95"/>
                  </a:solidFill>
                  <a:effectLst>
                    <a:outerShdw blurRad="38100" dist="38100" dir="2700000" algn="tl">
                      <a:srgbClr val="000000">
                        <a:alpha val="43137"/>
                      </a:srgbClr>
                    </a:outerShdw>
                  </a:effectLst>
                  <a:latin typeface="Montserrat" panose="00000500000000000000" pitchFamily="50" charset="-18"/>
                </a:rPr>
                <a:t>Ctrl + Shitf +</a:t>
              </a:r>
              <a:r>
                <a:rPr lang="sr-Latn-RS" sz="3200" b="1" smtClean="0">
                  <a:effectLst>
                    <a:outerShdw blurRad="38100" dist="38100" dir="2700000" algn="tl">
                      <a:srgbClr val="000000">
                        <a:alpha val="43137"/>
                      </a:srgbClr>
                    </a:outerShdw>
                  </a:effectLst>
                  <a:latin typeface="Montserrat" panose="00000500000000000000" pitchFamily="50" charset="-18"/>
                </a:rPr>
                <a:t> </a:t>
              </a:r>
              <a:endParaRPr lang="sr-Latn-RS" sz="3200" b="1">
                <a:effectLst>
                  <a:outerShdw blurRad="38100" dist="38100" dir="2700000" algn="tl">
                    <a:srgbClr val="000000">
                      <a:alpha val="43137"/>
                    </a:srgbClr>
                  </a:outerShdw>
                </a:effectLst>
                <a:latin typeface="Montserrat" panose="00000500000000000000" pitchFamily="50" charset="-18"/>
              </a:endParaRPr>
            </a:p>
          </p:txBody>
        </p:sp>
        <p:sp>
          <p:nvSpPr>
            <p:cNvPr id="58" name="Freeform 5"/>
            <p:cNvSpPr>
              <a:spLocks noChangeAspect="1" noEditPoints="1"/>
            </p:cNvSpPr>
            <p:nvPr/>
          </p:nvSpPr>
          <p:spPr bwMode="auto">
            <a:xfrm>
              <a:off x="10690220" y="4925534"/>
              <a:ext cx="396000" cy="516621"/>
            </a:xfrm>
            <a:custGeom>
              <a:avLst/>
              <a:gdLst>
                <a:gd name="T0" fmla="*/ 1525 w 2694"/>
                <a:gd name="T1" fmla="*/ 73 h 3511"/>
                <a:gd name="T2" fmla="*/ 1154 w 2694"/>
                <a:gd name="T3" fmla="*/ 224 h 3511"/>
                <a:gd name="T4" fmla="*/ 869 w 2694"/>
                <a:gd name="T5" fmla="*/ 404 h 3511"/>
                <a:gd name="T6" fmla="*/ 594 w 2694"/>
                <a:gd name="T7" fmla="*/ 655 h 3511"/>
                <a:gd name="T8" fmla="*/ 318 w 2694"/>
                <a:gd name="T9" fmla="*/ 1019 h 3511"/>
                <a:gd name="T10" fmla="*/ 118 w 2694"/>
                <a:gd name="T11" fmla="*/ 1446 h 3511"/>
                <a:gd name="T12" fmla="*/ 10 w 2694"/>
                <a:gd name="T13" fmla="*/ 1817 h 3511"/>
                <a:gd name="T14" fmla="*/ 20 w 2694"/>
                <a:gd name="T15" fmla="*/ 1883 h 3511"/>
                <a:gd name="T16" fmla="*/ 383 w 2694"/>
                <a:gd name="T17" fmla="*/ 1880 h 3511"/>
                <a:gd name="T18" fmla="*/ 452 w 2694"/>
                <a:gd name="T19" fmla="*/ 1572 h 3511"/>
                <a:gd name="T20" fmla="*/ 569 w 2694"/>
                <a:gd name="T21" fmla="*/ 1277 h 3511"/>
                <a:gd name="T22" fmla="*/ 736 w 2694"/>
                <a:gd name="T23" fmla="*/ 1018 h 3511"/>
                <a:gd name="T24" fmla="*/ 951 w 2694"/>
                <a:gd name="T25" fmla="*/ 796 h 3511"/>
                <a:gd name="T26" fmla="*/ 1215 w 2694"/>
                <a:gd name="T27" fmla="*/ 614 h 3511"/>
                <a:gd name="T28" fmla="*/ 1470 w 2694"/>
                <a:gd name="T29" fmla="*/ 492 h 3511"/>
                <a:gd name="T30" fmla="*/ 1711 w 2694"/>
                <a:gd name="T31" fmla="*/ 413 h 3511"/>
                <a:gd name="T32" fmla="*/ 1822 w 2694"/>
                <a:gd name="T33" fmla="*/ 117 h 3511"/>
                <a:gd name="T34" fmla="*/ 1783 w 2694"/>
                <a:gd name="T35" fmla="*/ 560 h 3511"/>
                <a:gd name="T36" fmla="*/ 1643 w 2694"/>
                <a:gd name="T37" fmla="*/ 592 h 3511"/>
                <a:gd name="T38" fmla="*/ 1408 w 2694"/>
                <a:gd name="T39" fmla="*/ 678 h 3511"/>
                <a:gd name="T40" fmla="*/ 1156 w 2694"/>
                <a:gd name="T41" fmla="*/ 828 h 3511"/>
                <a:gd name="T42" fmla="*/ 967 w 2694"/>
                <a:gd name="T43" fmla="*/ 996 h 3511"/>
                <a:gd name="T44" fmla="*/ 790 w 2694"/>
                <a:gd name="T45" fmla="*/ 1221 h 3511"/>
                <a:gd name="T46" fmla="*/ 623 w 2694"/>
                <a:gd name="T47" fmla="*/ 1544 h 3511"/>
                <a:gd name="T48" fmla="*/ 535 w 2694"/>
                <a:gd name="T49" fmla="*/ 1836 h 3511"/>
                <a:gd name="T50" fmla="*/ 796 w 2694"/>
                <a:gd name="T51" fmla="*/ 1880 h 3511"/>
                <a:gd name="T52" fmla="*/ 899 w 2694"/>
                <a:gd name="T53" fmla="*/ 1532 h 3511"/>
                <a:gd name="T54" fmla="*/ 995 w 2694"/>
                <a:gd name="T55" fmla="*/ 1346 h 3511"/>
                <a:gd name="T56" fmla="*/ 1133 w 2694"/>
                <a:gd name="T57" fmla="*/ 1183 h 3511"/>
                <a:gd name="T58" fmla="*/ 1496 w 2694"/>
                <a:gd name="T59" fmla="*/ 928 h 3511"/>
                <a:gd name="T60" fmla="*/ 1823 w 2694"/>
                <a:gd name="T61" fmla="*/ 820 h 3511"/>
                <a:gd name="T62" fmla="*/ 1815 w 2694"/>
                <a:gd name="T63" fmla="*/ 575 h 3511"/>
                <a:gd name="T64" fmla="*/ 1823 w 2694"/>
                <a:gd name="T65" fmla="*/ 1064 h 3511"/>
                <a:gd name="T66" fmla="*/ 1605 w 2694"/>
                <a:gd name="T67" fmla="*/ 1109 h 3511"/>
                <a:gd name="T68" fmla="*/ 1351 w 2694"/>
                <a:gd name="T69" fmla="*/ 1247 h 3511"/>
                <a:gd name="T70" fmla="*/ 1159 w 2694"/>
                <a:gd name="T71" fmla="*/ 1468 h 3511"/>
                <a:gd name="T72" fmla="*/ 1080 w 2694"/>
                <a:gd name="T73" fmla="*/ 1636 h 3511"/>
                <a:gd name="T74" fmla="*/ 1035 w 2694"/>
                <a:gd name="T75" fmla="*/ 1835 h 3511"/>
                <a:gd name="T76" fmla="*/ 1823 w 2694"/>
                <a:gd name="T77" fmla="*/ 1872 h 3511"/>
                <a:gd name="T78" fmla="*/ 1972 w 2694"/>
                <a:gd name="T79" fmla="*/ 1067 h 3511"/>
                <a:gd name="T80" fmla="*/ 1934 w 2694"/>
                <a:gd name="T81" fmla="*/ 1093 h 3511"/>
                <a:gd name="T82" fmla="*/ 1922 w 2694"/>
                <a:gd name="T83" fmla="*/ 1470 h 3511"/>
                <a:gd name="T84" fmla="*/ 2694 w 2694"/>
                <a:gd name="T85" fmla="*/ 1872 h 3511"/>
                <a:gd name="T86" fmla="*/ 2678 w 2694"/>
                <a:gd name="T87" fmla="*/ 1713 h 3511"/>
                <a:gd name="T88" fmla="*/ 2607 w 2694"/>
                <a:gd name="T89" fmla="*/ 1519 h 3511"/>
                <a:gd name="T90" fmla="*/ 2406 w 2694"/>
                <a:gd name="T91" fmla="*/ 1266 h 3511"/>
                <a:gd name="T92" fmla="*/ 2127 w 2694"/>
                <a:gd name="T93" fmla="*/ 1107 h 3511"/>
                <a:gd name="T94" fmla="*/ 1972 w 2694"/>
                <a:gd name="T95" fmla="*/ 1067 h 3511"/>
                <a:gd name="T96" fmla="*/ 1036 w 2694"/>
                <a:gd name="T97" fmla="*/ 2529 h 3511"/>
                <a:gd name="T98" fmla="*/ 1063 w 2694"/>
                <a:gd name="T99" fmla="*/ 2889 h 3511"/>
                <a:gd name="T100" fmla="*/ 1183 w 2694"/>
                <a:gd name="T101" fmla="*/ 3142 h 3511"/>
                <a:gd name="T102" fmla="*/ 1380 w 2694"/>
                <a:gd name="T103" fmla="*/ 3343 h 3511"/>
                <a:gd name="T104" fmla="*/ 1558 w 2694"/>
                <a:gd name="T105" fmla="*/ 3443 h 3511"/>
                <a:gd name="T106" fmla="*/ 1774 w 2694"/>
                <a:gd name="T107" fmla="*/ 3507 h 3511"/>
                <a:gd name="T108" fmla="*/ 2164 w 2694"/>
                <a:gd name="T109" fmla="*/ 3451 h 3511"/>
                <a:gd name="T110" fmla="*/ 2391 w 2694"/>
                <a:gd name="T111" fmla="*/ 3318 h 3511"/>
                <a:gd name="T112" fmla="*/ 2599 w 2694"/>
                <a:gd name="T113" fmla="*/ 3077 h 3511"/>
                <a:gd name="T114" fmla="*/ 2672 w 2694"/>
                <a:gd name="T115" fmla="*/ 2878 h 3511"/>
                <a:gd name="T116" fmla="*/ 2694 w 2694"/>
                <a:gd name="T117" fmla="*/ 2385 h 3511"/>
                <a:gd name="T118" fmla="*/ 1035 w 2694"/>
                <a:gd name="T119" fmla="*/ 1970 h 3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4" h="3511">
                  <a:moveTo>
                    <a:pt x="1810" y="0"/>
                  </a:moveTo>
                  <a:lnTo>
                    <a:pt x="1759" y="8"/>
                  </a:lnTo>
                  <a:lnTo>
                    <a:pt x="1525" y="73"/>
                  </a:lnTo>
                  <a:lnTo>
                    <a:pt x="1429" y="105"/>
                  </a:lnTo>
                  <a:lnTo>
                    <a:pt x="1313" y="150"/>
                  </a:lnTo>
                  <a:lnTo>
                    <a:pt x="1154" y="224"/>
                  </a:lnTo>
                  <a:lnTo>
                    <a:pt x="1055" y="278"/>
                  </a:lnTo>
                  <a:lnTo>
                    <a:pt x="960" y="338"/>
                  </a:lnTo>
                  <a:lnTo>
                    <a:pt x="869" y="404"/>
                  </a:lnTo>
                  <a:lnTo>
                    <a:pt x="737" y="514"/>
                  </a:lnTo>
                  <a:lnTo>
                    <a:pt x="649" y="598"/>
                  </a:lnTo>
                  <a:lnTo>
                    <a:pt x="594" y="655"/>
                  </a:lnTo>
                  <a:lnTo>
                    <a:pt x="493" y="771"/>
                  </a:lnTo>
                  <a:lnTo>
                    <a:pt x="400" y="891"/>
                  </a:lnTo>
                  <a:lnTo>
                    <a:pt x="318" y="1019"/>
                  </a:lnTo>
                  <a:lnTo>
                    <a:pt x="244" y="1152"/>
                  </a:lnTo>
                  <a:lnTo>
                    <a:pt x="177" y="1295"/>
                  </a:lnTo>
                  <a:lnTo>
                    <a:pt x="118" y="1446"/>
                  </a:lnTo>
                  <a:lnTo>
                    <a:pt x="65" y="1607"/>
                  </a:lnTo>
                  <a:lnTo>
                    <a:pt x="42" y="1692"/>
                  </a:lnTo>
                  <a:lnTo>
                    <a:pt x="10" y="1817"/>
                  </a:lnTo>
                  <a:lnTo>
                    <a:pt x="0" y="1869"/>
                  </a:lnTo>
                  <a:lnTo>
                    <a:pt x="1" y="1875"/>
                  </a:lnTo>
                  <a:lnTo>
                    <a:pt x="20" y="1883"/>
                  </a:lnTo>
                  <a:lnTo>
                    <a:pt x="92" y="1888"/>
                  </a:lnTo>
                  <a:lnTo>
                    <a:pt x="191" y="1885"/>
                  </a:lnTo>
                  <a:lnTo>
                    <a:pt x="383" y="1880"/>
                  </a:lnTo>
                  <a:lnTo>
                    <a:pt x="413" y="1732"/>
                  </a:lnTo>
                  <a:lnTo>
                    <a:pt x="424" y="1678"/>
                  </a:lnTo>
                  <a:lnTo>
                    <a:pt x="452" y="1572"/>
                  </a:lnTo>
                  <a:lnTo>
                    <a:pt x="485" y="1470"/>
                  </a:lnTo>
                  <a:lnTo>
                    <a:pt x="525" y="1372"/>
                  </a:lnTo>
                  <a:lnTo>
                    <a:pt x="569" y="1277"/>
                  </a:lnTo>
                  <a:lnTo>
                    <a:pt x="620" y="1187"/>
                  </a:lnTo>
                  <a:lnTo>
                    <a:pt x="675" y="1101"/>
                  </a:lnTo>
                  <a:lnTo>
                    <a:pt x="736" y="1018"/>
                  </a:lnTo>
                  <a:lnTo>
                    <a:pt x="802" y="941"/>
                  </a:lnTo>
                  <a:lnTo>
                    <a:pt x="875" y="867"/>
                  </a:lnTo>
                  <a:lnTo>
                    <a:pt x="951" y="796"/>
                  </a:lnTo>
                  <a:lnTo>
                    <a:pt x="1034" y="731"/>
                  </a:lnTo>
                  <a:lnTo>
                    <a:pt x="1121" y="671"/>
                  </a:lnTo>
                  <a:lnTo>
                    <a:pt x="1215" y="614"/>
                  </a:lnTo>
                  <a:lnTo>
                    <a:pt x="1312" y="561"/>
                  </a:lnTo>
                  <a:lnTo>
                    <a:pt x="1415" y="513"/>
                  </a:lnTo>
                  <a:lnTo>
                    <a:pt x="1470" y="492"/>
                  </a:lnTo>
                  <a:lnTo>
                    <a:pt x="1528" y="469"/>
                  </a:lnTo>
                  <a:lnTo>
                    <a:pt x="1659" y="427"/>
                  </a:lnTo>
                  <a:lnTo>
                    <a:pt x="1711" y="413"/>
                  </a:lnTo>
                  <a:lnTo>
                    <a:pt x="1823" y="388"/>
                  </a:lnTo>
                  <a:lnTo>
                    <a:pt x="1823" y="193"/>
                  </a:lnTo>
                  <a:lnTo>
                    <a:pt x="1822" y="117"/>
                  </a:lnTo>
                  <a:lnTo>
                    <a:pt x="1815" y="11"/>
                  </a:lnTo>
                  <a:lnTo>
                    <a:pt x="1810" y="0"/>
                  </a:lnTo>
                  <a:close/>
                  <a:moveTo>
                    <a:pt x="1783" y="560"/>
                  </a:moveTo>
                  <a:lnTo>
                    <a:pt x="1760" y="561"/>
                  </a:lnTo>
                  <a:lnTo>
                    <a:pt x="1693" y="578"/>
                  </a:lnTo>
                  <a:lnTo>
                    <a:pt x="1643" y="592"/>
                  </a:lnTo>
                  <a:lnTo>
                    <a:pt x="1594" y="606"/>
                  </a:lnTo>
                  <a:lnTo>
                    <a:pt x="1499" y="639"/>
                  </a:lnTo>
                  <a:lnTo>
                    <a:pt x="1408" y="678"/>
                  </a:lnTo>
                  <a:lnTo>
                    <a:pt x="1321" y="721"/>
                  </a:lnTo>
                  <a:lnTo>
                    <a:pt x="1237" y="772"/>
                  </a:lnTo>
                  <a:lnTo>
                    <a:pt x="1156" y="828"/>
                  </a:lnTo>
                  <a:lnTo>
                    <a:pt x="1078" y="890"/>
                  </a:lnTo>
                  <a:lnTo>
                    <a:pt x="1004" y="959"/>
                  </a:lnTo>
                  <a:lnTo>
                    <a:pt x="967" y="996"/>
                  </a:lnTo>
                  <a:lnTo>
                    <a:pt x="930" y="1037"/>
                  </a:lnTo>
                  <a:lnTo>
                    <a:pt x="857" y="1124"/>
                  </a:lnTo>
                  <a:lnTo>
                    <a:pt x="790" y="1221"/>
                  </a:lnTo>
                  <a:lnTo>
                    <a:pt x="728" y="1324"/>
                  </a:lnTo>
                  <a:lnTo>
                    <a:pt x="673" y="1432"/>
                  </a:lnTo>
                  <a:lnTo>
                    <a:pt x="623" y="1544"/>
                  </a:lnTo>
                  <a:lnTo>
                    <a:pt x="582" y="1660"/>
                  </a:lnTo>
                  <a:lnTo>
                    <a:pt x="548" y="1777"/>
                  </a:lnTo>
                  <a:lnTo>
                    <a:pt x="535" y="1836"/>
                  </a:lnTo>
                  <a:lnTo>
                    <a:pt x="522" y="1890"/>
                  </a:lnTo>
                  <a:lnTo>
                    <a:pt x="659" y="1885"/>
                  </a:lnTo>
                  <a:lnTo>
                    <a:pt x="796" y="1880"/>
                  </a:lnTo>
                  <a:lnTo>
                    <a:pt x="825" y="1749"/>
                  </a:lnTo>
                  <a:lnTo>
                    <a:pt x="841" y="1687"/>
                  </a:lnTo>
                  <a:lnTo>
                    <a:pt x="899" y="1532"/>
                  </a:lnTo>
                  <a:lnTo>
                    <a:pt x="931" y="1463"/>
                  </a:lnTo>
                  <a:lnTo>
                    <a:pt x="954" y="1418"/>
                  </a:lnTo>
                  <a:lnTo>
                    <a:pt x="995" y="1346"/>
                  </a:lnTo>
                  <a:lnTo>
                    <a:pt x="1041" y="1283"/>
                  </a:lnTo>
                  <a:lnTo>
                    <a:pt x="1098" y="1219"/>
                  </a:lnTo>
                  <a:lnTo>
                    <a:pt x="1133" y="1183"/>
                  </a:lnTo>
                  <a:lnTo>
                    <a:pt x="1199" y="1122"/>
                  </a:lnTo>
                  <a:lnTo>
                    <a:pt x="1340" y="1014"/>
                  </a:lnTo>
                  <a:lnTo>
                    <a:pt x="1496" y="928"/>
                  </a:lnTo>
                  <a:lnTo>
                    <a:pt x="1664" y="862"/>
                  </a:lnTo>
                  <a:lnTo>
                    <a:pt x="1753" y="837"/>
                  </a:lnTo>
                  <a:lnTo>
                    <a:pt x="1823" y="820"/>
                  </a:lnTo>
                  <a:lnTo>
                    <a:pt x="1823" y="689"/>
                  </a:lnTo>
                  <a:lnTo>
                    <a:pt x="1823" y="625"/>
                  </a:lnTo>
                  <a:lnTo>
                    <a:pt x="1815" y="575"/>
                  </a:lnTo>
                  <a:lnTo>
                    <a:pt x="1797" y="561"/>
                  </a:lnTo>
                  <a:lnTo>
                    <a:pt x="1783" y="560"/>
                  </a:lnTo>
                  <a:close/>
                  <a:moveTo>
                    <a:pt x="1823" y="1064"/>
                  </a:moveTo>
                  <a:lnTo>
                    <a:pt x="1749" y="1075"/>
                  </a:lnTo>
                  <a:lnTo>
                    <a:pt x="1700" y="1083"/>
                  </a:lnTo>
                  <a:lnTo>
                    <a:pt x="1605" y="1109"/>
                  </a:lnTo>
                  <a:lnTo>
                    <a:pt x="1514" y="1145"/>
                  </a:lnTo>
                  <a:lnTo>
                    <a:pt x="1430" y="1192"/>
                  </a:lnTo>
                  <a:lnTo>
                    <a:pt x="1351" y="1247"/>
                  </a:lnTo>
                  <a:lnTo>
                    <a:pt x="1280" y="1313"/>
                  </a:lnTo>
                  <a:lnTo>
                    <a:pt x="1216" y="1385"/>
                  </a:lnTo>
                  <a:lnTo>
                    <a:pt x="1159" y="1468"/>
                  </a:lnTo>
                  <a:lnTo>
                    <a:pt x="1135" y="1512"/>
                  </a:lnTo>
                  <a:lnTo>
                    <a:pt x="1116" y="1549"/>
                  </a:lnTo>
                  <a:lnTo>
                    <a:pt x="1080" y="1636"/>
                  </a:lnTo>
                  <a:lnTo>
                    <a:pt x="1053" y="1728"/>
                  </a:lnTo>
                  <a:lnTo>
                    <a:pt x="1036" y="1805"/>
                  </a:lnTo>
                  <a:lnTo>
                    <a:pt x="1035" y="1835"/>
                  </a:lnTo>
                  <a:lnTo>
                    <a:pt x="1035" y="1872"/>
                  </a:lnTo>
                  <a:lnTo>
                    <a:pt x="1429" y="1872"/>
                  </a:lnTo>
                  <a:lnTo>
                    <a:pt x="1823" y="1872"/>
                  </a:lnTo>
                  <a:lnTo>
                    <a:pt x="1823" y="1468"/>
                  </a:lnTo>
                  <a:lnTo>
                    <a:pt x="1823" y="1064"/>
                  </a:lnTo>
                  <a:close/>
                  <a:moveTo>
                    <a:pt x="1972" y="1067"/>
                  </a:moveTo>
                  <a:lnTo>
                    <a:pt x="1962" y="1067"/>
                  </a:lnTo>
                  <a:lnTo>
                    <a:pt x="1946" y="1076"/>
                  </a:lnTo>
                  <a:lnTo>
                    <a:pt x="1934" y="1093"/>
                  </a:lnTo>
                  <a:lnTo>
                    <a:pt x="1928" y="1124"/>
                  </a:lnTo>
                  <a:lnTo>
                    <a:pt x="1921" y="1255"/>
                  </a:lnTo>
                  <a:lnTo>
                    <a:pt x="1922" y="1470"/>
                  </a:lnTo>
                  <a:lnTo>
                    <a:pt x="1922" y="1872"/>
                  </a:lnTo>
                  <a:lnTo>
                    <a:pt x="2307" y="1872"/>
                  </a:lnTo>
                  <a:lnTo>
                    <a:pt x="2694" y="1872"/>
                  </a:lnTo>
                  <a:lnTo>
                    <a:pt x="2694" y="1817"/>
                  </a:lnTo>
                  <a:lnTo>
                    <a:pt x="2693" y="1790"/>
                  </a:lnTo>
                  <a:lnTo>
                    <a:pt x="2678" y="1713"/>
                  </a:lnTo>
                  <a:lnTo>
                    <a:pt x="2667" y="1673"/>
                  </a:lnTo>
                  <a:lnTo>
                    <a:pt x="2651" y="1620"/>
                  </a:lnTo>
                  <a:lnTo>
                    <a:pt x="2607" y="1519"/>
                  </a:lnTo>
                  <a:lnTo>
                    <a:pt x="2550" y="1426"/>
                  </a:lnTo>
                  <a:lnTo>
                    <a:pt x="2484" y="1342"/>
                  </a:lnTo>
                  <a:lnTo>
                    <a:pt x="2406" y="1266"/>
                  </a:lnTo>
                  <a:lnTo>
                    <a:pt x="2321" y="1202"/>
                  </a:lnTo>
                  <a:lnTo>
                    <a:pt x="2227" y="1147"/>
                  </a:lnTo>
                  <a:lnTo>
                    <a:pt x="2127" y="1107"/>
                  </a:lnTo>
                  <a:lnTo>
                    <a:pt x="2075" y="1092"/>
                  </a:lnTo>
                  <a:lnTo>
                    <a:pt x="2012" y="1074"/>
                  </a:lnTo>
                  <a:lnTo>
                    <a:pt x="1972" y="1067"/>
                  </a:lnTo>
                  <a:close/>
                  <a:moveTo>
                    <a:pt x="1035" y="1970"/>
                  </a:moveTo>
                  <a:lnTo>
                    <a:pt x="1035" y="2364"/>
                  </a:lnTo>
                  <a:lnTo>
                    <a:pt x="1036" y="2529"/>
                  </a:lnTo>
                  <a:lnTo>
                    <a:pt x="1046" y="2787"/>
                  </a:lnTo>
                  <a:lnTo>
                    <a:pt x="1053" y="2845"/>
                  </a:lnTo>
                  <a:lnTo>
                    <a:pt x="1063" y="2889"/>
                  </a:lnTo>
                  <a:lnTo>
                    <a:pt x="1093" y="2976"/>
                  </a:lnTo>
                  <a:lnTo>
                    <a:pt x="1133" y="3061"/>
                  </a:lnTo>
                  <a:lnTo>
                    <a:pt x="1183" y="3142"/>
                  </a:lnTo>
                  <a:lnTo>
                    <a:pt x="1242" y="3215"/>
                  </a:lnTo>
                  <a:lnTo>
                    <a:pt x="1307" y="3283"/>
                  </a:lnTo>
                  <a:lnTo>
                    <a:pt x="1380" y="3343"/>
                  </a:lnTo>
                  <a:lnTo>
                    <a:pt x="1460" y="3394"/>
                  </a:lnTo>
                  <a:lnTo>
                    <a:pt x="1500" y="3416"/>
                  </a:lnTo>
                  <a:lnTo>
                    <a:pt x="1558" y="3443"/>
                  </a:lnTo>
                  <a:lnTo>
                    <a:pt x="1672" y="3486"/>
                  </a:lnTo>
                  <a:lnTo>
                    <a:pt x="1709" y="3496"/>
                  </a:lnTo>
                  <a:lnTo>
                    <a:pt x="1774" y="3507"/>
                  </a:lnTo>
                  <a:lnTo>
                    <a:pt x="1905" y="3511"/>
                  </a:lnTo>
                  <a:lnTo>
                    <a:pt x="2034" y="3493"/>
                  </a:lnTo>
                  <a:lnTo>
                    <a:pt x="2164" y="3451"/>
                  </a:lnTo>
                  <a:lnTo>
                    <a:pt x="2232" y="3421"/>
                  </a:lnTo>
                  <a:lnTo>
                    <a:pt x="2285" y="3394"/>
                  </a:lnTo>
                  <a:lnTo>
                    <a:pt x="2391" y="3318"/>
                  </a:lnTo>
                  <a:lnTo>
                    <a:pt x="2490" y="3225"/>
                  </a:lnTo>
                  <a:lnTo>
                    <a:pt x="2570" y="3127"/>
                  </a:lnTo>
                  <a:lnTo>
                    <a:pt x="2599" y="3077"/>
                  </a:lnTo>
                  <a:lnTo>
                    <a:pt x="2628" y="3021"/>
                  </a:lnTo>
                  <a:lnTo>
                    <a:pt x="2658" y="2940"/>
                  </a:lnTo>
                  <a:lnTo>
                    <a:pt x="2672" y="2878"/>
                  </a:lnTo>
                  <a:lnTo>
                    <a:pt x="2687" y="2766"/>
                  </a:lnTo>
                  <a:lnTo>
                    <a:pt x="2693" y="2544"/>
                  </a:lnTo>
                  <a:lnTo>
                    <a:pt x="2694" y="2385"/>
                  </a:lnTo>
                  <a:lnTo>
                    <a:pt x="2694" y="1970"/>
                  </a:lnTo>
                  <a:lnTo>
                    <a:pt x="1864" y="1970"/>
                  </a:lnTo>
                  <a:lnTo>
                    <a:pt x="1035" y="1970"/>
                  </a:ln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sr-Latn-RS">
                <a:latin typeface="Montserrat" panose="00000500000000000000" pitchFamily="50" charset="-18"/>
              </a:endParaRPr>
            </a:p>
          </p:txBody>
        </p:sp>
      </p:grpSp>
      <p:sp>
        <p:nvSpPr>
          <p:cNvPr id="59" name="TextBox 58"/>
          <p:cNvSpPr txBox="1"/>
          <p:nvPr/>
        </p:nvSpPr>
        <p:spPr>
          <a:xfrm>
            <a:off x="4087162" y="4774442"/>
            <a:ext cx="1773242" cy="584775"/>
          </a:xfrm>
          <a:prstGeom prst="rect">
            <a:avLst/>
          </a:prstGeom>
          <a:noFill/>
        </p:spPr>
        <p:txBody>
          <a:bodyPr wrap="none" rtlCol="0">
            <a:spAutoFit/>
          </a:bodyPr>
          <a:lstStyle/>
          <a:p>
            <a:r>
              <a:rPr lang="sr-Latn-RS" sz="3200" b="1" smtClean="0">
                <a:solidFill>
                  <a:srgbClr val="15AA95"/>
                </a:solidFill>
                <a:effectLst>
                  <a:outerShdw blurRad="38100" dist="38100" dir="2700000" algn="tl">
                    <a:srgbClr val="000000">
                      <a:alpha val="43137"/>
                    </a:srgbClr>
                  </a:outerShdw>
                </a:effectLst>
                <a:latin typeface="Montserrat" panose="00000500000000000000" pitchFamily="50" charset="-18"/>
              </a:rPr>
              <a:t>Alt + F4</a:t>
            </a:r>
            <a:endParaRPr lang="sr-Latn-RS" sz="3200" b="1">
              <a:solidFill>
                <a:srgbClr val="15AA95"/>
              </a:solidFill>
              <a:effectLst>
                <a:outerShdw blurRad="38100" dist="38100" dir="2700000" algn="tl">
                  <a:srgbClr val="000000">
                    <a:alpha val="43137"/>
                  </a:srgbClr>
                </a:outerShdw>
              </a:effectLst>
              <a:latin typeface="Montserrat" panose="00000500000000000000" pitchFamily="50" charset="-18"/>
            </a:endParaRPr>
          </a:p>
        </p:txBody>
      </p:sp>
      <p:grpSp>
        <p:nvGrpSpPr>
          <p:cNvPr id="89" name="Group 88"/>
          <p:cNvGrpSpPr/>
          <p:nvPr/>
        </p:nvGrpSpPr>
        <p:grpSpPr>
          <a:xfrm>
            <a:off x="474917" y="4234942"/>
            <a:ext cx="2748342" cy="307777"/>
            <a:chOff x="474917" y="4234942"/>
            <a:chExt cx="2748342" cy="307777"/>
          </a:xfrm>
        </p:grpSpPr>
        <p:sp>
          <p:nvSpPr>
            <p:cNvPr id="42" name="TextBox 41"/>
            <p:cNvSpPr txBox="1"/>
            <p:nvPr/>
          </p:nvSpPr>
          <p:spPr>
            <a:xfrm>
              <a:off x="474917" y="4234942"/>
              <a:ext cx="990977" cy="307777"/>
            </a:xfrm>
            <a:prstGeom prst="rect">
              <a:avLst/>
            </a:prstGeom>
            <a:noFill/>
          </p:spPr>
          <p:txBody>
            <a:bodyPr wrap="none" rtlCol="0">
              <a:spAutoFit/>
            </a:bodyPr>
            <a:lstStyle/>
            <a:p>
              <a:r>
                <a:rPr lang="sr-Latn-RS" sz="1400" smtClean="0">
                  <a:solidFill>
                    <a:srgbClr val="237DB9"/>
                  </a:solidFill>
                  <a:latin typeface="Montserrat" panose="00000500000000000000" pitchFamily="50" charset="-18"/>
                  <a:cs typeface="Modak" panose="01000000000000000000" pitchFamily="2" charset="-18"/>
                </a:rPr>
                <a:t>RENAME</a:t>
              </a:r>
              <a:endParaRPr lang="sr-Latn-RS" sz="1400">
                <a:solidFill>
                  <a:srgbClr val="237DB9"/>
                </a:solidFill>
                <a:latin typeface="Montserrat" panose="00000500000000000000" pitchFamily="50" charset="-18"/>
                <a:cs typeface="Modak" panose="01000000000000000000" pitchFamily="2" charset="-18"/>
              </a:endParaRPr>
            </a:p>
          </p:txBody>
        </p:sp>
        <p:sp>
          <p:nvSpPr>
            <p:cNvPr id="65" name="TextBox 64"/>
            <p:cNvSpPr txBox="1"/>
            <p:nvPr/>
          </p:nvSpPr>
          <p:spPr>
            <a:xfrm>
              <a:off x="2825393" y="4234942"/>
              <a:ext cx="397866" cy="307777"/>
            </a:xfrm>
            <a:prstGeom prst="rect">
              <a:avLst/>
            </a:prstGeom>
            <a:noFill/>
          </p:spPr>
          <p:txBody>
            <a:bodyPr wrap="none" rtlCol="0">
              <a:spAutoFit/>
            </a:bodyPr>
            <a:lstStyle/>
            <a:p>
              <a:r>
                <a:rPr lang="sr-Latn-RS" sz="1400" smtClean="0">
                  <a:solidFill>
                    <a:srgbClr val="F09B13"/>
                  </a:solidFill>
                  <a:latin typeface="Montserrat" panose="00000500000000000000" pitchFamily="50" charset="-18"/>
                  <a:cs typeface="Modak" panose="01000000000000000000" pitchFamily="2" charset="-18"/>
                </a:rPr>
                <a:t>F2</a:t>
              </a:r>
              <a:endParaRPr lang="sr-Latn-RS" sz="1400">
                <a:solidFill>
                  <a:srgbClr val="F09B13"/>
                </a:solidFill>
                <a:latin typeface="Montserrat" panose="00000500000000000000" pitchFamily="50" charset="-18"/>
                <a:cs typeface="Modak" panose="01000000000000000000" pitchFamily="2" charset="-18"/>
              </a:endParaRPr>
            </a:p>
          </p:txBody>
        </p:sp>
      </p:grpSp>
      <p:grpSp>
        <p:nvGrpSpPr>
          <p:cNvPr id="90" name="Group 89"/>
          <p:cNvGrpSpPr/>
          <p:nvPr/>
        </p:nvGrpSpPr>
        <p:grpSpPr>
          <a:xfrm>
            <a:off x="439807" y="2185114"/>
            <a:ext cx="2857564" cy="559220"/>
            <a:chOff x="439807" y="2185114"/>
            <a:chExt cx="2857564" cy="559220"/>
          </a:xfrm>
        </p:grpSpPr>
        <p:sp>
          <p:nvSpPr>
            <p:cNvPr id="66" name="TextBox 65"/>
            <p:cNvSpPr txBox="1"/>
            <p:nvPr/>
          </p:nvSpPr>
          <p:spPr>
            <a:xfrm>
              <a:off x="439807" y="2185114"/>
              <a:ext cx="1173719" cy="523220"/>
            </a:xfrm>
            <a:prstGeom prst="rect">
              <a:avLst/>
            </a:prstGeom>
            <a:noFill/>
          </p:spPr>
          <p:txBody>
            <a:bodyPr wrap="none" rtlCol="0">
              <a:spAutoFit/>
            </a:bodyPr>
            <a:lstStyle/>
            <a:p>
              <a:r>
                <a:rPr lang="sr-Latn-RS" sz="1400" b="1" smtClean="0">
                  <a:solidFill>
                    <a:srgbClr val="9E480E"/>
                  </a:solidFill>
                  <a:latin typeface="Montserrat" panose="00000500000000000000" pitchFamily="50" charset="-18"/>
                  <a:cs typeface="Modak" panose="01000000000000000000" pitchFamily="2" charset="-18"/>
                </a:rPr>
                <a:t>KOMANDA</a:t>
              </a:r>
            </a:p>
            <a:p>
              <a:r>
                <a:rPr lang="sr-Latn-RS" sz="1400" b="1" smtClean="0">
                  <a:solidFill>
                    <a:srgbClr val="9E480E"/>
                  </a:solidFill>
                  <a:latin typeface="Montserrat" panose="00000500000000000000" pitchFamily="50" charset="-18"/>
                  <a:cs typeface="Modak" panose="01000000000000000000" pitchFamily="2" charset="-18"/>
                </a:rPr>
                <a:t>MENIJA</a:t>
              </a:r>
              <a:endParaRPr lang="sr-Latn-RS" sz="1400" b="1">
                <a:solidFill>
                  <a:srgbClr val="9E480E"/>
                </a:solidFill>
                <a:latin typeface="Montserrat" panose="00000500000000000000" pitchFamily="50" charset="-18"/>
                <a:cs typeface="Modak" panose="01000000000000000000" pitchFamily="2" charset="-18"/>
              </a:endParaRPr>
            </a:p>
          </p:txBody>
        </p:sp>
        <p:sp>
          <p:nvSpPr>
            <p:cNvPr id="67" name="TextBox 66"/>
            <p:cNvSpPr txBox="1"/>
            <p:nvPr/>
          </p:nvSpPr>
          <p:spPr>
            <a:xfrm>
              <a:off x="1793586" y="2185114"/>
              <a:ext cx="1503785" cy="523220"/>
            </a:xfrm>
            <a:prstGeom prst="rect">
              <a:avLst/>
            </a:prstGeom>
            <a:noFill/>
          </p:spPr>
          <p:txBody>
            <a:bodyPr wrap="square" rtlCol="0">
              <a:spAutoFit/>
            </a:bodyPr>
            <a:lstStyle/>
            <a:p>
              <a:pPr algn="r"/>
              <a:r>
                <a:rPr lang="sr-Latn-RS" sz="1400" b="1" smtClean="0">
                  <a:solidFill>
                    <a:srgbClr val="9E480E"/>
                  </a:solidFill>
                  <a:latin typeface="Montserrat" panose="00000500000000000000" pitchFamily="50" charset="-18"/>
                  <a:cs typeface="Modak" panose="01000000000000000000" pitchFamily="2" charset="-18"/>
                </a:rPr>
                <a:t>PREČICA TASTATURE</a:t>
              </a:r>
              <a:endParaRPr lang="sr-Latn-RS" sz="1400" b="1">
                <a:solidFill>
                  <a:srgbClr val="9E480E"/>
                </a:solidFill>
                <a:latin typeface="Montserrat" panose="00000500000000000000" pitchFamily="50" charset="-18"/>
                <a:cs typeface="Modak" panose="01000000000000000000" pitchFamily="2" charset="-18"/>
              </a:endParaRPr>
            </a:p>
          </p:txBody>
        </p:sp>
        <p:sp>
          <p:nvSpPr>
            <p:cNvPr id="68" name="Pentagon 67"/>
            <p:cNvSpPr/>
            <p:nvPr/>
          </p:nvSpPr>
          <p:spPr>
            <a:xfrm>
              <a:off x="511304" y="2708334"/>
              <a:ext cx="2700000" cy="36000"/>
            </a:xfrm>
            <a:prstGeom prst="homePlate">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85" name="Group 84"/>
          <p:cNvGrpSpPr/>
          <p:nvPr/>
        </p:nvGrpSpPr>
        <p:grpSpPr>
          <a:xfrm>
            <a:off x="474917" y="2780866"/>
            <a:ext cx="2782567" cy="326249"/>
            <a:chOff x="474917" y="2780866"/>
            <a:chExt cx="2782567" cy="326249"/>
          </a:xfrm>
        </p:grpSpPr>
        <p:sp>
          <p:nvSpPr>
            <p:cNvPr id="7" name="TextBox 6"/>
            <p:cNvSpPr txBox="1"/>
            <p:nvPr/>
          </p:nvSpPr>
          <p:spPr>
            <a:xfrm>
              <a:off x="474917" y="2780866"/>
              <a:ext cx="551754" cy="307777"/>
            </a:xfrm>
            <a:prstGeom prst="rect">
              <a:avLst/>
            </a:prstGeom>
            <a:noFill/>
          </p:spPr>
          <p:txBody>
            <a:bodyPr wrap="none" rtlCol="0">
              <a:spAutoFit/>
            </a:bodyPr>
            <a:lstStyle/>
            <a:p>
              <a:r>
                <a:rPr lang="sr-Latn-RS" sz="1400" smtClean="0">
                  <a:solidFill>
                    <a:srgbClr val="237DB9"/>
                  </a:solidFill>
                  <a:latin typeface="Montserrat" panose="00000500000000000000" pitchFamily="50" charset="-18"/>
                  <a:cs typeface="Modak" panose="01000000000000000000" pitchFamily="2" charset="-18"/>
                </a:rPr>
                <a:t>CUT</a:t>
              </a:r>
              <a:endParaRPr lang="sr-Latn-RS" sz="1400">
                <a:solidFill>
                  <a:srgbClr val="237DB9"/>
                </a:solidFill>
                <a:latin typeface="Montserrat" panose="00000500000000000000" pitchFamily="50" charset="-18"/>
                <a:cs typeface="Modak" panose="01000000000000000000" pitchFamily="2" charset="-18"/>
              </a:endParaRPr>
            </a:p>
          </p:txBody>
        </p:sp>
        <p:sp>
          <p:nvSpPr>
            <p:cNvPr id="61" name="TextBox 60"/>
            <p:cNvSpPr txBox="1"/>
            <p:nvPr/>
          </p:nvSpPr>
          <p:spPr>
            <a:xfrm>
              <a:off x="2501587" y="2780866"/>
              <a:ext cx="721672" cy="307777"/>
            </a:xfrm>
            <a:prstGeom prst="rect">
              <a:avLst/>
            </a:prstGeom>
            <a:noFill/>
          </p:spPr>
          <p:txBody>
            <a:bodyPr wrap="none" rtlCol="0">
              <a:spAutoFit/>
            </a:bodyPr>
            <a:lstStyle/>
            <a:p>
              <a:r>
                <a:rPr lang="sr-Latn-RS" sz="1400" smtClean="0">
                  <a:solidFill>
                    <a:srgbClr val="F09B13"/>
                  </a:solidFill>
                  <a:latin typeface="Montserrat" panose="00000500000000000000" pitchFamily="50" charset="-18"/>
                  <a:cs typeface="Modak" panose="01000000000000000000" pitchFamily="2" charset="-18"/>
                </a:rPr>
                <a:t>Ctrl+X</a:t>
              </a:r>
              <a:endParaRPr lang="sr-Latn-RS" sz="1400">
                <a:solidFill>
                  <a:srgbClr val="F09B13"/>
                </a:solidFill>
                <a:latin typeface="Montserrat" panose="00000500000000000000" pitchFamily="50" charset="-18"/>
                <a:cs typeface="Modak" panose="01000000000000000000" pitchFamily="2" charset="-18"/>
              </a:endParaRPr>
            </a:p>
          </p:txBody>
        </p:sp>
        <p:cxnSp>
          <p:nvCxnSpPr>
            <p:cNvPr id="71" name="Straight Connector 70"/>
            <p:cNvCxnSpPr/>
            <p:nvPr/>
          </p:nvCxnSpPr>
          <p:spPr>
            <a:xfrm>
              <a:off x="557484" y="3107115"/>
              <a:ext cx="2700000" cy="0"/>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grpSp>
      <p:grpSp>
        <p:nvGrpSpPr>
          <p:cNvPr id="86" name="Group 85"/>
          <p:cNvGrpSpPr/>
          <p:nvPr/>
        </p:nvGrpSpPr>
        <p:grpSpPr>
          <a:xfrm>
            <a:off x="474917" y="3144385"/>
            <a:ext cx="2782567" cy="328730"/>
            <a:chOff x="474917" y="3144385"/>
            <a:chExt cx="2782567" cy="328730"/>
          </a:xfrm>
        </p:grpSpPr>
        <p:sp>
          <p:nvSpPr>
            <p:cNvPr id="13" name="TextBox 12"/>
            <p:cNvSpPr txBox="1"/>
            <p:nvPr/>
          </p:nvSpPr>
          <p:spPr>
            <a:xfrm>
              <a:off x="474917" y="3144385"/>
              <a:ext cx="689612" cy="307777"/>
            </a:xfrm>
            <a:prstGeom prst="rect">
              <a:avLst/>
            </a:prstGeom>
            <a:noFill/>
          </p:spPr>
          <p:txBody>
            <a:bodyPr wrap="none" rtlCol="0">
              <a:spAutoFit/>
            </a:bodyPr>
            <a:lstStyle/>
            <a:p>
              <a:r>
                <a:rPr lang="sr-Latn-RS" sz="1400" smtClean="0">
                  <a:solidFill>
                    <a:srgbClr val="237DB9"/>
                  </a:solidFill>
                  <a:latin typeface="Montserrat" panose="00000500000000000000" pitchFamily="50" charset="-18"/>
                  <a:cs typeface="Modak" panose="01000000000000000000" pitchFamily="2" charset="-18"/>
                </a:rPr>
                <a:t>COPY</a:t>
              </a:r>
              <a:endParaRPr lang="sr-Latn-RS" sz="1400">
                <a:solidFill>
                  <a:srgbClr val="237DB9"/>
                </a:solidFill>
                <a:latin typeface="Montserrat" panose="00000500000000000000" pitchFamily="50" charset="-18"/>
                <a:cs typeface="Modak" panose="01000000000000000000" pitchFamily="2" charset="-18"/>
              </a:endParaRPr>
            </a:p>
          </p:txBody>
        </p:sp>
        <p:sp>
          <p:nvSpPr>
            <p:cNvPr id="62" name="TextBox 61"/>
            <p:cNvSpPr txBox="1"/>
            <p:nvPr/>
          </p:nvSpPr>
          <p:spPr>
            <a:xfrm>
              <a:off x="2501587" y="3144385"/>
              <a:ext cx="721672" cy="307777"/>
            </a:xfrm>
            <a:prstGeom prst="rect">
              <a:avLst/>
            </a:prstGeom>
            <a:noFill/>
          </p:spPr>
          <p:txBody>
            <a:bodyPr wrap="none" rtlCol="0">
              <a:spAutoFit/>
            </a:bodyPr>
            <a:lstStyle/>
            <a:p>
              <a:r>
                <a:rPr lang="sr-Latn-RS" sz="1400" smtClean="0">
                  <a:solidFill>
                    <a:srgbClr val="F09B13"/>
                  </a:solidFill>
                  <a:latin typeface="Montserrat" panose="00000500000000000000" pitchFamily="50" charset="-18"/>
                  <a:cs typeface="Modak" panose="01000000000000000000" pitchFamily="2" charset="-18"/>
                </a:rPr>
                <a:t>Ctrl+C</a:t>
              </a:r>
              <a:endParaRPr lang="sr-Latn-RS" sz="1400">
                <a:solidFill>
                  <a:srgbClr val="F09B13"/>
                </a:solidFill>
                <a:latin typeface="Montserrat" panose="00000500000000000000" pitchFamily="50" charset="-18"/>
                <a:cs typeface="Modak" panose="01000000000000000000" pitchFamily="2" charset="-18"/>
              </a:endParaRPr>
            </a:p>
          </p:txBody>
        </p:sp>
        <p:cxnSp>
          <p:nvCxnSpPr>
            <p:cNvPr id="74" name="Straight Connector 73"/>
            <p:cNvCxnSpPr/>
            <p:nvPr/>
          </p:nvCxnSpPr>
          <p:spPr>
            <a:xfrm>
              <a:off x="557484" y="3473115"/>
              <a:ext cx="2700000" cy="0"/>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grpSp>
      <p:grpSp>
        <p:nvGrpSpPr>
          <p:cNvPr id="87" name="Group 86"/>
          <p:cNvGrpSpPr/>
          <p:nvPr/>
        </p:nvGrpSpPr>
        <p:grpSpPr>
          <a:xfrm>
            <a:off x="474917" y="3507904"/>
            <a:ext cx="2782567" cy="331211"/>
            <a:chOff x="474917" y="3507904"/>
            <a:chExt cx="2782567" cy="331211"/>
          </a:xfrm>
        </p:grpSpPr>
        <p:sp>
          <p:nvSpPr>
            <p:cNvPr id="18" name="TextBox 17"/>
            <p:cNvSpPr txBox="1"/>
            <p:nvPr/>
          </p:nvSpPr>
          <p:spPr>
            <a:xfrm>
              <a:off x="474917" y="3507904"/>
              <a:ext cx="771365" cy="307777"/>
            </a:xfrm>
            <a:prstGeom prst="rect">
              <a:avLst/>
            </a:prstGeom>
            <a:noFill/>
          </p:spPr>
          <p:txBody>
            <a:bodyPr wrap="none" rtlCol="0">
              <a:spAutoFit/>
            </a:bodyPr>
            <a:lstStyle/>
            <a:p>
              <a:r>
                <a:rPr lang="sr-Latn-RS" sz="1400" smtClean="0">
                  <a:solidFill>
                    <a:srgbClr val="237DB9"/>
                  </a:solidFill>
                  <a:latin typeface="Montserrat" panose="00000500000000000000" pitchFamily="50" charset="-18"/>
                  <a:cs typeface="Modak" panose="01000000000000000000" pitchFamily="2" charset="-18"/>
                </a:rPr>
                <a:t>PASTE</a:t>
              </a:r>
              <a:endParaRPr lang="sr-Latn-RS" sz="1400">
                <a:solidFill>
                  <a:srgbClr val="237DB9"/>
                </a:solidFill>
                <a:latin typeface="Montserrat" panose="00000500000000000000" pitchFamily="50" charset="-18"/>
                <a:cs typeface="Modak" panose="01000000000000000000" pitchFamily="2" charset="-18"/>
              </a:endParaRPr>
            </a:p>
          </p:txBody>
        </p:sp>
        <p:sp>
          <p:nvSpPr>
            <p:cNvPr id="64" name="TextBox 63"/>
            <p:cNvSpPr txBox="1"/>
            <p:nvPr/>
          </p:nvSpPr>
          <p:spPr>
            <a:xfrm>
              <a:off x="2503190" y="3507904"/>
              <a:ext cx="720069" cy="307777"/>
            </a:xfrm>
            <a:prstGeom prst="rect">
              <a:avLst/>
            </a:prstGeom>
            <a:noFill/>
          </p:spPr>
          <p:txBody>
            <a:bodyPr wrap="none" rtlCol="0">
              <a:spAutoFit/>
            </a:bodyPr>
            <a:lstStyle/>
            <a:p>
              <a:r>
                <a:rPr lang="sr-Latn-RS" sz="1400" smtClean="0">
                  <a:solidFill>
                    <a:srgbClr val="F09B13"/>
                  </a:solidFill>
                  <a:latin typeface="Montserrat" panose="00000500000000000000" pitchFamily="50" charset="-18"/>
                  <a:cs typeface="Modak" panose="01000000000000000000" pitchFamily="2" charset="-18"/>
                </a:rPr>
                <a:t>Ctrl+V</a:t>
              </a:r>
              <a:endParaRPr lang="sr-Latn-RS" sz="1400">
                <a:solidFill>
                  <a:srgbClr val="F09B13"/>
                </a:solidFill>
                <a:latin typeface="Montserrat" panose="00000500000000000000" pitchFamily="50" charset="-18"/>
                <a:cs typeface="Modak" panose="01000000000000000000" pitchFamily="2" charset="-18"/>
              </a:endParaRPr>
            </a:p>
          </p:txBody>
        </p:sp>
        <p:cxnSp>
          <p:nvCxnSpPr>
            <p:cNvPr id="75" name="Straight Connector 74"/>
            <p:cNvCxnSpPr/>
            <p:nvPr/>
          </p:nvCxnSpPr>
          <p:spPr>
            <a:xfrm>
              <a:off x="557484" y="3839115"/>
              <a:ext cx="2700000" cy="0"/>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grpSp>
      <p:grpSp>
        <p:nvGrpSpPr>
          <p:cNvPr id="88" name="Group 87"/>
          <p:cNvGrpSpPr/>
          <p:nvPr/>
        </p:nvGrpSpPr>
        <p:grpSpPr>
          <a:xfrm>
            <a:off x="474917" y="3871423"/>
            <a:ext cx="2782567" cy="333691"/>
            <a:chOff x="474917" y="3871423"/>
            <a:chExt cx="2782567" cy="333691"/>
          </a:xfrm>
        </p:grpSpPr>
        <p:sp>
          <p:nvSpPr>
            <p:cNvPr id="16" name="TextBox 15"/>
            <p:cNvSpPr txBox="1"/>
            <p:nvPr/>
          </p:nvSpPr>
          <p:spPr>
            <a:xfrm>
              <a:off x="474917" y="3871423"/>
              <a:ext cx="875561" cy="307777"/>
            </a:xfrm>
            <a:prstGeom prst="rect">
              <a:avLst/>
            </a:prstGeom>
            <a:noFill/>
          </p:spPr>
          <p:txBody>
            <a:bodyPr wrap="none" rtlCol="0">
              <a:spAutoFit/>
            </a:bodyPr>
            <a:lstStyle/>
            <a:p>
              <a:r>
                <a:rPr lang="sr-Latn-RS" sz="1400" smtClean="0">
                  <a:solidFill>
                    <a:srgbClr val="237DB9"/>
                  </a:solidFill>
                  <a:latin typeface="Montserrat" panose="00000500000000000000" pitchFamily="50" charset="-18"/>
                  <a:cs typeface="Modak" panose="01000000000000000000" pitchFamily="2" charset="-18"/>
                </a:rPr>
                <a:t>DELETE</a:t>
              </a:r>
              <a:endParaRPr lang="sr-Latn-RS" sz="1400">
                <a:solidFill>
                  <a:srgbClr val="237DB9"/>
                </a:solidFill>
                <a:latin typeface="Montserrat" panose="00000500000000000000" pitchFamily="50" charset="-18"/>
                <a:cs typeface="Modak" panose="01000000000000000000" pitchFamily="2" charset="-18"/>
              </a:endParaRPr>
            </a:p>
          </p:txBody>
        </p:sp>
        <p:sp>
          <p:nvSpPr>
            <p:cNvPr id="63" name="TextBox 62"/>
            <p:cNvSpPr txBox="1"/>
            <p:nvPr/>
          </p:nvSpPr>
          <p:spPr>
            <a:xfrm>
              <a:off x="2487160" y="3871423"/>
              <a:ext cx="736099" cy="307777"/>
            </a:xfrm>
            <a:prstGeom prst="rect">
              <a:avLst/>
            </a:prstGeom>
            <a:noFill/>
          </p:spPr>
          <p:txBody>
            <a:bodyPr wrap="none" rtlCol="0">
              <a:spAutoFit/>
            </a:bodyPr>
            <a:lstStyle/>
            <a:p>
              <a:r>
                <a:rPr lang="sr-Latn-RS" sz="1400" smtClean="0">
                  <a:solidFill>
                    <a:srgbClr val="F09B13"/>
                  </a:solidFill>
                  <a:latin typeface="Montserrat" panose="00000500000000000000" pitchFamily="50" charset="-18"/>
                  <a:cs typeface="Modak" panose="01000000000000000000" pitchFamily="2" charset="-18"/>
                </a:rPr>
                <a:t>Ctrl+D</a:t>
              </a:r>
              <a:endParaRPr lang="sr-Latn-RS" sz="1400">
                <a:solidFill>
                  <a:srgbClr val="F09B13"/>
                </a:solidFill>
                <a:latin typeface="Montserrat" panose="00000500000000000000" pitchFamily="50" charset="-18"/>
                <a:cs typeface="Modak" panose="01000000000000000000" pitchFamily="2" charset="-18"/>
              </a:endParaRPr>
            </a:p>
          </p:txBody>
        </p:sp>
        <p:cxnSp>
          <p:nvCxnSpPr>
            <p:cNvPr id="76" name="Straight Connector 75"/>
            <p:cNvCxnSpPr/>
            <p:nvPr/>
          </p:nvCxnSpPr>
          <p:spPr>
            <a:xfrm>
              <a:off x="557484" y="4205114"/>
              <a:ext cx="2700000" cy="0"/>
            </a:xfrm>
            <a:prstGeom prst="line">
              <a:avLst/>
            </a:prstGeom>
            <a:ln w="19050">
              <a:prstDash val="sysDot"/>
            </a:ln>
          </p:spPr>
          <p:style>
            <a:lnRef idx="1">
              <a:schemeClr val="accent6"/>
            </a:lnRef>
            <a:fillRef idx="0">
              <a:schemeClr val="accent6"/>
            </a:fillRef>
            <a:effectRef idx="0">
              <a:schemeClr val="accent6"/>
            </a:effectRef>
            <a:fontRef idx="minor">
              <a:schemeClr val="tx1"/>
            </a:fontRef>
          </p:style>
        </p:cxnSp>
      </p:grpSp>
      <p:sp>
        <p:nvSpPr>
          <p:cNvPr id="21" name="Chevron 20"/>
          <p:cNvSpPr/>
          <p:nvPr/>
        </p:nvSpPr>
        <p:spPr>
          <a:xfrm>
            <a:off x="1513105" y="3323948"/>
            <a:ext cx="841270" cy="675687"/>
          </a:xfrm>
          <a:prstGeom prst="chevron">
            <a:avLst/>
          </a:prstGeom>
          <a:solidFill>
            <a:srgbClr val="15AA95"/>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1" name="TextBox 40"/>
          <p:cNvSpPr txBox="1"/>
          <p:nvPr/>
        </p:nvSpPr>
        <p:spPr>
          <a:xfrm>
            <a:off x="4656000" y="2820873"/>
            <a:ext cx="2880000" cy="1528624"/>
          </a:xfrm>
          <a:prstGeom prst="rect">
            <a:avLst/>
          </a:prstGeom>
          <a:noFill/>
        </p:spPr>
        <p:txBody>
          <a:bodyPr wrap="square" rtlCol="0">
            <a:spAutoFit/>
          </a:bodyPr>
          <a:lstStyle/>
          <a:p>
            <a:pPr>
              <a:lnSpc>
                <a:spcPts val="1600"/>
              </a:lnSpc>
            </a:pPr>
            <a:r>
              <a:rPr lang="sr-Latn-RS" sz="1200" spc="140">
                <a:solidFill>
                  <a:srgbClr val="15AA95"/>
                </a:solidFill>
                <a:latin typeface="Montserrat Light" panose="00000400000000000000" pitchFamily="50" charset="-18"/>
                <a:cs typeface="Modak" panose="01000000000000000000" pitchFamily="2" charset="-18"/>
              </a:rPr>
              <a:t>S</a:t>
            </a:r>
            <a:r>
              <a:rPr lang="sr-Latn-RS" sz="1200" spc="140" smtClean="0">
                <a:solidFill>
                  <a:srgbClr val="15AA95"/>
                </a:solidFill>
                <a:latin typeface="Montserrat Light" panose="00000400000000000000" pitchFamily="50" charset="-18"/>
                <a:cs typeface="Modak" panose="01000000000000000000" pitchFamily="2" charset="-18"/>
              </a:rPr>
              <a:t>elektujete objekat i na tastaturi držite pritisnut jedan ili više tastera modifikatora (sledeći slajd) i kratko pritisnete poslednji taster iz skraćenice (može biti i traster miša).</a:t>
            </a:r>
            <a:endParaRPr lang="sr-Latn-RS" sz="1200" spc="140">
              <a:solidFill>
                <a:srgbClr val="15AA95"/>
              </a:solidFill>
              <a:latin typeface="Montserrat Light" panose="00000400000000000000" pitchFamily="50" charset="-18"/>
              <a:cs typeface="Modak" panose="01000000000000000000" pitchFamily="2" charset="-18"/>
            </a:endParaRPr>
          </a:p>
        </p:txBody>
      </p:sp>
      <p:grpSp>
        <p:nvGrpSpPr>
          <p:cNvPr id="91" name="Group 90"/>
          <p:cNvGrpSpPr/>
          <p:nvPr/>
        </p:nvGrpSpPr>
        <p:grpSpPr>
          <a:xfrm>
            <a:off x="4656000" y="2185114"/>
            <a:ext cx="2700000" cy="555235"/>
            <a:chOff x="4513942" y="2185114"/>
            <a:chExt cx="2700000" cy="555235"/>
          </a:xfrm>
        </p:grpSpPr>
        <p:sp>
          <p:nvSpPr>
            <p:cNvPr id="43" name="TextBox 42"/>
            <p:cNvSpPr txBox="1"/>
            <p:nvPr/>
          </p:nvSpPr>
          <p:spPr>
            <a:xfrm>
              <a:off x="4513942" y="2185114"/>
              <a:ext cx="2154713" cy="523220"/>
            </a:xfrm>
            <a:prstGeom prst="rect">
              <a:avLst/>
            </a:prstGeom>
            <a:noFill/>
          </p:spPr>
          <p:txBody>
            <a:bodyPr wrap="square" rtlCol="0">
              <a:spAutoFit/>
            </a:bodyPr>
            <a:lstStyle/>
            <a:p>
              <a:r>
                <a:rPr lang="sr-Latn-RS" sz="1400" b="1" smtClean="0">
                  <a:solidFill>
                    <a:srgbClr val="9E480E"/>
                  </a:solidFill>
                  <a:latin typeface="Montserrat" panose="00000500000000000000" pitchFamily="50" charset="-18"/>
                  <a:cs typeface="Modak" panose="01000000000000000000" pitchFamily="2" charset="-18"/>
                </a:rPr>
                <a:t>KAKO FUNKCIONIŠU SKRAĆENICE?</a:t>
              </a:r>
              <a:endParaRPr lang="sr-Latn-RS" sz="1400" b="1">
                <a:solidFill>
                  <a:srgbClr val="9E480E"/>
                </a:solidFill>
                <a:latin typeface="Montserrat" panose="00000500000000000000" pitchFamily="50" charset="-18"/>
                <a:cs typeface="Modak" panose="01000000000000000000" pitchFamily="2" charset="-18"/>
              </a:endParaRPr>
            </a:p>
          </p:txBody>
        </p:sp>
        <p:sp>
          <p:nvSpPr>
            <p:cNvPr id="78" name="Pentagon 77"/>
            <p:cNvSpPr/>
            <p:nvPr/>
          </p:nvSpPr>
          <p:spPr>
            <a:xfrm>
              <a:off x="4513942" y="2704349"/>
              <a:ext cx="2700000" cy="36000"/>
            </a:xfrm>
            <a:prstGeom prst="homePlate">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nvGrpSpPr>
          <p:cNvPr id="92" name="Group 91"/>
          <p:cNvGrpSpPr/>
          <p:nvPr/>
        </p:nvGrpSpPr>
        <p:grpSpPr>
          <a:xfrm>
            <a:off x="8573481" y="2185114"/>
            <a:ext cx="2700000" cy="559619"/>
            <a:chOff x="8573481" y="2185114"/>
            <a:chExt cx="2700000" cy="559619"/>
          </a:xfrm>
        </p:grpSpPr>
        <p:sp>
          <p:nvSpPr>
            <p:cNvPr id="47" name="TextBox 46"/>
            <p:cNvSpPr txBox="1"/>
            <p:nvPr/>
          </p:nvSpPr>
          <p:spPr>
            <a:xfrm>
              <a:off x="8573481" y="2185114"/>
              <a:ext cx="1868509" cy="523220"/>
            </a:xfrm>
            <a:prstGeom prst="rect">
              <a:avLst/>
            </a:prstGeom>
            <a:noFill/>
          </p:spPr>
          <p:txBody>
            <a:bodyPr wrap="square" rtlCol="0">
              <a:spAutoFit/>
            </a:bodyPr>
            <a:lstStyle/>
            <a:p>
              <a:r>
                <a:rPr lang="sr-Latn-RS" sz="1400" b="1" smtClean="0">
                  <a:solidFill>
                    <a:srgbClr val="9E480E"/>
                  </a:solidFill>
                  <a:latin typeface="Montserrat" panose="00000500000000000000" pitchFamily="50" charset="-18"/>
                  <a:cs typeface="Modak" panose="01000000000000000000" pitchFamily="2" charset="-18"/>
                </a:rPr>
                <a:t>(GRUBA) PODELA SKRAĆENICA</a:t>
              </a:r>
              <a:endParaRPr lang="sr-Latn-RS" sz="1400" b="1">
                <a:solidFill>
                  <a:srgbClr val="9E480E"/>
                </a:solidFill>
                <a:latin typeface="Montserrat" panose="00000500000000000000" pitchFamily="50" charset="-18"/>
                <a:cs typeface="Modak" panose="01000000000000000000" pitchFamily="2" charset="-18"/>
              </a:endParaRPr>
            </a:p>
          </p:txBody>
        </p:sp>
        <p:sp>
          <p:nvSpPr>
            <p:cNvPr id="80" name="Pentagon 79"/>
            <p:cNvSpPr/>
            <p:nvPr/>
          </p:nvSpPr>
          <p:spPr>
            <a:xfrm>
              <a:off x="8573481" y="2708733"/>
              <a:ext cx="2700000" cy="36000"/>
            </a:xfrm>
            <a:prstGeom prst="homePlate">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83" name="TextBox 82"/>
          <p:cNvSpPr txBox="1"/>
          <p:nvPr/>
        </p:nvSpPr>
        <p:spPr>
          <a:xfrm>
            <a:off x="557484" y="5066381"/>
            <a:ext cx="2701381" cy="584775"/>
          </a:xfrm>
          <a:prstGeom prst="rect">
            <a:avLst/>
          </a:prstGeom>
          <a:noFill/>
        </p:spPr>
        <p:txBody>
          <a:bodyPr wrap="none" rtlCol="0">
            <a:spAutoFit/>
          </a:bodyPr>
          <a:lstStyle/>
          <a:p>
            <a:r>
              <a:rPr lang="sr-Latn-RS" sz="3200" b="1" smtClean="0">
                <a:solidFill>
                  <a:srgbClr val="D5890D"/>
                </a:solidFill>
                <a:effectLst>
                  <a:outerShdw blurRad="38100" dist="38100" dir="2700000" algn="tl">
                    <a:srgbClr val="000000">
                      <a:alpha val="43137"/>
                    </a:srgbClr>
                  </a:outerShdw>
                </a:effectLst>
                <a:latin typeface="Montserrat" panose="00000500000000000000" pitchFamily="50" charset="-18"/>
              </a:rPr>
              <a:t>NA PRIMER:</a:t>
            </a:r>
            <a:endParaRPr lang="sr-Latn-RS" sz="3200" b="1">
              <a:solidFill>
                <a:srgbClr val="D5890D"/>
              </a:solidFill>
              <a:effectLst>
                <a:outerShdw blurRad="38100" dist="38100" dir="2700000" algn="tl">
                  <a:srgbClr val="000000">
                    <a:alpha val="43137"/>
                  </a:srgbClr>
                </a:outerShdw>
              </a:effectLst>
              <a:latin typeface="Montserrat" panose="00000500000000000000" pitchFamily="50" charset="-18"/>
            </a:endParaRPr>
          </a:p>
        </p:txBody>
      </p:sp>
    </p:spTree>
    <p:extLst>
      <p:ext uri="{BB962C8B-B14F-4D97-AF65-F5344CB8AC3E}">
        <p14:creationId xmlns:p14="http://schemas.microsoft.com/office/powerpoint/2010/main" val="3712475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additive="base">
                                            <p:cTn id="20" dur="500" fill="hold"/>
                                            <p:tgtEl>
                                              <p:spTgt spid="90"/>
                                            </p:tgtEl>
                                            <p:attrNameLst>
                                              <p:attrName>ppt_x</p:attrName>
                                            </p:attrNameLst>
                                          </p:cBhvr>
                                          <p:tavLst>
                                            <p:tav tm="0">
                                              <p:val>
                                                <p:strVal val="0-#ppt_w/2"/>
                                              </p:val>
                                            </p:tav>
                                            <p:tav tm="100000">
                                              <p:val>
                                                <p:strVal val="#ppt_x"/>
                                              </p:val>
                                            </p:tav>
                                          </p:tavLst>
                                        </p:anim>
                                        <p:anim calcmode="lin" valueType="num">
                                          <p:cBhvr additive="base">
                                            <p:cTn id="21" dur="500" fill="hold"/>
                                            <p:tgtEl>
                                              <p:spTgt spid="9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25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0-#ppt_w/2"/>
                                              </p:val>
                                            </p:tav>
                                            <p:tav tm="100000">
                                              <p:val>
                                                <p:strVal val="#ppt_x"/>
                                              </p:val>
                                            </p:tav>
                                          </p:tavLst>
                                        </p:anim>
                                        <p:anim calcmode="lin" valueType="num">
                                          <p:cBhvr additive="base">
                                            <p:cTn id="25" dur="500" fill="hold"/>
                                            <p:tgtEl>
                                              <p:spTgt spid="8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500" fill="hold"/>
                                            <p:tgtEl>
                                              <p:spTgt spid="86"/>
                                            </p:tgtEl>
                                            <p:attrNameLst>
                                              <p:attrName>ppt_x</p:attrName>
                                            </p:attrNameLst>
                                          </p:cBhvr>
                                          <p:tavLst>
                                            <p:tav tm="0">
                                              <p:val>
                                                <p:strVal val="0-#ppt_w/2"/>
                                              </p:val>
                                            </p:tav>
                                            <p:tav tm="100000">
                                              <p:val>
                                                <p:strVal val="#ppt_x"/>
                                              </p:val>
                                            </p:tav>
                                          </p:tavLst>
                                        </p:anim>
                                        <p:anim calcmode="lin" valueType="num">
                                          <p:cBhvr additive="base">
                                            <p:cTn id="29" dur="500" fill="hold"/>
                                            <p:tgtEl>
                                              <p:spTgt spid="8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5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0-#ppt_w/2"/>
                                              </p:val>
                                            </p:tav>
                                            <p:tav tm="100000">
                                              <p:val>
                                                <p:strVal val="#ppt_x"/>
                                              </p:val>
                                            </p:tav>
                                          </p:tavLst>
                                        </p:anim>
                                        <p:anim calcmode="lin" valueType="num">
                                          <p:cBhvr additive="base">
                                            <p:cTn id="33" dur="500" fill="hold"/>
                                            <p:tgtEl>
                                              <p:spTgt spid="8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1250"/>
                                      </p:stCondLst>
                                      <p:childTnLst>
                                        <p:set>
                                          <p:cBhvr>
                                            <p:cTn id="39" dur="1" fill="hold">
                                              <p:stCondLst>
                                                <p:cond delay="0"/>
                                              </p:stCondLst>
                                            </p:cTn>
                                            <p:tgtEl>
                                              <p:spTgt spid="89"/>
                                            </p:tgtEl>
                                            <p:attrNameLst>
                                              <p:attrName>style.visibility</p:attrName>
                                            </p:attrNameLst>
                                          </p:cBhvr>
                                          <p:to>
                                            <p:strVal val="visible"/>
                                          </p:to>
                                        </p:set>
                                        <p:anim calcmode="lin" valueType="num">
                                          <p:cBhvr additive="base">
                                            <p:cTn id="40" dur="500" fill="hold"/>
                                            <p:tgtEl>
                                              <p:spTgt spid="89"/>
                                            </p:tgtEl>
                                            <p:attrNameLst>
                                              <p:attrName>ppt_x</p:attrName>
                                            </p:attrNameLst>
                                          </p:cBhvr>
                                          <p:tavLst>
                                            <p:tav tm="0">
                                              <p:val>
                                                <p:strVal val="0-#ppt_w/2"/>
                                              </p:val>
                                            </p:tav>
                                            <p:tav tm="100000">
                                              <p:val>
                                                <p:strVal val="#ppt_x"/>
                                              </p:val>
                                            </p:tav>
                                          </p:tavLst>
                                        </p:anim>
                                        <p:anim calcmode="lin" valueType="num">
                                          <p:cBhvr additive="base">
                                            <p:cTn id="41" dur="500" fill="hold"/>
                                            <p:tgtEl>
                                              <p:spTgt spid="89"/>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 presetClass="entr" presetSubtype="8" fill="hold" grpId="0" nodeType="afterEffect" p14:presetBounceEnd="60000">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14:bounceEnd="60000">
                                          <p:cBhvr additive="base">
                                            <p:cTn id="45"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anim calcmode="lin" valueType="num">
                                          <p:cBhvr>
                                            <p:cTn id="56" dur="500" fill="hold"/>
                                            <p:tgtEl>
                                              <p:spTgt spid="41"/>
                                            </p:tgtEl>
                                            <p:attrNameLst>
                                              <p:attrName>ppt_x</p:attrName>
                                            </p:attrNameLst>
                                          </p:cBhvr>
                                          <p:tavLst>
                                            <p:tav tm="0">
                                              <p:val>
                                                <p:strVal val="#ppt_x"/>
                                              </p:val>
                                            </p:tav>
                                            <p:tav tm="100000">
                                              <p:val>
                                                <p:strVal val="#ppt_x"/>
                                              </p:val>
                                            </p:tav>
                                          </p:tavLst>
                                        </p:anim>
                                        <p:anim calcmode="lin" valueType="num">
                                          <p:cBhvr>
                                            <p:cTn id="57"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left)">
                                          <p:cBhvr>
                                            <p:cTn id="62" dur="500"/>
                                            <p:tgtEl>
                                              <p:spTgt spid="92"/>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anim calcmode="lin" valueType="num">
                                          <p:cBhvr>
                                            <p:cTn id="67" dur="500" fill="hold"/>
                                            <p:tgtEl>
                                              <p:spTgt spid="46"/>
                                            </p:tgtEl>
                                            <p:attrNameLst>
                                              <p:attrName>ppt_x</p:attrName>
                                            </p:attrNameLst>
                                          </p:cBhvr>
                                          <p:tavLst>
                                            <p:tav tm="0">
                                              <p:val>
                                                <p:strVal val="#ppt_x"/>
                                              </p:val>
                                            </p:tav>
                                            <p:tav tm="100000">
                                              <p:val>
                                                <p:strVal val="#ppt_x"/>
                                              </p:val>
                                            </p:tav>
                                          </p:tavLst>
                                        </p:anim>
                                        <p:anim calcmode="lin" valueType="num">
                                          <p:cBhvr>
                                            <p:cTn id="68"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barn(outVertical)">
                                          <p:cBhvr>
                                            <p:cTn id="73" dur="500"/>
                                            <p:tgtEl>
                                              <p:spTgt spid="8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53" presetClass="entr" presetSubtype="16"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2" grpId="0" animBg="1"/>
          <p:bldP spid="46" grpId="0"/>
          <p:bldP spid="48" grpId="0"/>
          <p:bldP spid="59" grpId="0"/>
          <p:bldP spid="21" grpId="0" animBg="1"/>
          <p:bldP spid="41" grpId="0"/>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additive="base">
                                            <p:cTn id="20" dur="500" fill="hold"/>
                                            <p:tgtEl>
                                              <p:spTgt spid="90"/>
                                            </p:tgtEl>
                                            <p:attrNameLst>
                                              <p:attrName>ppt_x</p:attrName>
                                            </p:attrNameLst>
                                          </p:cBhvr>
                                          <p:tavLst>
                                            <p:tav tm="0">
                                              <p:val>
                                                <p:strVal val="0-#ppt_w/2"/>
                                              </p:val>
                                            </p:tav>
                                            <p:tav tm="100000">
                                              <p:val>
                                                <p:strVal val="#ppt_x"/>
                                              </p:val>
                                            </p:tav>
                                          </p:tavLst>
                                        </p:anim>
                                        <p:anim calcmode="lin" valueType="num">
                                          <p:cBhvr additive="base">
                                            <p:cTn id="21" dur="500" fill="hold"/>
                                            <p:tgtEl>
                                              <p:spTgt spid="9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25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0-#ppt_w/2"/>
                                              </p:val>
                                            </p:tav>
                                            <p:tav tm="100000">
                                              <p:val>
                                                <p:strVal val="#ppt_x"/>
                                              </p:val>
                                            </p:tav>
                                          </p:tavLst>
                                        </p:anim>
                                        <p:anim calcmode="lin" valueType="num">
                                          <p:cBhvr additive="base">
                                            <p:cTn id="25" dur="500" fill="hold"/>
                                            <p:tgtEl>
                                              <p:spTgt spid="8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500" fill="hold"/>
                                            <p:tgtEl>
                                              <p:spTgt spid="86"/>
                                            </p:tgtEl>
                                            <p:attrNameLst>
                                              <p:attrName>ppt_x</p:attrName>
                                            </p:attrNameLst>
                                          </p:cBhvr>
                                          <p:tavLst>
                                            <p:tav tm="0">
                                              <p:val>
                                                <p:strVal val="0-#ppt_w/2"/>
                                              </p:val>
                                            </p:tav>
                                            <p:tav tm="100000">
                                              <p:val>
                                                <p:strVal val="#ppt_x"/>
                                              </p:val>
                                            </p:tav>
                                          </p:tavLst>
                                        </p:anim>
                                        <p:anim calcmode="lin" valueType="num">
                                          <p:cBhvr additive="base">
                                            <p:cTn id="29" dur="500" fill="hold"/>
                                            <p:tgtEl>
                                              <p:spTgt spid="8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5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0-#ppt_w/2"/>
                                              </p:val>
                                            </p:tav>
                                            <p:tav tm="100000">
                                              <p:val>
                                                <p:strVal val="#ppt_x"/>
                                              </p:val>
                                            </p:tav>
                                          </p:tavLst>
                                        </p:anim>
                                        <p:anim calcmode="lin" valueType="num">
                                          <p:cBhvr additive="base">
                                            <p:cTn id="33" dur="500" fill="hold"/>
                                            <p:tgtEl>
                                              <p:spTgt spid="8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1250"/>
                                      </p:stCondLst>
                                      <p:childTnLst>
                                        <p:set>
                                          <p:cBhvr>
                                            <p:cTn id="39" dur="1" fill="hold">
                                              <p:stCondLst>
                                                <p:cond delay="0"/>
                                              </p:stCondLst>
                                            </p:cTn>
                                            <p:tgtEl>
                                              <p:spTgt spid="89"/>
                                            </p:tgtEl>
                                            <p:attrNameLst>
                                              <p:attrName>style.visibility</p:attrName>
                                            </p:attrNameLst>
                                          </p:cBhvr>
                                          <p:to>
                                            <p:strVal val="visible"/>
                                          </p:to>
                                        </p:set>
                                        <p:anim calcmode="lin" valueType="num">
                                          <p:cBhvr additive="base">
                                            <p:cTn id="40" dur="500" fill="hold"/>
                                            <p:tgtEl>
                                              <p:spTgt spid="89"/>
                                            </p:tgtEl>
                                            <p:attrNameLst>
                                              <p:attrName>ppt_x</p:attrName>
                                            </p:attrNameLst>
                                          </p:cBhvr>
                                          <p:tavLst>
                                            <p:tav tm="0">
                                              <p:val>
                                                <p:strVal val="0-#ppt_w/2"/>
                                              </p:val>
                                            </p:tav>
                                            <p:tav tm="100000">
                                              <p:val>
                                                <p:strVal val="#ppt_x"/>
                                              </p:val>
                                            </p:tav>
                                          </p:tavLst>
                                        </p:anim>
                                        <p:anim calcmode="lin" valueType="num">
                                          <p:cBhvr additive="base">
                                            <p:cTn id="41" dur="500" fill="hold"/>
                                            <p:tgtEl>
                                              <p:spTgt spid="89"/>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anim calcmode="lin" valueType="num">
                                          <p:cBhvr>
                                            <p:cTn id="56" dur="500" fill="hold"/>
                                            <p:tgtEl>
                                              <p:spTgt spid="41"/>
                                            </p:tgtEl>
                                            <p:attrNameLst>
                                              <p:attrName>ppt_x</p:attrName>
                                            </p:attrNameLst>
                                          </p:cBhvr>
                                          <p:tavLst>
                                            <p:tav tm="0">
                                              <p:val>
                                                <p:strVal val="#ppt_x"/>
                                              </p:val>
                                            </p:tav>
                                            <p:tav tm="100000">
                                              <p:val>
                                                <p:strVal val="#ppt_x"/>
                                              </p:val>
                                            </p:tav>
                                          </p:tavLst>
                                        </p:anim>
                                        <p:anim calcmode="lin" valueType="num">
                                          <p:cBhvr>
                                            <p:cTn id="57"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left)">
                                          <p:cBhvr>
                                            <p:cTn id="62" dur="500"/>
                                            <p:tgtEl>
                                              <p:spTgt spid="92"/>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anim calcmode="lin" valueType="num">
                                          <p:cBhvr>
                                            <p:cTn id="67" dur="500" fill="hold"/>
                                            <p:tgtEl>
                                              <p:spTgt spid="46"/>
                                            </p:tgtEl>
                                            <p:attrNameLst>
                                              <p:attrName>ppt_x</p:attrName>
                                            </p:attrNameLst>
                                          </p:cBhvr>
                                          <p:tavLst>
                                            <p:tav tm="0">
                                              <p:val>
                                                <p:strVal val="#ppt_x"/>
                                              </p:val>
                                            </p:tav>
                                            <p:tav tm="100000">
                                              <p:val>
                                                <p:strVal val="#ppt_x"/>
                                              </p:val>
                                            </p:tav>
                                          </p:tavLst>
                                        </p:anim>
                                        <p:anim calcmode="lin" valueType="num">
                                          <p:cBhvr>
                                            <p:cTn id="68"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barn(outVertical)">
                                          <p:cBhvr>
                                            <p:cTn id="73" dur="500"/>
                                            <p:tgtEl>
                                              <p:spTgt spid="8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53" presetClass="entr" presetSubtype="16"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2" grpId="0" animBg="1"/>
          <p:bldP spid="46" grpId="0"/>
          <p:bldP spid="48" grpId="0"/>
          <p:bldP spid="59" grpId="0"/>
          <p:bldP spid="21" grpId="0" animBg="1"/>
          <p:bldP spid="41" grpId="0"/>
          <p:bldP spid="8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70771" y="4779434"/>
            <a:ext cx="2533847" cy="913070"/>
          </a:xfrm>
          <a:prstGeom prst="rect">
            <a:avLst/>
          </a:prstGeom>
          <a:noFill/>
        </p:spPr>
        <p:txBody>
          <a:bodyPr wrap="square" rtlCol="0">
            <a:spAutoFit/>
          </a:bodyPr>
          <a:lstStyle/>
          <a:p>
            <a:pPr algn="r">
              <a:lnSpc>
                <a:spcPts val="1600"/>
              </a:lnSpc>
            </a:pPr>
            <a:r>
              <a:rPr lang="sr-Latn-RS" sz="1600" b="1" cap="small" spc="140">
                <a:solidFill>
                  <a:srgbClr val="9CB756"/>
                </a:solidFill>
                <a:latin typeface="Montserrat Light" panose="00000400000000000000" pitchFamily="50" charset="-18"/>
                <a:cs typeface="Modak" panose="01000000000000000000" pitchFamily="2" charset="-18"/>
              </a:rPr>
              <a:t>Ima ga na manjim tastaturama, obično na Laptop računarima</a:t>
            </a:r>
          </a:p>
        </p:txBody>
      </p:sp>
      <p:sp>
        <p:nvSpPr>
          <p:cNvPr id="16" name="TextBox 15"/>
          <p:cNvSpPr txBox="1"/>
          <p:nvPr/>
        </p:nvSpPr>
        <p:spPr>
          <a:xfrm>
            <a:off x="315989" y="2562110"/>
            <a:ext cx="2311384" cy="913070"/>
          </a:xfrm>
          <a:prstGeom prst="rect">
            <a:avLst/>
          </a:prstGeom>
          <a:noFill/>
        </p:spPr>
        <p:txBody>
          <a:bodyPr wrap="square" rtlCol="0">
            <a:spAutoFit/>
          </a:bodyPr>
          <a:lstStyle/>
          <a:p>
            <a:pPr algn="r">
              <a:lnSpc>
                <a:spcPts val="1600"/>
              </a:lnSpc>
            </a:pPr>
            <a:r>
              <a:rPr lang="sr-Latn-RS" sz="1600" b="1" cap="small" spc="140">
                <a:solidFill>
                  <a:srgbClr val="BE372C"/>
                </a:solidFill>
                <a:latin typeface="Montserrat Light" panose="00000400000000000000" pitchFamily="50" charset="-18"/>
                <a:cs typeface="Modak" panose="01000000000000000000" pitchFamily="2" charset="-18"/>
              </a:rPr>
              <a:t>Jedan taster, obično sa leve strane razmaknice</a:t>
            </a:r>
          </a:p>
        </p:txBody>
      </p:sp>
      <p:sp>
        <p:nvSpPr>
          <p:cNvPr id="17" name="TextBox 16"/>
          <p:cNvSpPr txBox="1"/>
          <p:nvPr/>
        </p:nvSpPr>
        <p:spPr>
          <a:xfrm>
            <a:off x="8215646" y="1181016"/>
            <a:ext cx="2366042" cy="913070"/>
          </a:xfrm>
          <a:prstGeom prst="rect">
            <a:avLst/>
          </a:prstGeom>
          <a:noFill/>
        </p:spPr>
        <p:txBody>
          <a:bodyPr wrap="square" rtlCol="0">
            <a:spAutoFit/>
          </a:bodyPr>
          <a:lstStyle/>
          <a:p>
            <a:pPr>
              <a:lnSpc>
                <a:spcPts val="1600"/>
              </a:lnSpc>
            </a:pPr>
            <a:r>
              <a:rPr lang="sr-Latn-RS" sz="1600" b="1" cap="small" spc="140" smtClean="0">
                <a:solidFill>
                  <a:srgbClr val="F09B13"/>
                </a:solidFill>
                <a:latin typeface="Montserrat Light" panose="00000400000000000000" pitchFamily="50" charset="-18"/>
                <a:cs typeface="Modak" panose="01000000000000000000" pitchFamily="2" charset="-18"/>
              </a:rPr>
              <a:t>Dva tastera, sa leve i desne strane na krajevima</a:t>
            </a:r>
            <a:endParaRPr lang="sr-Latn-RS" sz="1600" b="1" cap="small" spc="140">
              <a:solidFill>
                <a:srgbClr val="F09B13"/>
              </a:solidFill>
              <a:latin typeface="Montserrat Light" panose="00000400000000000000" pitchFamily="50" charset="-18"/>
              <a:cs typeface="Modak" panose="01000000000000000000" pitchFamily="2" charset="-18"/>
            </a:endParaRPr>
          </a:p>
        </p:txBody>
      </p:sp>
      <p:sp>
        <p:nvSpPr>
          <p:cNvPr id="18" name="TextBox 17"/>
          <p:cNvSpPr txBox="1"/>
          <p:nvPr/>
        </p:nvSpPr>
        <p:spPr>
          <a:xfrm>
            <a:off x="1641384" y="1216779"/>
            <a:ext cx="2236841" cy="707886"/>
          </a:xfrm>
          <a:prstGeom prst="rect">
            <a:avLst/>
          </a:prstGeom>
          <a:noFill/>
        </p:spPr>
        <p:txBody>
          <a:bodyPr wrap="square" rtlCol="0">
            <a:spAutoFit/>
          </a:bodyPr>
          <a:lstStyle/>
          <a:p>
            <a:pPr algn="r">
              <a:lnSpc>
                <a:spcPts val="1600"/>
              </a:lnSpc>
            </a:pPr>
            <a:r>
              <a:rPr lang="sr-Latn-RS" sz="1600" b="1" cap="small" spc="140" smtClean="0">
                <a:solidFill>
                  <a:srgbClr val="15AA95"/>
                </a:solidFill>
                <a:latin typeface="Montserrat Light" panose="00000400000000000000" pitchFamily="50" charset="-18"/>
                <a:cs typeface="Modak" panose="01000000000000000000" pitchFamily="2" charset="-18"/>
              </a:rPr>
              <a:t>Jedan taster, levo od razmaknice</a:t>
            </a:r>
            <a:endParaRPr lang="sr-Latn-RS" sz="1600" b="1" cap="small" spc="140">
              <a:solidFill>
                <a:srgbClr val="15AA95"/>
              </a:solidFill>
              <a:latin typeface="Montserrat Light" panose="00000400000000000000" pitchFamily="50" charset="-18"/>
              <a:cs typeface="Modak" panose="01000000000000000000" pitchFamily="2" charset="-18"/>
            </a:endParaRPr>
          </a:p>
        </p:txBody>
      </p:sp>
      <p:sp>
        <p:nvSpPr>
          <p:cNvPr id="19" name="TextBox 18"/>
          <p:cNvSpPr txBox="1"/>
          <p:nvPr/>
        </p:nvSpPr>
        <p:spPr>
          <a:xfrm>
            <a:off x="9591297" y="3550818"/>
            <a:ext cx="2283675" cy="707886"/>
          </a:xfrm>
          <a:prstGeom prst="rect">
            <a:avLst/>
          </a:prstGeom>
          <a:noFill/>
        </p:spPr>
        <p:txBody>
          <a:bodyPr wrap="square" rtlCol="0">
            <a:spAutoFit/>
          </a:bodyPr>
          <a:lstStyle/>
          <a:p>
            <a:pPr>
              <a:lnSpc>
                <a:spcPts val="1600"/>
              </a:lnSpc>
            </a:pPr>
            <a:r>
              <a:rPr lang="sr-Latn-RS" sz="1600" b="1" cap="small" spc="140" smtClean="0">
                <a:solidFill>
                  <a:srgbClr val="237DB9"/>
                </a:solidFill>
                <a:latin typeface="Montserrat Light" panose="00000400000000000000" pitchFamily="50" charset="-18"/>
                <a:cs typeface="Modak" panose="01000000000000000000" pitchFamily="2" charset="-18"/>
              </a:rPr>
              <a:t>Dva tastera sa leve i desne strane</a:t>
            </a:r>
            <a:endParaRPr lang="sr-Latn-RS" sz="1600" b="1" cap="small" spc="140">
              <a:solidFill>
                <a:srgbClr val="237DB9"/>
              </a:solidFill>
              <a:latin typeface="Montserrat Light" panose="00000400000000000000" pitchFamily="50" charset="-18"/>
              <a:cs typeface="Modak" panose="01000000000000000000" pitchFamily="2" charset="-18"/>
            </a:endParaRPr>
          </a:p>
        </p:txBody>
      </p:sp>
      <p:sp>
        <p:nvSpPr>
          <p:cNvPr id="21" name="Hexagon 20"/>
          <p:cNvSpPr>
            <a:spLocks noChangeAspect="1"/>
          </p:cNvSpPr>
          <p:nvPr/>
        </p:nvSpPr>
        <p:spPr>
          <a:xfrm rot="5400000">
            <a:off x="7580262" y="2913937"/>
            <a:ext cx="2160000" cy="1862070"/>
          </a:xfrm>
          <a:prstGeom prst="hexagon">
            <a:avLst/>
          </a:prstGeom>
          <a:solidFill>
            <a:srgbClr val="237DB9"/>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r-Latn-RS" sz="2800"/>
              <a:t>⇧ </a:t>
            </a:r>
            <a:r>
              <a:rPr lang="sr-Latn-RS" sz="2800" smtClean="0"/>
              <a:t>Shift</a:t>
            </a:r>
            <a:endParaRPr lang="sr-Latn-RS" sz="2800"/>
          </a:p>
        </p:txBody>
      </p:sp>
      <p:sp>
        <p:nvSpPr>
          <p:cNvPr id="22" name="Hexagon 21"/>
          <p:cNvSpPr/>
          <p:nvPr/>
        </p:nvSpPr>
        <p:spPr>
          <a:xfrm rot="5400000">
            <a:off x="6942543" y="1006548"/>
            <a:ext cx="1402352" cy="1208924"/>
          </a:xfrm>
          <a:prstGeom prst="hexagon">
            <a:avLst/>
          </a:prstGeom>
          <a:solidFill>
            <a:srgbClr val="F09B13"/>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r-Latn-RS" sz="2800" smtClean="0"/>
              <a:t>Ctrl</a:t>
            </a:r>
            <a:endParaRPr lang="sr-Latn-RS" sz="2800"/>
          </a:p>
        </p:txBody>
      </p:sp>
      <p:sp>
        <p:nvSpPr>
          <p:cNvPr id="23" name="Hexagon 22"/>
          <p:cNvSpPr>
            <a:spLocks noChangeAspect="1"/>
          </p:cNvSpPr>
          <p:nvPr/>
        </p:nvSpPr>
        <p:spPr>
          <a:xfrm rot="5400000">
            <a:off x="3789213" y="1030869"/>
            <a:ext cx="1404000" cy="1210346"/>
          </a:xfrm>
          <a:prstGeom prst="hexagon">
            <a:avLst/>
          </a:prstGeom>
          <a:solidFill>
            <a:srgbClr val="15AA95"/>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r-Latn-RS" sz="2800" smtClean="0"/>
              <a:t>Alt</a:t>
            </a:r>
            <a:endParaRPr lang="sr-Latn-RS" sz="2800"/>
          </a:p>
        </p:txBody>
      </p:sp>
      <p:sp>
        <p:nvSpPr>
          <p:cNvPr id="24" name="Hexagon 23"/>
          <p:cNvSpPr/>
          <p:nvPr/>
        </p:nvSpPr>
        <p:spPr>
          <a:xfrm rot="5400000">
            <a:off x="6005290" y="5093217"/>
            <a:ext cx="1402352" cy="1208924"/>
          </a:xfrm>
          <a:prstGeom prst="hexagon">
            <a:avLst/>
          </a:prstGeom>
          <a:solidFill>
            <a:srgbClr val="843C0C"/>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r-Latn-RS" sz="2400" smtClean="0"/>
              <a:t>AltGr</a:t>
            </a:r>
            <a:endParaRPr lang="sr-Latn-RS" sz="2400"/>
          </a:p>
        </p:txBody>
      </p:sp>
      <p:grpSp>
        <p:nvGrpSpPr>
          <p:cNvPr id="34" name="Group 33"/>
          <p:cNvGrpSpPr/>
          <p:nvPr/>
        </p:nvGrpSpPr>
        <p:grpSpPr>
          <a:xfrm>
            <a:off x="2615634" y="1949635"/>
            <a:ext cx="1837903" cy="2131968"/>
            <a:chOff x="2634106" y="1968107"/>
            <a:chExt cx="1837903" cy="2131968"/>
          </a:xfrm>
        </p:grpSpPr>
        <p:sp>
          <p:nvSpPr>
            <p:cNvPr id="25" name="Hexagon 24"/>
            <p:cNvSpPr/>
            <p:nvPr/>
          </p:nvSpPr>
          <p:spPr>
            <a:xfrm rot="5400000">
              <a:off x="2487074" y="2115139"/>
              <a:ext cx="2131968" cy="1837903"/>
            </a:xfrm>
            <a:prstGeom prst="hexagon">
              <a:avLst/>
            </a:prstGeom>
            <a:solidFill>
              <a:srgbClr val="BE372C"/>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r"/>
              <a:r>
                <a:rPr lang="sr-Latn-RS" sz="2800" smtClean="0"/>
                <a:t>Win</a:t>
              </a:r>
              <a:endParaRPr lang="sr-Latn-RS" sz="2800"/>
            </a:p>
          </p:txBody>
        </p:sp>
        <p:grpSp>
          <p:nvGrpSpPr>
            <p:cNvPr id="32" name="Group 31"/>
            <p:cNvGrpSpPr/>
            <p:nvPr/>
          </p:nvGrpSpPr>
          <p:grpSpPr>
            <a:xfrm>
              <a:off x="2912101" y="2760075"/>
              <a:ext cx="574522" cy="574522"/>
              <a:chOff x="2912101" y="2760075"/>
              <a:chExt cx="574522" cy="574522"/>
            </a:xfrm>
          </p:grpSpPr>
          <p:grpSp>
            <p:nvGrpSpPr>
              <p:cNvPr id="26" name="Group 25"/>
              <p:cNvGrpSpPr>
                <a:grpSpLocks noChangeAspect="1"/>
              </p:cNvGrpSpPr>
              <p:nvPr/>
            </p:nvGrpSpPr>
            <p:grpSpPr>
              <a:xfrm>
                <a:off x="3001362" y="2871031"/>
                <a:ext cx="396000" cy="352611"/>
                <a:chOff x="755650" y="4794250"/>
                <a:chExt cx="912813" cy="812800"/>
              </a:xfrm>
              <a:solidFill>
                <a:schemeClr val="bg1">
                  <a:lumMod val="95000"/>
                </a:schemeClr>
              </a:solidFill>
            </p:grpSpPr>
            <p:sp>
              <p:nvSpPr>
                <p:cNvPr id="27"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28"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29"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30"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grpSp>
          <p:sp>
            <p:nvSpPr>
              <p:cNvPr id="31" name="Oval 30"/>
              <p:cNvSpPr/>
              <p:nvPr/>
            </p:nvSpPr>
            <p:spPr>
              <a:xfrm>
                <a:off x="2912101" y="2760075"/>
                <a:ext cx="574522" cy="574522"/>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grpSp>
      <p:sp>
        <p:nvSpPr>
          <p:cNvPr id="33" name="Hexagon 32"/>
          <p:cNvSpPr/>
          <p:nvPr/>
        </p:nvSpPr>
        <p:spPr>
          <a:xfrm rot="5400000">
            <a:off x="3800925" y="4618448"/>
            <a:ext cx="1402352" cy="1208924"/>
          </a:xfrm>
          <a:prstGeom prst="hexagon">
            <a:avLst/>
          </a:prstGeom>
          <a:solidFill>
            <a:srgbClr val="9CB756"/>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r-Latn-RS" sz="2800" smtClean="0"/>
              <a:t>Fn</a:t>
            </a:r>
            <a:endParaRPr lang="sr-Latn-RS" sz="2800"/>
          </a:p>
        </p:txBody>
      </p:sp>
      <p:grpSp>
        <p:nvGrpSpPr>
          <p:cNvPr id="38" name="Group 37"/>
          <p:cNvGrpSpPr/>
          <p:nvPr/>
        </p:nvGrpSpPr>
        <p:grpSpPr>
          <a:xfrm>
            <a:off x="4527425" y="1629001"/>
            <a:ext cx="3103447" cy="3600000"/>
            <a:chOff x="4527425" y="1629001"/>
            <a:chExt cx="3103447" cy="3600000"/>
          </a:xfrm>
        </p:grpSpPr>
        <p:sp>
          <p:nvSpPr>
            <p:cNvPr id="8" name="Hexagon 7"/>
            <p:cNvSpPr/>
            <p:nvPr/>
          </p:nvSpPr>
          <p:spPr>
            <a:xfrm rot="5400000">
              <a:off x="4364386" y="1950756"/>
              <a:ext cx="3429527" cy="2956489"/>
            </a:xfrm>
            <a:prstGeom prst="hexagon">
              <a:avLst/>
            </a:prstGeom>
            <a:solidFill>
              <a:srgbClr val="BE372C"/>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200" b="1">
                  <a:solidFill>
                    <a:schemeClr val="bg1"/>
                  </a:solidFill>
                  <a:latin typeface="Montserrat" panose="00000500000000000000" pitchFamily="50" charset="-18"/>
                  <a:cs typeface="Modak" panose="01000000000000000000" pitchFamily="2" charset="-18"/>
                </a:rPr>
                <a:t>TASTER MODIFIKATOR</a:t>
              </a:r>
              <a:endParaRPr lang="sr-Latn-RS" sz="1200" b="1">
                <a:solidFill>
                  <a:schemeClr val="bg1"/>
                </a:solidFill>
                <a:latin typeface="Montserrat" panose="00000500000000000000" pitchFamily="50" charset="-18"/>
                <a:cs typeface="Modak" panose="01000000000000000000" pitchFamily="2" charset="-18"/>
              </a:endParaRPr>
            </a:p>
            <a:p>
              <a:pPr algn="ctr"/>
              <a:endParaRPr lang="sr-Latn-RS" sz="1200" spc="140" smtClean="0">
                <a:solidFill>
                  <a:schemeClr val="bg1"/>
                </a:solidFill>
                <a:latin typeface="Montserrat Light" panose="00000400000000000000" pitchFamily="50" charset="-18"/>
                <a:cs typeface="Modak" panose="01000000000000000000" pitchFamily="2" charset="-18"/>
              </a:endParaRPr>
            </a:p>
            <a:p>
              <a:pPr algn="ctr"/>
              <a:r>
                <a:rPr lang="sr-Latn-RS" sz="1200" spc="140" smtClean="0">
                  <a:solidFill>
                    <a:schemeClr val="bg1"/>
                  </a:solidFill>
                  <a:latin typeface="Montserrat Light" panose="00000400000000000000" pitchFamily="50" charset="-18"/>
                  <a:cs typeface="Modak" panose="01000000000000000000" pitchFamily="2" charset="-18"/>
                </a:rPr>
                <a:t>je </a:t>
              </a:r>
              <a:r>
                <a:rPr lang="sr-Latn-RS" sz="1200" spc="140">
                  <a:solidFill>
                    <a:schemeClr val="bg1"/>
                  </a:solidFill>
                  <a:latin typeface="Montserrat Light" panose="00000400000000000000" pitchFamily="50" charset="-18"/>
                  <a:cs typeface="Modak" panose="01000000000000000000" pitchFamily="2" charset="-18"/>
                </a:rPr>
                <a:t>taster na tastaturi koji se koristi u kombinaciji sa drugim </a:t>
              </a:r>
              <a:r>
                <a:rPr lang="sr-Latn-RS" sz="1200" spc="140" smtClean="0">
                  <a:solidFill>
                    <a:schemeClr val="bg1"/>
                  </a:solidFill>
                  <a:latin typeface="Montserrat Light" panose="00000400000000000000" pitchFamily="50" charset="-18"/>
                  <a:cs typeface="Modak" panose="01000000000000000000" pitchFamily="2" charset="-18"/>
                </a:rPr>
                <a:t>tasterom ili tasterom miša. </a:t>
              </a:r>
              <a:r>
                <a:rPr lang="sr-Latn-RS" sz="1200" spc="140">
                  <a:solidFill>
                    <a:schemeClr val="bg1"/>
                  </a:solidFill>
                  <a:latin typeface="Montserrat Light" panose="00000400000000000000" pitchFamily="50" charset="-18"/>
                  <a:cs typeface="Modak" panose="01000000000000000000" pitchFamily="2" charset="-18"/>
                </a:rPr>
                <a:t>Tasteri modifikatori se koriste za realizovanje postojećih prečica, ali i pravljenje novih od strane korisnika</a:t>
              </a:r>
              <a:r>
                <a:rPr lang="sr-Latn-RS" sz="1200" spc="140">
                  <a:solidFill>
                    <a:srgbClr val="15AA95"/>
                  </a:solidFill>
                  <a:latin typeface="Montserrat Light" panose="00000400000000000000" pitchFamily="50" charset="-18"/>
                  <a:cs typeface="Modak" panose="01000000000000000000" pitchFamily="2" charset="-18"/>
                </a:rPr>
                <a:t>.</a:t>
              </a:r>
              <a:endParaRPr lang="sr-Latn-RS" sz="1200"/>
            </a:p>
          </p:txBody>
        </p:sp>
        <p:sp>
          <p:nvSpPr>
            <p:cNvPr id="35" name="Hexagon 34"/>
            <p:cNvSpPr>
              <a:spLocks noChangeAspect="1"/>
            </p:cNvSpPr>
            <p:nvPr/>
          </p:nvSpPr>
          <p:spPr>
            <a:xfrm rot="5400000">
              <a:off x="4279149" y="1877277"/>
              <a:ext cx="3600000" cy="3103447"/>
            </a:xfrm>
            <a:prstGeom prst="hexagon">
              <a:avLst/>
            </a:prstGeom>
            <a:noFill/>
            <a:ln w="28575">
              <a:solidFill>
                <a:srgbClr val="BE372C"/>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r-Latn-RS" sz="1200" spc="140" smtClean="0">
                  <a:solidFill>
                    <a:srgbClr val="15AA95"/>
                  </a:solidFill>
                  <a:latin typeface="Montserrat Light" panose="00000400000000000000" pitchFamily="50" charset="-18"/>
                  <a:cs typeface="Modak" panose="01000000000000000000" pitchFamily="2" charset="-18"/>
                </a:rPr>
                <a:t>.</a:t>
              </a:r>
              <a:endParaRPr lang="sr-Latn-RS" sz="1200"/>
            </a:p>
          </p:txBody>
        </p:sp>
      </p:grpSp>
      <p:sp>
        <p:nvSpPr>
          <p:cNvPr id="36" name="TextBox 35"/>
          <p:cNvSpPr txBox="1"/>
          <p:nvPr/>
        </p:nvSpPr>
        <p:spPr>
          <a:xfrm>
            <a:off x="7311237" y="5284584"/>
            <a:ext cx="1651799" cy="913070"/>
          </a:xfrm>
          <a:prstGeom prst="rect">
            <a:avLst/>
          </a:prstGeom>
          <a:noFill/>
        </p:spPr>
        <p:txBody>
          <a:bodyPr wrap="square" rtlCol="0">
            <a:spAutoFit/>
          </a:bodyPr>
          <a:lstStyle/>
          <a:p>
            <a:pPr>
              <a:lnSpc>
                <a:spcPts val="1600"/>
              </a:lnSpc>
            </a:pPr>
            <a:r>
              <a:rPr lang="sr-Latn-RS" sz="1600" b="1" cap="small" spc="140" smtClean="0">
                <a:solidFill>
                  <a:srgbClr val="843C0C"/>
                </a:solidFill>
                <a:latin typeface="Montserrat Light" panose="00000400000000000000" pitchFamily="50" charset="-18"/>
                <a:cs typeface="Modak" panose="01000000000000000000" pitchFamily="2" charset="-18"/>
              </a:rPr>
              <a:t>Jedan taster, desno od razmaknice</a:t>
            </a:r>
            <a:endParaRPr lang="sr-Latn-RS" sz="1600" b="1" cap="small" spc="140">
              <a:solidFill>
                <a:srgbClr val="843C0C"/>
              </a:solidFill>
              <a:latin typeface="Montserrat Light" panose="00000400000000000000" pitchFamily="50" charset="-18"/>
              <a:cs typeface="Modak" panose="01000000000000000000" pitchFamily="2" charset="-18"/>
            </a:endParaRPr>
          </a:p>
        </p:txBody>
      </p:sp>
      <p:sp>
        <p:nvSpPr>
          <p:cNvPr id="37" name="Rectangle 36"/>
          <p:cNvSpPr/>
          <p:nvPr/>
        </p:nvSpPr>
        <p:spPr>
          <a:xfrm>
            <a:off x="3095820" y="212727"/>
            <a:ext cx="6000361" cy="584775"/>
          </a:xfrm>
          <a:prstGeom prst="rect">
            <a:avLst/>
          </a:prstGeom>
        </p:spPr>
        <p:txBody>
          <a:bodyPr wrap="none">
            <a:spAutoFit/>
          </a:bodyPr>
          <a:lstStyle/>
          <a:p>
            <a:r>
              <a:rPr lang="sr-Latn-RS" sz="3200" cap="all" spc="340" smtClean="0">
                <a:solidFill>
                  <a:srgbClr val="237DB9"/>
                </a:solidFill>
                <a:latin typeface="Montserrat" panose="00000500000000000000" pitchFamily="50" charset="-18"/>
                <a:cs typeface="Modak" panose="01000000000000000000" pitchFamily="2" charset="-18"/>
              </a:rPr>
              <a:t>TASTERI MODIFIKATORI</a:t>
            </a:r>
            <a:endParaRPr lang="sr-Latn-RS" sz="3200" cap="all" spc="340">
              <a:solidFill>
                <a:srgbClr val="237DB9"/>
              </a:solidFill>
              <a:latin typeface="Montserrat" panose="00000500000000000000" pitchFamily="50" charset="-18"/>
              <a:cs typeface="Modak" panose="01000000000000000000" pitchFamily="2" charset="-18"/>
            </a:endParaRPr>
          </a:p>
        </p:txBody>
      </p:sp>
    </p:spTree>
    <p:extLst>
      <p:ext uri="{BB962C8B-B14F-4D97-AF65-F5344CB8AC3E}">
        <p14:creationId xmlns:p14="http://schemas.microsoft.com/office/powerpoint/2010/main" val="23152430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style.rotation</p:attrName>
                                        </p:attrNameLst>
                                      </p:cBhvr>
                                      <p:tavLst>
                                        <p:tav tm="0">
                                          <p:val>
                                            <p:fltVal val="720"/>
                                          </p:val>
                                        </p:tav>
                                        <p:tav tm="100000">
                                          <p:val>
                                            <p:fltVal val="0"/>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ppt_w</p:attrName>
                                        </p:attrNameLst>
                                      </p:cBhvr>
                                      <p:tavLst>
                                        <p:tav tm="0">
                                          <p:val>
                                            <p:fltVal val="0"/>
                                          </p:val>
                                        </p:tav>
                                        <p:tav tm="100000">
                                          <p:val>
                                            <p:strVal val="#ppt_w"/>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1000"/>
                            </p:stCondLst>
                            <p:childTnLst>
                              <p:par>
                                <p:cTn id="28" presetID="35"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style.rotation</p:attrName>
                                        </p:attrNameLst>
                                      </p:cBhvr>
                                      <p:tavLst>
                                        <p:tav tm="0">
                                          <p:val>
                                            <p:fltVal val="720"/>
                                          </p:val>
                                        </p:tav>
                                        <p:tav tm="100000">
                                          <p:val>
                                            <p:fltVal val="0"/>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ppt_w</p:attrName>
                                        </p:attrNameLst>
                                      </p:cBhvr>
                                      <p:tavLst>
                                        <p:tav tm="0">
                                          <p:val>
                                            <p:fltVal val="0"/>
                                          </p:val>
                                        </p:tav>
                                        <p:tav tm="100000">
                                          <p:val>
                                            <p:strVal val="#ppt_w"/>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2000"/>
                            </p:stCondLst>
                            <p:childTnLst>
                              <p:par>
                                <p:cTn id="39" presetID="35"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anim calcmode="lin" valueType="num">
                                      <p:cBhvr>
                                        <p:cTn id="42" dur="500" fill="hold"/>
                                        <p:tgtEl>
                                          <p:spTgt spid="33"/>
                                        </p:tgtEl>
                                        <p:attrNameLst>
                                          <p:attrName>style.rotation</p:attrName>
                                        </p:attrNameLst>
                                      </p:cBhvr>
                                      <p:tavLst>
                                        <p:tav tm="0">
                                          <p:val>
                                            <p:fltVal val="720"/>
                                          </p:val>
                                        </p:tav>
                                        <p:tav tm="100000">
                                          <p:val>
                                            <p:fltVal val="0"/>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 calcmode="lin" valueType="num">
                                      <p:cBhvr>
                                        <p:cTn id="44" dur="500" fill="hold"/>
                                        <p:tgtEl>
                                          <p:spTgt spid="33"/>
                                        </p:tgtEl>
                                        <p:attrNameLst>
                                          <p:attrName>ppt_w</p:attrName>
                                        </p:attrNameLst>
                                      </p:cBhvr>
                                      <p:tavLst>
                                        <p:tav tm="0">
                                          <p:val>
                                            <p:fltVal val="0"/>
                                          </p:val>
                                        </p:tav>
                                        <p:tav tm="100000">
                                          <p:val>
                                            <p:strVal val="#ppt_w"/>
                                          </p:val>
                                        </p:tav>
                                      </p:tavLst>
                                    </p:anim>
                                  </p:childTnLst>
                                </p:cTn>
                              </p:par>
                              <p:par>
                                <p:cTn id="45" presetID="22" presetClass="entr" presetSubtype="2"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2500"/>
                            </p:stCondLst>
                            <p:childTnLst>
                              <p:par>
                                <p:cTn id="49" presetID="35"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anim calcmode="lin" valueType="num">
                                      <p:cBhvr>
                                        <p:cTn id="52" dur="500" fill="hold"/>
                                        <p:tgtEl>
                                          <p:spTgt spid="24"/>
                                        </p:tgtEl>
                                        <p:attrNameLst>
                                          <p:attrName>style.rotation</p:attrName>
                                        </p:attrNameLst>
                                      </p:cBhvr>
                                      <p:tavLst>
                                        <p:tav tm="0">
                                          <p:val>
                                            <p:fltVal val="720"/>
                                          </p:val>
                                        </p:tav>
                                        <p:tav tm="100000">
                                          <p:val>
                                            <p:fltVal val="0"/>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ppt_w</p:attrName>
                                        </p:attrNameLst>
                                      </p:cBhvr>
                                      <p:tavLst>
                                        <p:tav tm="0">
                                          <p:val>
                                            <p:fltVal val="0"/>
                                          </p:val>
                                        </p:tav>
                                        <p:tav tm="100000">
                                          <p:val>
                                            <p:strVal val="#ppt_w"/>
                                          </p:val>
                                        </p:tav>
                                      </p:tavLst>
                                    </p:anim>
                                  </p:childTnLst>
                                </p:cTn>
                              </p:par>
                              <p:par>
                                <p:cTn id="55" presetID="2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par>
                          <p:cTn id="58" fill="hold">
                            <p:stCondLst>
                              <p:cond delay="3000"/>
                            </p:stCondLst>
                            <p:childTnLst>
                              <p:par>
                                <p:cTn id="59" presetID="35"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anim calcmode="lin" valueType="num">
                                      <p:cBhvr>
                                        <p:cTn id="62" dur="500" fill="hold"/>
                                        <p:tgtEl>
                                          <p:spTgt spid="34"/>
                                        </p:tgtEl>
                                        <p:attrNameLst>
                                          <p:attrName>style.rotation</p:attrName>
                                        </p:attrNameLst>
                                      </p:cBhvr>
                                      <p:tavLst>
                                        <p:tav tm="0">
                                          <p:val>
                                            <p:fltVal val="720"/>
                                          </p:val>
                                        </p:tav>
                                        <p:tav tm="100000">
                                          <p:val>
                                            <p:fltVal val="0"/>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 calcmode="lin" valueType="num">
                                      <p:cBhvr>
                                        <p:cTn id="64" dur="500" fill="hold"/>
                                        <p:tgtEl>
                                          <p:spTgt spid="34"/>
                                        </p:tgtEl>
                                        <p:attrNameLst>
                                          <p:attrName>ppt_w</p:attrName>
                                        </p:attrNameLst>
                                      </p:cBhvr>
                                      <p:tavLst>
                                        <p:tav tm="0">
                                          <p:val>
                                            <p:fltVal val="0"/>
                                          </p:val>
                                        </p:tav>
                                        <p:tav tm="100000">
                                          <p:val>
                                            <p:strVal val="#ppt_w"/>
                                          </p:val>
                                        </p:tav>
                                      </p:tavLst>
                                    </p:anim>
                                  </p:childTnLst>
                                </p:cTn>
                              </p:par>
                              <p:par>
                                <p:cTn id="65" presetID="22" presetClass="entr" presetSubtype="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par>
                          <p:cTn id="68" fill="hold">
                            <p:stCondLst>
                              <p:cond delay="3500"/>
                            </p:stCondLst>
                            <p:childTnLst>
                              <p:par>
                                <p:cTn id="69" presetID="35"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style.rotation</p:attrName>
                                        </p:attrNameLst>
                                      </p:cBhvr>
                                      <p:tavLst>
                                        <p:tav tm="0">
                                          <p:val>
                                            <p:fltVal val="720"/>
                                          </p:val>
                                        </p:tav>
                                        <p:tav tm="100000">
                                          <p:val>
                                            <p:fltVal val="0"/>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 calcmode="lin" valueType="num">
                                      <p:cBhvr>
                                        <p:cTn id="74" dur="500" fill="hold"/>
                                        <p:tgtEl>
                                          <p:spTgt spid="23"/>
                                        </p:tgtEl>
                                        <p:attrNameLst>
                                          <p:attrName>ppt_w</p:attrName>
                                        </p:attrNameLst>
                                      </p:cBhvr>
                                      <p:tavLst>
                                        <p:tav tm="0">
                                          <p:val>
                                            <p:fltVal val="0"/>
                                          </p:val>
                                        </p:tav>
                                        <p:tav tm="100000">
                                          <p:val>
                                            <p:strVal val="#ppt_w"/>
                                          </p:val>
                                        </p:tav>
                                      </p:tavLst>
                                    </p:anim>
                                  </p:childTnLst>
                                </p:cTn>
                              </p:par>
                              <p:par>
                                <p:cTn id="75" presetID="22" presetClass="entr" presetSubtype="2"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right)">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animBg="1"/>
      <p:bldP spid="22" grpId="0" animBg="1"/>
      <p:bldP spid="23" grpId="0" animBg="1"/>
      <p:bldP spid="24" grpId="0" animBg="1"/>
      <p:bldP spid="33" grpId="0" animBg="1"/>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9680" y="147424"/>
            <a:ext cx="6832640" cy="584775"/>
          </a:xfrm>
          <a:prstGeom prst="rect">
            <a:avLst/>
          </a:prstGeom>
          <a:noFill/>
        </p:spPr>
        <p:txBody>
          <a:bodyPr wrap="none" rtlCol="0">
            <a:spAutoFit/>
          </a:bodyPr>
          <a:lstStyle/>
          <a:p>
            <a:r>
              <a:rPr lang="en-US" sz="3200" cap="all" spc="340">
                <a:solidFill>
                  <a:srgbClr val="237DB9"/>
                </a:solidFill>
                <a:latin typeface="Montserrat" panose="00000500000000000000" pitchFamily="50" charset="-18"/>
                <a:cs typeface="Modak" panose="01000000000000000000" pitchFamily="2" charset="-18"/>
              </a:rPr>
              <a:t>SKRA</a:t>
            </a:r>
            <a:r>
              <a:rPr lang="sr-Latn-RS" sz="3200" cap="all" spc="340">
                <a:solidFill>
                  <a:srgbClr val="237DB9"/>
                </a:solidFill>
                <a:latin typeface="Montserrat" panose="00000500000000000000" pitchFamily="50" charset="-18"/>
                <a:cs typeface="Modak" panose="01000000000000000000" pitchFamily="2" charset="-18"/>
              </a:rPr>
              <a:t>ĆENICE ZA WINDOWS</a:t>
            </a:r>
          </a:p>
        </p:txBody>
      </p:sp>
      <p:grpSp>
        <p:nvGrpSpPr>
          <p:cNvPr id="45" name="Group 44"/>
          <p:cNvGrpSpPr/>
          <p:nvPr/>
        </p:nvGrpSpPr>
        <p:grpSpPr>
          <a:xfrm>
            <a:off x="541374" y="2500254"/>
            <a:ext cx="5127907" cy="523220"/>
            <a:chOff x="541374" y="2500254"/>
            <a:chExt cx="5127907" cy="523220"/>
          </a:xfrm>
        </p:grpSpPr>
        <p:sp>
          <p:nvSpPr>
            <p:cNvPr id="3" name="Rectangle 2"/>
            <p:cNvSpPr/>
            <p:nvPr/>
          </p:nvSpPr>
          <p:spPr>
            <a:xfrm>
              <a:off x="1827707" y="2500254"/>
              <a:ext cx="3841574" cy="523220"/>
            </a:xfrm>
            <a:prstGeom prst="rect">
              <a:avLst/>
            </a:prstGeom>
          </p:spPr>
          <p:txBody>
            <a:bodyPr wrap="squar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Ranije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korišćen za resetovanje OS. Mnogi ga koriste </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za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prekidanje rada programa koji je prestao da reaguje</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endPar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 name="Rectangle 6"/>
            <p:cNvSpPr/>
            <p:nvPr/>
          </p:nvSpPr>
          <p:spPr>
            <a:xfrm>
              <a:off x="541374" y="2610580"/>
              <a:ext cx="1250662" cy="369332"/>
            </a:xfrm>
            <a:prstGeom prst="rect">
              <a:avLst/>
            </a:prstGeom>
          </p:spPr>
          <p:txBody>
            <a:bodyPr wrap="none">
              <a:spAutoFit/>
            </a:bodyPr>
            <a:lstStyle/>
            <a:p>
              <a:pPr algn="r"/>
              <a:r>
                <a:rPr lang="sr-Latn-RS" smtClean="0">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Alt+Ctrl+Del</a:t>
              </a:r>
              <a:endPar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grpSp>
        <p:nvGrpSpPr>
          <p:cNvPr id="48" name="Group 47"/>
          <p:cNvGrpSpPr/>
          <p:nvPr/>
        </p:nvGrpSpPr>
        <p:grpSpPr>
          <a:xfrm>
            <a:off x="1092806" y="6111407"/>
            <a:ext cx="3905913" cy="523220"/>
            <a:chOff x="1092806" y="6111407"/>
            <a:chExt cx="3905913" cy="523220"/>
          </a:xfrm>
        </p:grpSpPr>
        <p:sp>
          <p:nvSpPr>
            <p:cNvPr id="24" name="Rectangle 23"/>
            <p:cNvSpPr/>
            <p:nvPr/>
          </p:nvSpPr>
          <p:spPr>
            <a:xfrm>
              <a:off x="1092806" y="6202847"/>
              <a:ext cx="699230" cy="369332"/>
            </a:xfrm>
            <a:prstGeom prst="rect">
              <a:avLst/>
            </a:prstGeom>
          </p:spPr>
          <p:txBody>
            <a:bodyPr wrap="none">
              <a:spAutoFit/>
            </a:bodyPr>
            <a:lstStyle/>
            <a:p>
              <a:pPr algn="r"/>
              <a:r>
                <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Ctrl+F</a:t>
              </a:r>
            </a:p>
          </p:txBody>
        </p:sp>
        <p:sp>
          <p:nvSpPr>
            <p:cNvPr id="25" name="Rectangle 24"/>
            <p:cNvSpPr/>
            <p:nvPr/>
          </p:nvSpPr>
          <p:spPr>
            <a:xfrm>
              <a:off x="1827706" y="6111407"/>
              <a:ext cx="3171013" cy="523220"/>
            </a:xfrm>
            <a:prstGeom prst="rect">
              <a:avLst/>
            </a:prstGeom>
          </p:spPr>
          <p:txBody>
            <a:bodyPr wrap="squar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polje za pretragu i traži zadatu reč ili frazu u dokumentu.</a:t>
              </a:r>
            </a:p>
          </p:txBody>
        </p:sp>
      </p:grpSp>
      <p:grpSp>
        <p:nvGrpSpPr>
          <p:cNvPr id="51" name="Group 50"/>
          <p:cNvGrpSpPr/>
          <p:nvPr/>
        </p:nvGrpSpPr>
        <p:grpSpPr>
          <a:xfrm>
            <a:off x="6063957" y="6202847"/>
            <a:ext cx="2840104" cy="369332"/>
            <a:chOff x="6063957" y="6202847"/>
            <a:chExt cx="2840104" cy="369332"/>
          </a:xfrm>
        </p:grpSpPr>
        <p:sp>
          <p:nvSpPr>
            <p:cNvPr id="23" name="Rectangle 22"/>
            <p:cNvSpPr/>
            <p:nvPr/>
          </p:nvSpPr>
          <p:spPr>
            <a:xfrm>
              <a:off x="6063957" y="6202847"/>
              <a:ext cx="1696298" cy="369332"/>
            </a:xfrm>
            <a:prstGeom prst="rect">
              <a:avLst/>
            </a:prstGeom>
          </p:spPr>
          <p:txBody>
            <a:bodyPr wrap="none">
              <a:spAutoFit/>
            </a:bodyPr>
            <a:lstStyle/>
            <a:p>
              <a:pPr algn="r"/>
              <a:r>
                <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 Win+⎙ PrtScr</a:t>
              </a:r>
            </a:p>
          </p:txBody>
        </p:sp>
        <p:sp>
          <p:nvSpPr>
            <p:cNvPr id="26" name="Rectangle 25"/>
            <p:cNvSpPr/>
            <p:nvPr/>
          </p:nvSpPr>
          <p:spPr>
            <a:xfrm>
              <a:off x="7804465" y="6243487"/>
              <a:ext cx="1099596"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Slikanje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ekrana.</a:t>
              </a:r>
            </a:p>
          </p:txBody>
        </p:sp>
      </p:grpSp>
      <p:grpSp>
        <p:nvGrpSpPr>
          <p:cNvPr id="59" name="Group 58"/>
          <p:cNvGrpSpPr/>
          <p:nvPr/>
        </p:nvGrpSpPr>
        <p:grpSpPr>
          <a:xfrm>
            <a:off x="6099223" y="5656438"/>
            <a:ext cx="3772154" cy="369332"/>
            <a:chOff x="6099223" y="5656438"/>
            <a:chExt cx="3772154" cy="369332"/>
          </a:xfrm>
        </p:grpSpPr>
        <p:sp>
          <p:nvSpPr>
            <p:cNvPr id="22" name="Rectangle 21"/>
            <p:cNvSpPr/>
            <p:nvPr/>
          </p:nvSpPr>
          <p:spPr>
            <a:xfrm>
              <a:off x="6099223" y="5656438"/>
              <a:ext cx="1661032" cy="369332"/>
            </a:xfrm>
            <a:prstGeom prst="rect">
              <a:avLst/>
            </a:prstGeom>
          </p:spPr>
          <p:txBody>
            <a:bodyPr wrap="none">
              <a:spAutoFit/>
            </a:bodyPr>
            <a:lstStyle/>
            <a:p>
              <a:pPr algn="r"/>
              <a:r>
                <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 Win+⎊ Break</a:t>
              </a:r>
            </a:p>
          </p:txBody>
        </p:sp>
        <p:sp>
          <p:nvSpPr>
            <p:cNvPr id="27" name="Rectangle 26"/>
            <p:cNvSpPr/>
            <p:nvPr/>
          </p:nvSpPr>
          <p:spPr>
            <a:xfrm>
              <a:off x="7804465" y="5690897"/>
              <a:ext cx="2066912"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prozor System Properties.</a:t>
              </a:r>
            </a:p>
          </p:txBody>
        </p:sp>
      </p:grpSp>
      <p:grpSp>
        <p:nvGrpSpPr>
          <p:cNvPr id="65" name="Group 64"/>
          <p:cNvGrpSpPr/>
          <p:nvPr/>
        </p:nvGrpSpPr>
        <p:grpSpPr>
          <a:xfrm>
            <a:off x="6252983" y="5118439"/>
            <a:ext cx="4055244" cy="369332"/>
            <a:chOff x="6252983" y="5118439"/>
            <a:chExt cx="4055244" cy="369332"/>
          </a:xfrm>
        </p:grpSpPr>
        <p:sp>
          <p:nvSpPr>
            <p:cNvPr id="21" name="Rectangle 20"/>
            <p:cNvSpPr/>
            <p:nvPr/>
          </p:nvSpPr>
          <p:spPr>
            <a:xfrm>
              <a:off x="6252983" y="5118439"/>
              <a:ext cx="1507272"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 Win+Tab ↹</a:t>
              </a:r>
            </a:p>
          </p:txBody>
        </p:sp>
        <p:sp>
          <p:nvSpPr>
            <p:cNvPr id="28" name="Rectangle 27"/>
            <p:cNvSpPr/>
            <p:nvPr/>
          </p:nvSpPr>
          <p:spPr>
            <a:xfrm>
              <a:off x="7804465" y="5149843"/>
              <a:ext cx="2503762"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Pregled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svih trenutno otvorenih prozora.</a:t>
              </a:r>
            </a:p>
          </p:txBody>
        </p:sp>
      </p:grpSp>
      <p:grpSp>
        <p:nvGrpSpPr>
          <p:cNvPr id="64" name="Group 63"/>
          <p:cNvGrpSpPr/>
          <p:nvPr/>
        </p:nvGrpSpPr>
        <p:grpSpPr>
          <a:xfrm>
            <a:off x="6317231" y="4492751"/>
            <a:ext cx="3431549" cy="523220"/>
            <a:chOff x="6317231" y="4492751"/>
            <a:chExt cx="3431549" cy="523220"/>
          </a:xfrm>
        </p:grpSpPr>
        <p:sp>
          <p:nvSpPr>
            <p:cNvPr id="20" name="Rectangle 19"/>
            <p:cNvSpPr/>
            <p:nvPr/>
          </p:nvSpPr>
          <p:spPr>
            <a:xfrm>
              <a:off x="6317231" y="4580440"/>
              <a:ext cx="1443024"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 Win+Ctrl+F</a:t>
              </a:r>
            </a:p>
          </p:txBody>
        </p:sp>
        <p:sp>
          <p:nvSpPr>
            <p:cNvPr id="29" name="Rectangle 28"/>
            <p:cNvSpPr/>
            <p:nvPr/>
          </p:nvSpPr>
          <p:spPr>
            <a:xfrm>
              <a:off x="7804465" y="4492751"/>
              <a:ext cx="1944315" cy="523220"/>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retražuje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kompjutere u mreži </a:t>
              </a:r>
              <a:endPar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samo za umrežene računare).</a:t>
              </a:r>
            </a:p>
          </p:txBody>
        </p:sp>
      </p:grpSp>
      <p:grpSp>
        <p:nvGrpSpPr>
          <p:cNvPr id="50" name="Group 49"/>
          <p:cNvGrpSpPr/>
          <p:nvPr/>
        </p:nvGrpSpPr>
        <p:grpSpPr>
          <a:xfrm>
            <a:off x="6734012" y="4042441"/>
            <a:ext cx="3084594" cy="369332"/>
            <a:chOff x="6734012" y="4042441"/>
            <a:chExt cx="3084594" cy="369332"/>
          </a:xfrm>
        </p:grpSpPr>
        <p:sp>
          <p:nvSpPr>
            <p:cNvPr id="19" name="Rectangle 18"/>
            <p:cNvSpPr/>
            <p:nvPr/>
          </p:nvSpPr>
          <p:spPr>
            <a:xfrm>
              <a:off x="6734012" y="4042441"/>
              <a:ext cx="1026243" cy="369332"/>
            </a:xfrm>
            <a:prstGeom prst="rect">
              <a:avLst/>
            </a:prstGeom>
          </p:spPr>
          <p:txBody>
            <a:bodyPr wrap="none">
              <a:spAutoFit/>
            </a:bodyPr>
            <a:lstStyle/>
            <a:p>
              <a:pPr algn="r"/>
              <a:r>
                <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mtClean="0">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Win+E</a:t>
              </a:r>
              <a:endPar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0" name="Rectangle 29"/>
            <p:cNvSpPr/>
            <p:nvPr/>
          </p:nvSpPr>
          <p:spPr>
            <a:xfrm>
              <a:off x="7804465" y="4068775"/>
              <a:ext cx="2014141"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Windows (File) Explorer.</a:t>
              </a:r>
            </a:p>
          </p:txBody>
        </p:sp>
      </p:grpSp>
      <p:grpSp>
        <p:nvGrpSpPr>
          <p:cNvPr id="58" name="Group 57"/>
          <p:cNvGrpSpPr/>
          <p:nvPr/>
        </p:nvGrpSpPr>
        <p:grpSpPr>
          <a:xfrm>
            <a:off x="5882818" y="3504442"/>
            <a:ext cx="3922323" cy="369332"/>
            <a:chOff x="5882818" y="3504442"/>
            <a:chExt cx="3922323" cy="369332"/>
          </a:xfrm>
        </p:grpSpPr>
        <p:sp>
          <p:nvSpPr>
            <p:cNvPr id="18" name="Rectangle 17"/>
            <p:cNvSpPr/>
            <p:nvPr/>
          </p:nvSpPr>
          <p:spPr>
            <a:xfrm>
              <a:off x="5882818" y="3504442"/>
              <a:ext cx="1877437" cy="369332"/>
            </a:xfrm>
            <a:prstGeom prst="rect">
              <a:avLst/>
            </a:prstGeom>
          </p:spPr>
          <p:txBody>
            <a:bodyPr wrap="none">
              <a:spAutoFit/>
            </a:bodyPr>
            <a:lstStyle/>
            <a:p>
              <a:pPr algn="r"/>
              <a:r>
                <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 Shift+⊞ </a:t>
              </a:r>
              <a:r>
                <a:rPr lang="sr-Latn-RS" smtClean="0">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Win+M</a:t>
              </a:r>
              <a:endPar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1" name="Rectangle 30"/>
            <p:cNvSpPr/>
            <p:nvPr/>
          </p:nvSpPr>
          <p:spPr>
            <a:xfrm>
              <a:off x="7804465" y="3518071"/>
              <a:ext cx="2000676"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Vraća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sve minimizirane prozore.</a:t>
              </a:r>
            </a:p>
          </p:txBody>
        </p:sp>
      </p:grpSp>
      <p:grpSp>
        <p:nvGrpSpPr>
          <p:cNvPr id="63" name="Group 62"/>
          <p:cNvGrpSpPr/>
          <p:nvPr/>
        </p:nvGrpSpPr>
        <p:grpSpPr>
          <a:xfrm>
            <a:off x="6650657" y="2966443"/>
            <a:ext cx="4340834" cy="369332"/>
            <a:chOff x="6650657" y="2966443"/>
            <a:chExt cx="4340834" cy="369332"/>
          </a:xfrm>
        </p:grpSpPr>
        <p:sp>
          <p:nvSpPr>
            <p:cNvPr id="17" name="Rectangle 16"/>
            <p:cNvSpPr/>
            <p:nvPr/>
          </p:nvSpPr>
          <p:spPr>
            <a:xfrm>
              <a:off x="6650657" y="2966443"/>
              <a:ext cx="1109598"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Win+M</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2" name="Rectangle 31"/>
            <p:cNvSpPr/>
            <p:nvPr/>
          </p:nvSpPr>
          <p:spPr>
            <a:xfrm>
              <a:off x="7804465" y="2996225"/>
              <a:ext cx="3187026"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Minimizira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sve otvorene prozore i prikazuje Desktop.</a:t>
              </a:r>
            </a:p>
          </p:txBody>
        </p:sp>
      </p:grpSp>
      <p:grpSp>
        <p:nvGrpSpPr>
          <p:cNvPr id="54" name="Group 53"/>
          <p:cNvGrpSpPr/>
          <p:nvPr/>
        </p:nvGrpSpPr>
        <p:grpSpPr>
          <a:xfrm>
            <a:off x="6716379" y="2428444"/>
            <a:ext cx="4440607" cy="369332"/>
            <a:chOff x="6716379" y="2428444"/>
            <a:chExt cx="4440607" cy="369332"/>
          </a:xfrm>
        </p:grpSpPr>
        <p:sp>
          <p:nvSpPr>
            <p:cNvPr id="16" name="Rectangle 15"/>
            <p:cNvSpPr/>
            <p:nvPr/>
          </p:nvSpPr>
          <p:spPr>
            <a:xfrm>
              <a:off x="6716379" y="2428444"/>
              <a:ext cx="1043876" cy="369332"/>
            </a:xfrm>
            <a:prstGeom prst="rect">
              <a:avLst/>
            </a:prstGeom>
          </p:spPr>
          <p:txBody>
            <a:bodyPr wrap="none">
              <a:spAutoFit/>
            </a:bodyPr>
            <a:lstStyle/>
            <a:p>
              <a:pPr algn="r"/>
              <a:r>
                <a:rPr lang="sr-Latn-RS">
                  <a:solidFill>
                    <a:srgbClr val="F09B13"/>
                  </a:solidFill>
                  <a:latin typeface="Open Sans Condensed" panose="020B0806030504020204" pitchFamily="34" charset="0"/>
                  <a:ea typeface="Open Sans Condensed" panose="020B0806030504020204" pitchFamily="34" charset="0"/>
                  <a:cs typeface="Open Sans Condensed" panose="020B0806030504020204" pitchFamily="34" charset="0"/>
                </a:rPr>
                <a:t>⊞ Win+R</a:t>
              </a:r>
            </a:p>
          </p:txBody>
        </p:sp>
        <p:sp>
          <p:nvSpPr>
            <p:cNvPr id="33" name="Rectangle 32"/>
            <p:cNvSpPr/>
            <p:nvPr/>
          </p:nvSpPr>
          <p:spPr>
            <a:xfrm>
              <a:off x="7804465" y="2468429"/>
              <a:ext cx="3352521"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prozor za naprednijeg korisnika ("Power User").</a:t>
              </a:r>
            </a:p>
          </p:txBody>
        </p:sp>
      </p:grpSp>
      <p:grpSp>
        <p:nvGrpSpPr>
          <p:cNvPr id="57" name="Group 56"/>
          <p:cNvGrpSpPr/>
          <p:nvPr/>
        </p:nvGrpSpPr>
        <p:grpSpPr>
          <a:xfrm>
            <a:off x="6703555" y="1890445"/>
            <a:ext cx="2495863" cy="369332"/>
            <a:chOff x="6703555" y="1890445"/>
            <a:chExt cx="2495863" cy="369332"/>
          </a:xfrm>
        </p:grpSpPr>
        <p:sp>
          <p:nvSpPr>
            <p:cNvPr id="15" name="Rectangle 14"/>
            <p:cNvSpPr/>
            <p:nvPr/>
          </p:nvSpPr>
          <p:spPr>
            <a:xfrm>
              <a:off x="6703555" y="1890445"/>
              <a:ext cx="1056700" cy="369332"/>
            </a:xfrm>
            <a:prstGeom prst="rect">
              <a:avLst/>
            </a:prstGeom>
          </p:spPr>
          <p:txBody>
            <a:bodyPr wrap="none">
              <a:spAutoFit/>
            </a:bodyPr>
            <a:lstStyle/>
            <a:p>
              <a:pPr algn="r"/>
              <a:r>
                <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mtClean="0">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Win+D</a:t>
              </a:r>
              <a:endPar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4" name="Rectangle 33"/>
            <p:cNvSpPr/>
            <p:nvPr/>
          </p:nvSpPr>
          <p:spPr>
            <a:xfrm>
              <a:off x="7804465" y="1928217"/>
              <a:ext cx="1394953" cy="307777"/>
            </a:xfrm>
            <a:prstGeom prst="rect">
              <a:avLst/>
            </a:prstGeom>
          </p:spPr>
          <p:txBody>
            <a:bodyPr wrap="squar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Prikazuje Desktop.</a:t>
              </a:r>
              <a:endPar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49" name="Group 48"/>
          <p:cNvGrpSpPr/>
          <p:nvPr/>
        </p:nvGrpSpPr>
        <p:grpSpPr>
          <a:xfrm>
            <a:off x="6935991" y="1352446"/>
            <a:ext cx="2096311" cy="369332"/>
            <a:chOff x="6935991" y="1352446"/>
            <a:chExt cx="2096311" cy="369332"/>
          </a:xfrm>
        </p:grpSpPr>
        <p:sp>
          <p:nvSpPr>
            <p:cNvPr id="14" name="Rectangle 13"/>
            <p:cNvSpPr/>
            <p:nvPr/>
          </p:nvSpPr>
          <p:spPr>
            <a:xfrm>
              <a:off x="6935991" y="1352446"/>
              <a:ext cx="824264" cy="369332"/>
            </a:xfrm>
            <a:prstGeom prst="rect">
              <a:avLst/>
            </a:prstGeom>
          </p:spPr>
          <p:txBody>
            <a:bodyPr wrap="none">
              <a:spAutoFit/>
            </a:bodyPr>
            <a:lstStyle/>
            <a:p>
              <a:pPr algn="r"/>
              <a:r>
                <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mtClean="0">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Win</a:t>
              </a:r>
              <a:endPar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5" name="Rectangle 34"/>
            <p:cNvSpPr/>
            <p:nvPr/>
          </p:nvSpPr>
          <p:spPr>
            <a:xfrm>
              <a:off x="7804465" y="1375269"/>
              <a:ext cx="1227837"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Start meni.</a:t>
              </a:r>
            </a:p>
          </p:txBody>
        </p:sp>
      </p:grpSp>
      <p:grpSp>
        <p:nvGrpSpPr>
          <p:cNvPr id="56" name="Group 55"/>
          <p:cNvGrpSpPr/>
          <p:nvPr/>
        </p:nvGrpSpPr>
        <p:grpSpPr>
          <a:xfrm>
            <a:off x="6232273" y="738298"/>
            <a:ext cx="5613302" cy="523220"/>
            <a:chOff x="6232273" y="738298"/>
            <a:chExt cx="5613302" cy="523220"/>
          </a:xfrm>
        </p:grpSpPr>
        <p:sp>
          <p:nvSpPr>
            <p:cNvPr id="13" name="Rectangle 12"/>
            <p:cNvSpPr/>
            <p:nvPr/>
          </p:nvSpPr>
          <p:spPr>
            <a:xfrm>
              <a:off x="6232273" y="814447"/>
              <a:ext cx="1527982" cy="369332"/>
            </a:xfrm>
            <a:prstGeom prst="rect">
              <a:avLst/>
            </a:prstGeom>
          </p:spPr>
          <p:txBody>
            <a:bodyPr wrap="none">
              <a:spAutoFit/>
            </a:bodyPr>
            <a:lstStyle/>
            <a:p>
              <a:pPr algn="r"/>
              <a:r>
                <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mtClean="0">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Shift+Delete</a:t>
              </a:r>
              <a:endPar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5"/>
            <p:cNvSpPr/>
            <p:nvPr/>
          </p:nvSpPr>
          <p:spPr>
            <a:xfrm>
              <a:off x="7804465" y="738298"/>
              <a:ext cx="4041110" cy="523220"/>
            </a:xfrm>
            <a:prstGeom prst="rect">
              <a:avLst/>
            </a:prstGeom>
          </p:spPr>
          <p:txBody>
            <a:bodyPr wrap="squar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Bespovratno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briše selektovani objekat - preskače Recycle Bin, </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mada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treba OK za potvrdu. </a:t>
              </a:r>
            </a:p>
          </p:txBody>
        </p:sp>
      </p:grpSp>
      <p:grpSp>
        <p:nvGrpSpPr>
          <p:cNvPr id="47" name="Group 46"/>
          <p:cNvGrpSpPr/>
          <p:nvPr/>
        </p:nvGrpSpPr>
        <p:grpSpPr>
          <a:xfrm>
            <a:off x="1047922" y="5604135"/>
            <a:ext cx="2878372" cy="369332"/>
            <a:chOff x="1047922" y="5604135"/>
            <a:chExt cx="2878372" cy="369332"/>
          </a:xfrm>
        </p:grpSpPr>
        <p:sp>
          <p:nvSpPr>
            <p:cNvPr id="12" name="Rectangle 11"/>
            <p:cNvSpPr/>
            <p:nvPr/>
          </p:nvSpPr>
          <p:spPr>
            <a:xfrm>
              <a:off x="1047922" y="5604135"/>
              <a:ext cx="744114" cy="369332"/>
            </a:xfrm>
            <a:prstGeom prst="rect">
              <a:avLst/>
            </a:prstGeom>
          </p:spPr>
          <p:txBody>
            <a:bodyPr wrap="none">
              <a:spAutoFit/>
            </a:bodyPr>
            <a:lstStyle/>
            <a:p>
              <a:pPr algn="r"/>
              <a:r>
                <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Alt+F4</a:t>
              </a:r>
            </a:p>
          </p:txBody>
        </p:sp>
        <p:sp>
          <p:nvSpPr>
            <p:cNvPr id="37" name="Rectangle 36"/>
            <p:cNvSpPr/>
            <p:nvPr/>
          </p:nvSpPr>
          <p:spPr>
            <a:xfrm>
              <a:off x="1827706" y="5637694"/>
              <a:ext cx="2098588"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Zatvara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aktivni prozor ili program.</a:t>
              </a:r>
            </a:p>
          </p:txBody>
        </p:sp>
      </p:grpSp>
      <p:grpSp>
        <p:nvGrpSpPr>
          <p:cNvPr id="46" name="Group 45"/>
          <p:cNvGrpSpPr/>
          <p:nvPr/>
        </p:nvGrpSpPr>
        <p:grpSpPr>
          <a:xfrm>
            <a:off x="671088" y="4920689"/>
            <a:ext cx="3514571" cy="523220"/>
            <a:chOff x="671088" y="4920689"/>
            <a:chExt cx="3514571" cy="523220"/>
          </a:xfrm>
        </p:grpSpPr>
        <p:sp>
          <p:nvSpPr>
            <p:cNvPr id="11" name="Rectangle 10"/>
            <p:cNvSpPr/>
            <p:nvPr/>
          </p:nvSpPr>
          <p:spPr>
            <a:xfrm>
              <a:off x="671088" y="5005424"/>
              <a:ext cx="1120948" cy="369332"/>
            </a:xfrm>
            <a:prstGeom prst="rect">
              <a:avLst/>
            </a:prstGeom>
          </p:spPr>
          <p:txBody>
            <a:bodyPr wrap="none">
              <a:spAutoFit/>
            </a:bodyPr>
            <a:lstStyle/>
            <a:p>
              <a:pPr algn="r"/>
              <a:r>
                <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Alt+Tab </a:t>
              </a:r>
              <a:r>
                <a:rPr lang="sr-Latn-RS" smtClean="0">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sr-Latn-RS">
                <a:solidFill>
                  <a:srgbClr val="BE372C"/>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8" name="Rectangle 37"/>
            <p:cNvSpPr/>
            <p:nvPr/>
          </p:nvSpPr>
          <p:spPr>
            <a:xfrm>
              <a:off x="1827706" y="4920689"/>
              <a:ext cx="2357953" cy="523220"/>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Od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otvorenih programa bira onaj koji </a:t>
              </a:r>
              <a:b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b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će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biti aktivan, ne računajući Desktop.</a:t>
              </a:r>
            </a:p>
          </p:txBody>
        </p:sp>
      </p:grpSp>
      <p:grpSp>
        <p:nvGrpSpPr>
          <p:cNvPr id="62" name="Group 61"/>
          <p:cNvGrpSpPr/>
          <p:nvPr/>
        </p:nvGrpSpPr>
        <p:grpSpPr>
          <a:xfrm>
            <a:off x="918078" y="4406713"/>
            <a:ext cx="2137465" cy="369332"/>
            <a:chOff x="918078" y="4406713"/>
            <a:chExt cx="2137465" cy="369332"/>
          </a:xfrm>
        </p:grpSpPr>
        <p:sp>
          <p:nvSpPr>
            <p:cNvPr id="10" name="Rectangle 9"/>
            <p:cNvSpPr/>
            <p:nvPr/>
          </p:nvSpPr>
          <p:spPr>
            <a:xfrm>
              <a:off x="918078" y="4406713"/>
              <a:ext cx="873958"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Ctrl+Esc</a:t>
              </a:r>
            </a:p>
          </p:txBody>
        </p:sp>
        <p:sp>
          <p:nvSpPr>
            <p:cNvPr id="39" name="Rectangle 38"/>
            <p:cNvSpPr/>
            <p:nvPr/>
          </p:nvSpPr>
          <p:spPr>
            <a:xfrm>
              <a:off x="1827706" y="4437195"/>
              <a:ext cx="1227837"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Start meni.</a:t>
              </a:r>
            </a:p>
          </p:txBody>
        </p:sp>
      </p:grpSp>
      <p:grpSp>
        <p:nvGrpSpPr>
          <p:cNvPr id="53" name="Group 52"/>
          <p:cNvGrpSpPr/>
          <p:nvPr/>
        </p:nvGrpSpPr>
        <p:grpSpPr>
          <a:xfrm>
            <a:off x="608572" y="3741772"/>
            <a:ext cx="3623382" cy="523220"/>
            <a:chOff x="608572" y="3741772"/>
            <a:chExt cx="3623382" cy="523220"/>
          </a:xfrm>
        </p:grpSpPr>
        <p:sp>
          <p:nvSpPr>
            <p:cNvPr id="9" name="Rectangle 8"/>
            <p:cNvSpPr/>
            <p:nvPr/>
          </p:nvSpPr>
          <p:spPr>
            <a:xfrm>
              <a:off x="608572" y="3808002"/>
              <a:ext cx="1183464" cy="369332"/>
            </a:xfrm>
            <a:prstGeom prst="rect">
              <a:avLst/>
            </a:prstGeom>
          </p:spPr>
          <p:txBody>
            <a:bodyPr wrap="none">
              <a:spAutoFit/>
            </a:bodyPr>
            <a:lstStyle/>
            <a:p>
              <a:pPr algn="r"/>
              <a:r>
                <a:rPr lang="sr-Latn-RS">
                  <a:solidFill>
                    <a:srgbClr val="F09B13"/>
                  </a:solidFill>
                  <a:latin typeface="Open Sans Condensed" panose="020B0806030504020204" pitchFamily="34" charset="0"/>
                  <a:ea typeface="Open Sans Condensed" panose="020B0806030504020204" pitchFamily="34" charset="0"/>
                  <a:cs typeface="Open Sans Condensed" panose="020B0806030504020204" pitchFamily="34" charset="0"/>
                </a:rPr>
                <a:t>Ctrl+Tab </a:t>
              </a:r>
              <a:r>
                <a:rPr lang="sr-Latn-RS" smtClean="0">
                  <a:solidFill>
                    <a:srgbClr val="F09B13"/>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sr-Latn-RS">
                <a:solidFill>
                  <a:srgbClr val="F09B13"/>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0" name="Rectangle 39"/>
            <p:cNvSpPr/>
            <p:nvPr/>
          </p:nvSpPr>
          <p:spPr>
            <a:xfrm>
              <a:off x="1827706" y="3741772"/>
              <a:ext cx="2404248" cy="523220"/>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Kretanje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kroz tab-ove aktivnog prozora </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r>
              <a:b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b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npr. internet pretraživača).</a:t>
              </a:r>
            </a:p>
          </p:txBody>
        </p:sp>
      </p:grpSp>
      <p:grpSp>
        <p:nvGrpSpPr>
          <p:cNvPr id="61" name="Group 60"/>
          <p:cNvGrpSpPr/>
          <p:nvPr/>
        </p:nvGrpSpPr>
        <p:grpSpPr>
          <a:xfrm>
            <a:off x="743351" y="3127206"/>
            <a:ext cx="4692250" cy="523220"/>
            <a:chOff x="743351" y="3127206"/>
            <a:chExt cx="4692250" cy="523220"/>
          </a:xfrm>
        </p:grpSpPr>
        <p:sp>
          <p:nvSpPr>
            <p:cNvPr id="8" name="Rectangle 7"/>
            <p:cNvSpPr/>
            <p:nvPr/>
          </p:nvSpPr>
          <p:spPr>
            <a:xfrm>
              <a:off x="743351" y="3209291"/>
              <a:ext cx="1048685"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Alt+Space</a:t>
              </a:r>
            </a:p>
          </p:txBody>
        </p:sp>
        <p:sp>
          <p:nvSpPr>
            <p:cNvPr id="41" name="Rectangle 40"/>
            <p:cNvSpPr/>
            <p:nvPr/>
          </p:nvSpPr>
          <p:spPr>
            <a:xfrm>
              <a:off x="1827707" y="3127206"/>
              <a:ext cx="3607894" cy="523220"/>
            </a:xfrm>
            <a:prstGeom prst="rect">
              <a:avLst/>
            </a:prstGeom>
          </p:spPr>
          <p:txBody>
            <a:bodyPr wrap="squar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sistemski meni tekućeg prozora gde možete da </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upravljate položajem i veličinom prozora.</a:t>
              </a:r>
              <a:endPar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52" name="Group 51"/>
          <p:cNvGrpSpPr/>
          <p:nvPr/>
        </p:nvGrpSpPr>
        <p:grpSpPr>
          <a:xfrm>
            <a:off x="1405391" y="814447"/>
            <a:ext cx="998114" cy="369332"/>
            <a:chOff x="1405391" y="814447"/>
            <a:chExt cx="998114" cy="369332"/>
          </a:xfrm>
        </p:grpSpPr>
        <p:sp>
          <p:nvSpPr>
            <p:cNvPr id="4" name="Rectangle 3"/>
            <p:cNvSpPr/>
            <p:nvPr/>
          </p:nvSpPr>
          <p:spPr>
            <a:xfrm>
              <a:off x="1405391" y="814447"/>
              <a:ext cx="386645" cy="369332"/>
            </a:xfrm>
            <a:prstGeom prst="rect">
              <a:avLst/>
            </a:prstGeom>
          </p:spPr>
          <p:txBody>
            <a:bodyPr wrap="none">
              <a:spAutoFit/>
            </a:bodyPr>
            <a:lstStyle/>
            <a:p>
              <a:pPr algn="r"/>
              <a:r>
                <a:rPr lang="sr-Latn-RS">
                  <a:solidFill>
                    <a:srgbClr val="F09B13"/>
                  </a:solidFill>
                  <a:latin typeface="Open Sans Condensed" panose="020B0806030504020204" pitchFamily="34" charset="0"/>
                  <a:ea typeface="Open Sans Condensed" panose="020B0806030504020204" pitchFamily="34" charset="0"/>
                  <a:cs typeface="Open Sans Condensed" panose="020B0806030504020204" pitchFamily="34" charset="0"/>
                </a:rPr>
                <a:t>F1</a:t>
              </a:r>
            </a:p>
          </p:txBody>
        </p:sp>
        <p:sp>
          <p:nvSpPr>
            <p:cNvPr id="42" name="Rectangle 41"/>
            <p:cNvSpPr/>
            <p:nvPr/>
          </p:nvSpPr>
          <p:spPr>
            <a:xfrm>
              <a:off x="1827706" y="847264"/>
              <a:ext cx="575799"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Pomoć</a:t>
              </a:r>
              <a:endPar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60" name="Group 59"/>
          <p:cNvGrpSpPr/>
          <p:nvPr/>
        </p:nvGrpSpPr>
        <p:grpSpPr>
          <a:xfrm>
            <a:off x="587860" y="1327991"/>
            <a:ext cx="4156861" cy="523220"/>
            <a:chOff x="587860" y="1327991"/>
            <a:chExt cx="4156861" cy="523220"/>
          </a:xfrm>
        </p:grpSpPr>
        <p:sp>
          <p:nvSpPr>
            <p:cNvPr id="5" name="Rectangle 4"/>
            <p:cNvSpPr/>
            <p:nvPr/>
          </p:nvSpPr>
          <p:spPr>
            <a:xfrm>
              <a:off x="587860" y="1413158"/>
              <a:ext cx="1204176"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Shift+F10</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3" name="Rectangle 42"/>
            <p:cNvSpPr/>
            <p:nvPr/>
          </p:nvSpPr>
          <p:spPr>
            <a:xfrm>
              <a:off x="1827707" y="1327991"/>
              <a:ext cx="2917014" cy="523220"/>
            </a:xfrm>
            <a:prstGeom prst="rect">
              <a:avLst/>
            </a:prstGeom>
          </p:spPr>
          <p:txBody>
            <a:bodyPr wrap="squar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pomoćni meni selektovanog objekta (kao desni klik mišem</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endPar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55" name="Group 54"/>
          <p:cNvGrpSpPr/>
          <p:nvPr/>
        </p:nvGrpSpPr>
        <p:grpSpPr>
          <a:xfrm>
            <a:off x="150240" y="2011869"/>
            <a:ext cx="3589080" cy="369332"/>
            <a:chOff x="150240" y="2011869"/>
            <a:chExt cx="3589080" cy="369332"/>
          </a:xfrm>
        </p:grpSpPr>
        <p:sp>
          <p:nvSpPr>
            <p:cNvPr id="6" name="Rectangle 5"/>
            <p:cNvSpPr/>
            <p:nvPr/>
          </p:nvSpPr>
          <p:spPr>
            <a:xfrm>
              <a:off x="150240" y="2011869"/>
              <a:ext cx="1641796" cy="369332"/>
            </a:xfrm>
            <a:prstGeom prst="rect">
              <a:avLst/>
            </a:prstGeom>
          </p:spPr>
          <p:txBody>
            <a:bodyPr wrap="none">
              <a:spAutoFit/>
            </a:bodyPr>
            <a:lstStyle/>
            <a:p>
              <a:pPr algn="r"/>
              <a:r>
                <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Ctrl+⇧ </a:t>
              </a:r>
              <a:r>
                <a:rPr lang="sr-Latn-RS" smtClean="0">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rPr>
                <a:t>Shift+Esc</a:t>
              </a:r>
              <a:endParaRPr lang="sr-Latn-RS">
                <a:solidFill>
                  <a:srgbClr val="9CB75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4" name="Rectangle 43"/>
            <p:cNvSpPr/>
            <p:nvPr/>
          </p:nvSpPr>
          <p:spPr>
            <a:xfrm>
              <a:off x="1827706" y="2033838"/>
              <a:ext cx="1911614" cy="307777"/>
            </a:xfrm>
            <a:prstGeom prst="rect">
              <a:avLst/>
            </a:prstGeom>
          </p:spPr>
          <p:txBody>
            <a:bodyPr wrap="none">
              <a:spAutoFit/>
            </a:bodyPr>
            <a:lstStyle/>
            <a:p>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program Task Manager</a:t>
              </a:r>
            </a:p>
          </p:txBody>
        </p:sp>
      </p:grpSp>
    </p:spTree>
    <p:extLst>
      <p:ext uri="{BB962C8B-B14F-4D97-AF65-F5344CB8AC3E}">
        <p14:creationId xmlns:p14="http://schemas.microsoft.com/office/powerpoint/2010/main" val="10919368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500"/>
                                        <p:tgtEl>
                                          <p:spTgt spid="45"/>
                                        </p:tgtEl>
                                      </p:cBhvr>
                                    </p:animEffect>
                                  </p:childTnLst>
                                </p:cTn>
                              </p:par>
                              <p:par>
                                <p:cTn id="8" presetID="10" presetClass="entr" presetSubtype="0"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500"/>
                                        <p:tgtEl>
                                          <p:spTgt spid="46"/>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500"/>
                                        <p:tgtEl>
                                          <p:spTgt spid="48"/>
                                        </p:tgtEl>
                                      </p:cBhvr>
                                    </p:animEffect>
                                  </p:childTnLst>
                                </p:cTn>
                              </p:par>
                              <p:par>
                                <p:cTn id="17" presetID="10" presetClass="entr" presetSubtype="0" fill="hold"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500"/>
                                        <p:tgtEl>
                                          <p:spTgt spid="49"/>
                                        </p:tgtEl>
                                      </p:cBhvr>
                                    </p:animEffect>
                                  </p:childTnLst>
                                </p:cTn>
                              </p:par>
                              <p:par>
                                <p:cTn id="20" presetID="10" presetClass="entr" presetSubtype="0" fill="hold" nodeType="withEffect">
                                  <p:stCondLst>
                                    <p:cond delay="125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500"/>
                                        <p:tgtEl>
                                          <p:spTgt spid="50"/>
                                        </p:tgtEl>
                                      </p:cBhvr>
                                    </p:animEffect>
                                  </p:childTnLst>
                                </p:cTn>
                              </p:par>
                              <p:par>
                                <p:cTn id="23" presetID="10" presetClass="entr" presetSubtype="0" fill="hold" nodeType="withEffect">
                                  <p:stCondLst>
                                    <p:cond delay="15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childTnLst>
                                </p:cTn>
                              </p:par>
                              <p:par>
                                <p:cTn id="31" presetID="10" presetClass="entr" presetSubtype="0" fill="hold" nodeType="withEffect">
                                  <p:stCondLst>
                                    <p:cond delay="25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childTnLst>
                                </p:cTn>
                              </p:par>
                              <p:par>
                                <p:cTn id="34" presetID="10" presetClass="entr" presetSubtype="0" fill="hold" nodeType="withEffect">
                                  <p:stCondLst>
                                    <p:cond delay="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childTnLst>
                                </p:cTn>
                              </p:par>
                              <p:par>
                                <p:cTn id="42" presetID="10" presetClass="entr" presetSubtype="0" fill="hold" nodeType="withEffect">
                                  <p:stCondLst>
                                    <p:cond delay="25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childTnLst>
                                </p:cTn>
                              </p:par>
                              <p:par>
                                <p:cTn id="45" presetID="10" presetClass="entr" presetSubtype="0" fill="hold" nodeType="withEffect">
                                  <p:stCondLst>
                                    <p:cond delay="5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childTnLst>
                                </p:cTn>
                              </p:par>
                              <p:par>
                                <p:cTn id="48" presetID="10" presetClass="entr" presetSubtype="0" fill="hold" nodeType="withEffect">
                                  <p:stCondLst>
                                    <p:cond delay="75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1000"/>
                                        <p:tgtEl>
                                          <p:spTgt spid="58"/>
                                        </p:tgtEl>
                                      </p:cBhvr>
                                    </p:animEffect>
                                  </p:childTnLst>
                                </p:cTn>
                              </p:par>
                              <p:par>
                                <p:cTn id="51" presetID="10" presetClass="entr" presetSubtype="0" fill="hold" nodeType="withEffect">
                                  <p:stCondLst>
                                    <p:cond delay="100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childTnLst>
                                </p:cTn>
                              </p:par>
                              <p:par>
                                <p:cTn id="59" presetID="10" presetClass="entr" presetSubtype="0" fill="hold" nodeType="withEffect">
                                  <p:stCondLst>
                                    <p:cond delay="25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childTnLst>
                                </p:cTn>
                              </p:par>
                              <p:par>
                                <p:cTn id="62" presetID="10" presetClass="entr" presetSubtype="0" fill="hold" nodeType="withEffect">
                                  <p:stCondLst>
                                    <p:cond delay="50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childTnLst>
                                </p:cTn>
                              </p:par>
                              <p:par>
                                <p:cTn id="65" presetID="10" presetClass="entr" presetSubtype="0" fill="hold" nodeType="withEffect">
                                  <p:stCondLst>
                                    <p:cond delay="75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1000"/>
                                        <p:tgtEl>
                                          <p:spTgt spid="63"/>
                                        </p:tgtEl>
                                      </p:cBhvr>
                                    </p:animEffect>
                                  </p:childTnLst>
                                </p:cTn>
                              </p:par>
                              <p:par>
                                <p:cTn id="68" presetID="10" presetClass="entr" presetSubtype="0" fill="hold" nodeType="withEffect">
                                  <p:stCondLst>
                                    <p:cond delay="10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childTnLst>
                                </p:cTn>
                              </p:par>
                              <p:par>
                                <p:cTn id="71" presetID="10" presetClass="entr" presetSubtype="0" fill="hold" nodeType="withEffect">
                                  <p:stCondLst>
                                    <p:cond delay="125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8885" y="471105"/>
            <a:ext cx="4423375" cy="430887"/>
          </a:xfrm>
          <a:prstGeom prst="rect">
            <a:avLst/>
          </a:prstGeom>
          <a:noFill/>
        </p:spPr>
        <p:txBody>
          <a:bodyPr wrap="square" rtlCol="0">
            <a:spAutoFit/>
          </a:bodyPr>
          <a:lstStyle>
            <a:defPPr>
              <a:defRPr lang="sr-Latn-RS"/>
            </a:defPPr>
            <a:lvl1pPr>
              <a:defRPr sz="1100" cap="all" spc="340">
                <a:solidFill>
                  <a:srgbClr val="237DB9"/>
                </a:solidFill>
                <a:latin typeface="Montserrat" panose="00000500000000000000" pitchFamily="50" charset="-18"/>
                <a:cs typeface="Modak" panose="01000000000000000000" pitchFamily="2" charset="-18"/>
              </a:defRPr>
            </a:lvl1pPr>
          </a:lstStyle>
          <a:p>
            <a:r>
              <a:rPr lang="en-US"/>
              <a:t>Skraćenice koje </a:t>
            </a:r>
            <a:r>
              <a:rPr lang="sr-Latn-RS" smtClean="0"/>
              <a:t>najviše </a:t>
            </a:r>
            <a:r>
              <a:rPr lang="en-US" smtClean="0"/>
              <a:t>pomažu </a:t>
            </a:r>
            <a:r>
              <a:rPr lang="sr-Latn-RS" smtClean="0"/>
              <a:t>u svakodnevnom radu</a:t>
            </a:r>
            <a:endParaRPr lang="sr-Latn-RS"/>
          </a:p>
        </p:txBody>
      </p:sp>
      <p:sp>
        <p:nvSpPr>
          <p:cNvPr id="4" name="TextBox 3"/>
          <p:cNvSpPr txBox="1"/>
          <p:nvPr/>
        </p:nvSpPr>
        <p:spPr>
          <a:xfrm>
            <a:off x="536470" y="661605"/>
            <a:ext cx="5013552" cy="261610"/>
          </a:xfrm>
          <a:prstGeom prst="rect">
            <a:avLst/>
          </a:prstGeom>
          <a:noFill/>
        </p:spPr>
        <p:txBody>
          <a:bodyPr wrap="none" rtlCol="0">
            <a:spAutoFit/>
          </a:bodyPr>
          <a:lstStyle>
            <a:defPPr>
              <a:defRPr lang="sr-Latn-RS"/>
            </a:defPPr>
            <a:lvl1pPr>
              <a:defRPr sz="3200" cap="all" spc="340">
                <a:solidFill>
                  <a:srgbClr val="237DB9"/>
                </a:solidFill>
                <a:latin typeface="Montserrat" panose="00000500000000000000" pitchFamily="50" charset="-18"/>
                <a:cs typeface="Modak" panose="01000000000000000000" pitchFamily="2" charset="-18"/>
              </a:defRPr>
            </a:lvl1pPr>
          </a:lstStyle>
          <a:p>
            <a:r>
              <a:rPr lang="en-US" sz="1100"/>
              <a:t>Skraćenice za Windows (File) Explorer</a:t>
            </a:r>
            <a:endParaRPr lang="sr-Latn-RS" sz="1100"/>
          </a:p>
        </p:txBody>
      </p:sp>
      <p:sp>
        <p:nvSpPr>
          <p:cNvPr id="5" name="TextBox 4"/>
          <p:cNvSpPr txBox="1"/>
          <p:nvPr/>
        </p:nvSpPr>
        <p:spPr>
          <a:xfrm>
            <a:off x="536470" y="3964991"/>
            <a:ext cx="4558940" cy="261610"/>
          </a:xfrm>
          <a:prstGeom prst="rect">
            <a:avLst/>
          </a:prstGeom>
          <a:noFill/>
        </p:spPr>
        <p:txBody>
          <a:bodyPr wrap="none" rtlCol="0">
            <a:spAutoFit/>
          </a:bodyPr>
          <a:lstStyle>
            <a:defPPr>
              <a:defRPr lang="sr-Latn-RS"/>
            </a:defPPr>
            <a:lvl1pPr>
              <a:defRPr sz="1100" cap="all" spc="340">
                <a:solidFill>
                  <a:srgbClr val="237DB9"/>
                </a:solidFill>
                <a:latin typeface="Montserrat" panose="00000500000000000000" pitchFamily="50" charset="-18"/>
                <a:cs typeface="Modak" panose="01000000000000000000" pitchFamily="2" charset="-18"/>
              </a:defRPr>
            </a:lvl1pPr>
          </a:lstStyle>
          <a:p>
            <a:r>
              <a:rPr lang="sr-Latn-RS"/>
              <a:t>Skraćenice koje se koriste uz miša</a:t>
            </a:r>
          </a:p>
        </p:txBody>
      </p:sp>
      <p:sp>
        <p:nvSpPr>
          <p:cNvPr id="8" name="Rectangle 7"/>
          <p:cNvSpPr/>
          <p:nvPr/>
        </p:nvSpPr>
        <p:spPr>
          <a:xfrm>
            <a:off x="7181897" y="1075939"/>
            <a:ext cx="4256369" cy="307777"/>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Kopira selektovani tekst. Takođe se koristi i za kopiranje fajlova i foldera.</a:t>
            </a:r>
          </a:p>
        </p:txBody>
      </p:sp>
      <p:sp>
        <p:nvSpPr>
          <p:cNvPr id="7" name="Rectangle 6"/>
          <p:cNvSpPr/>
          <p:nvPr/>
        </p:nvSpPr>
        <p:spPr>
          <a:xfrm>
            <a:off x="1842088" y="1061401"/>
            <a:ext cx="3333009" cy="307777"/>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Preimenovanje selektovanog objekta.</a:t>
            </a:r>
          </a:p>
        </p:txBody>
      </p:sp>
      <p:sp>
        <p:nvSpPr>
          <p:cNvPr id="15" name="Rectangle 14"/>
          <p:cNvSpPr/>
          <p:nvPr/>
        </p:nvSpPr>
        <p:spPr>
          <a:xfrm>
            <a:off x="1354001" y="1030624"/>
            <a:ext cx="386645"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F2</a:t>
            </a:r>
          </a:p>
        </p:txBody>
      </p:sp>
      <p:sp>
        <p:nvSpPr>
          <p:cNvPr id="16" name="Rectangle 15"/>
          <p:cNvSpPr/>
          <p:nvPr/>
        </p:nvSpPr>
        <p:spPr>
          <a:xfrm>
            <a:off x="1354002" y="1487904"/>
            <a:ext cx="386644"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F4</a:t>
            </a:r>
            <a:endParaRPr lang="sr-Latn-RS"/>
          </a:p>
        </p:txBody>
      </p:sp>
      <p:sp>
        <p:nvSpPr>
          <p:cNvPr id="17" name="Rectangle 16"/>
          <p:cNvSpPr/>
          <p:nvPr/>
        </p:nvSpPr>
        <p:spPr>
          <a:xfrm>
            <a:off x="1354001" y="1945184"/>
            <a:ext cx="386645"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F5</a:t>
            </a:r>
          </a:p>
        </p:txBody>
      </p:sp>
      <p:sp>
        <p:nvSpPr>
          <p:cNvPr id="18" name="Rectangle 17"/>
          <p:cNvSpPr/>
          <p:nvPr/>
        </p:nvSpPr>
        <p:spPr>
          <a:xfrm>
            <a:off x="1354002" y="2402464"/>
            <a:ext cx="386644"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F6</a:t>
            </a:r>
            <a:endParaRPr lang="sr-Latn-RS"/>
          </a:p>
        </p:txBody>
      </p:sp>
      <p:sp>
        <p:nvSpPr>
          <p:cNvPr id="19" name="Rectangle 18"/>
          <p:cNvSpPr/>
          <p:nvPr/>
        </p:nvSpPr>
        <p:spPr>
          <a:xfrm>
            <a:off x="1012562" y="2859744"/>
            <a:ext cx="728084"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Ctrl+A</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Rectangle 19"/>
          <p:cNvSpPr/>
          <p:nvPr/>
        </p:nvSpPr>
        <p:spPr>
          <a:xfrm>
            <a:off x="536470" y="3317023"/>
            <a:ext cx="1204176"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Alt+↵ </a:t>
            </a: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Enter</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Rectangle 20"/>
          <p:cNvSpPr/>
          <p:nvPr/>
        </p:nvSpPr>
        <p:spPr>
          <a:xfrm>
            <a:off x="1842088" y="3357663"/>
            <a:ext cx="3429593" cy="307777"/>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kontekstni (pomoćni) meni selektovanog objekta.</a:t>
            </a:r>
          </a:p>
        </p:txBody>
      </p:sp>
      <p:sp>
        <p:nvSpPr>
          <p:cNvPr id="22" name="Rectangle 21"/>
          <p:cNvSpPr/>
          <p:nvPr/>
        </p:nvSpPr>
        <p:spPr>
          <a:xfrm>
            <a:off x="1842088" y="2915322"/>
            <a:ext cx="2758191" cy="307777"/>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Selektuje sve objekte iz liste tekućeg prozora.</a:t>
            </a:r>
          </a:p>
        </p:txBody>
      </p:sp>
      <p:sp>
        <p:nvSpPr>
          <p:cNvPr id="23" name="Rectangle 22"/>
          <p:cNvSpPr/>
          <p:nvPr/>
        </p:nvSpPr>
        <p:spPr>
          <a:xfrm>
            <a:off x="1842088" y="2359137"/>
            <a:ext cx="2460545" cy="523220"/>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Premešta fokus iz jednog u drugi panel </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r>
            <a:b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b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Windows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(File) Explorer prozora.</a:t>
            </a:r>
          </a:p>
        </p:txBody>
      </p:sp>
      <p:sp>
        <p:nvSpPr>
          <p:cNvPr id="24" name="Rectangle 23"/>
          <p:cNvSpPr/>
          <p:nvPr/>
        </p:nvSpPr>
        <p:spPr>
          <a:xfrm>
            <a:off x="1842088" y="1936520"/>
            <a:ext cx="3237105" cy="369332"/>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Osvežava listu foldera i fajlova tekućeg direktorijuma</a:t>
            </a:r>
            <a:r>
              <a:rPr lang="sr-Latn-RS">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sp>
        <p:nvSpPr>
          <p:cNvPr id="25" name="Rectangle 24"/>
          <p:cNvSpPr/>
          <p:nvPr/>
        </p:nvSpPr>
        <p:spPr>
          <a:xfrm>
            <a:off x="1842088" y="1452943"/>
            <a:ext cx="2821926" cy="369332"/>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Ubacuje kursor miša u adresnu liniju prozora</a:t>
            </a:r>
            <a:r>
              <a:rPr lang="sr-Latn-RS">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sp>
        <p:nvSpPr>
          <p:cNvPr id="6" name="Rectangle 5"/>
          <p:cNvSpPr/>
          <p:nvPr/>
        </p:nvSpPr>
        <p:spPr>
          <a:xfrm>
            <a:off x="2535803" y="4358587"/>
            <a:ext cx="2651411"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Prikazuje padajući meni sa dodatnim opcijama, zavisno od objekta koji kliknete.</a:t>
            </a:r>
          </a:p>
        </p:txBody>
      </p:sp>
      <p:sp>
        <p:nvSpPr>
          <p:cNvPr id="30" name="Rectangle 29"/>
          <p:cNvSpPr/>
          <p:nvPr/>
        </p:nvSpPr>
        <p:spPr>
          <a:xfrm>
            <a:off x="557309" y="4439322"/>
            <a:ext cx="1947970"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 Shift + desni-klik </a:t>
            </a:r>
          </a:p>
        </p:txBody>
      </p:sp>
      <p:sp>
        <p:nvSpPr>
          <p:cNvPr id="31" name="Rectangle 30"/>
          <p:cNvSpPr/>
          <p:nvPr/>
        </p:nvSpPr>
        <p:spPr>
          <a:xfrm>
            <a:off x="1108742" y="4879242"/>
            <a:ext cx="1396537"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 Shift + klik </a:t>
            </a:r>
          </a:p>
        </p:txBody>
      </p:sp>
      <p:sp>
        <p:nvSpPr>
          <p:cNvPr id="32" name="Rectangle 31"/>
          <p:cNvSpPr/>
          <p:nvPr/>
        </p:nvSpPr>
        <p:spPr>
          <a:xfrm>
            <a:off x="1398886" y="5389929"/>
            <a:ext cx="1106393"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 + klik </a:t>
            </a:r>
          </a:p>
        </p:txBody>
      </p:sp>
      <p:sp>
        <p:nvSpPr>
          <p:cNvPr id="33" name="Rectangle 32"/>
          <p:cNvSpPr/>
          <p:nvPr/>
        </p:nvSpPr>
        <p:spPr>
          <a:xfrm>
            <a:off x="536470" y="5828465"/>
            <a:ext cx="1968809"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Alt + dvostruki-klik </a:t>
            </a:r>
          </a:p>
        </p:txBody>
      </p:sp>
      <p:sp>
        <p:nvSpPr>
          <p:cNvPr id="34" name="Rectangle 33"/>
          <p:cNvSpPr/>
          <p:nvPr/>
        </p:nvSpPr>
        <p:spPr>
          <a:xfrm>
            <a:off x="2535803" y="5758948"/>
            <a:ext cx="2899997"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prozor sa osobinama selektovanog objekta (Properties window).</a:t>
            </a:r>
          </a:p>
        </p:txBody>
      </p:sp>
      <p:sp>
        <p:nvSpPr>
          <p:cNvPr id="35" name="Rectangle 34"/>
          <p:cNvSpPr/>
          <p:nvPr/>
        </p:nvSpPr>
        <p:spPr>
          <a:xfrm>
            <a:off x="2535803" y="5375815"/>
            <a:ext cx="2678169" cy="369332"/>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Dodavanje selektovanom sa preskakanjem</a:t>
            </a:r>
            <a:r>
              <a:rPr lang="sr-Latn-RS">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sp>
        <p:nvSpPr>
          <p:cNvPr id="36" name="Rectangle 35"/>
          <p:cNvSpPr/>
          <p:nvPr/>
        </p:nvSpPr>
        <p:spPr>
          <a:xfrm>
            <a:off x="2535803" y="4932933"/>
            <a:ext cx="2621936" cy="307777"/>
          </a:xfrm>
          <a:prstGeom prst="rect">
            <a:avLst/>
          </a:prstGeom>
        </p:spPr>
        <p:txBody>
          <a:bodyPr wrap="non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Dodavanje selektovanom bez preskakanja.</a:t>
            </a:r>
          </a:p>
        </p:txBody>
      </p:sp>
      <p:sp>
        <p:nvSpPr>
          <p:cNvPr id="38" name="Rectangle 37"/>
          <p:cNvSpPr/>
          <p:nvPr/>
        </p:nvSpPr>
        <p:spPr>
          <a:xfrm>
            <a:off x="6514758" y="5913266"/>
            <a:ext cx="673582"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Ctrl+I</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9" name="Rectangle 38"/>
          <p:cNvSpPr/>
          <p:nvPr/>
        </p:nvSpPr>
        <p:spPr>
          <a:xfrm>
            <a:off x="7181897" y="5809799"/>
            <a:ext cx="3915018"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Prikazuje selektovani tekst u kurzivu (</a:t>
            </a:r>
            <a:r>
              <a:rPr lang="sr-Latn-RS" sz="1400" i="1">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iskošavanje</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Funkcioniše u Microsoft-ovim proizvodima i kod većine E-mail programa.</a:t>
            </a:r>
          </a:p>
        </p:txBody>
      </p:sp>
      <p:sp>
        <p:nvSpPr>
          <p:cNvPr id="40" name="Rectangle 39"/>
          <p:cNvSpPr/>
          <p:nvPr/>
        </p:nvSpPr>
        <p:spPr>
          <a:xfrm>
            <a:off x="6453844" y="5374127"/>
            <a:ext cx="734496"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Ctrl+U</a:t>
            </a:r>
          </a:p>
        </p:txBody>
      </p:sp>
      <p:sp>
        <p:nvSpPr>
          <p:cNvPr id="41" name="Rectangle 40"/>
          <p:cNvSpPr/>
          <p:nvPr/>
        </p:nvSpPr>
        <p:spPr>
          <a:xfrm>
            <a:off x="7181897" y="5294842"/>
            <a:ext cx="3790898"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Podvlačenje </a:t>
            </a:r>
            <a:r>
              <a:rPr lang="sr-Latn-RS" sz="1400" u="sng">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selektovanog</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teksta. Funkcioniše u Microsoft-ovim proizvodima i kod većine E-mail programa.</a:t>
            </a:r>
          </a:p>
        </p:txBody>
      </p:sp>
      <p:sp>
        <p:nvSpPr>
          <p:cNvPr id="42" name="Rectangle 41"/>
          <p:cNvSpPr/>
          <p:nvPr/>
        </p:nvSpPr>
        <p:spPr>
          <a:xfrm>
            <a:off x="6466668" y="4834991"/>
            <a:ext cx="721672"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Ctrl+B</a:t>
            </a:r>
          </a:p>
        </p:txBody>
      </p:sp>
      <p:sp>
        <p:nvSpPr>
          <p:cNvPr id="43" name="Rectangle 42"/>
          <p:cNvSpPr/>
          <p:nvPr/>
        </p:nvSpPr>
        <p:spPr>
          <a:xfrm>
            <a:off x="7181897" y="4733705"/>
            <a:ext cx="3978998"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Podebljanje </a:t>
            </a:r>
            <a:r>
              <a:rPr lang="sr-Latn-RS" sz="1400" b="1">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selektovanog</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teksta. Funkcioniše u Microsoft-ovim proizvodima i kod većine E-mail programa.</a:t>
            </a:r>
          </a:p>
        </p:txBody>
      </p:sp>
      <p:sp>
        <p:nvSpPr>
          <p:cNvPr id="44" name="Rectangle 43"/>
          <p:cNvSpPr/>
          <p:nvPr/>
        </p:nvSpPr>
        <p:spPr>
          <a:xfrm>
            <a:off x="6489110" y="4295855"/>
            <a:ext cx="699230"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Ctrl+S</a:t>
            </a:r>
          </a:p>
        </p:txBody>
      </p:sp>
      <p:sp>
        <p:nvSpPr>
          <p:cNvPr id="45" name="Rectangle 44"/>
          <p:cNvSpPr/>
          <p:nvPr/>
        </p:nvSpPr>
        <p:spPr>
          <a:xfrm>
            <a:off x="7181897" y="4332595"/>
            <a:ext cx="1377300" cy="307777"/>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Čuvanje dokumenta.</a:t>
            </a:r>
          </a:p>
        </p:txBody>
      </p:sp>
      <p:sp>
        <p:nvSpPr>
          <p:cNvPr id="46" name="Rectangle 45"/>
          <p:cNvSpPr/>
          <p:nvPr/>
        </p:nvSpPr>
        <p:spPr>
          <a:xfrm>
            <a:off x="6473080" y="3756719"/>
            <a:ext cx="715260"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Ctrl+P</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Rectangle 46"/>
          <p:cNvSpPr/>
          <p:nvPr/>
        </p:nvSpPr>
        <p:spPr>
          <a:xfrm>
            <a:off x="7181897" y="3783709"/>
            <a:ext cx="1539204" cy="307777"/>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Štampanje dokumenta.</a:t>
            </a:r>
          </a:p>
        </p:txBody>
      </p:sp>
      <p:sp>
        <p:nvSpPr>
          <p:cNvPr id="48" name="Rectangle 47"/>
          <p:cNvSpPr/>
          <p:nvPr/>
        </p:nvSpPr>
        <p:spPr>
          <a:xfrm>
            <a:off x="6474682" y="3217583"/>
            <a:ext cx="713658"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Ctrl+Y</a:t>
            </a:r>
          </a:p>
        </p:txBody>
      </p:sp>
      <p:sp>
        <p:nvSpPr>
          <p:cNvPr id="49" name="Rectangle 48"/>
          <p:cNvSpPr/>
          <p:nvPr/>
        </p:nvSpPr>
        <p:spPr>
          <a:xfrm>
            <a:off x="7181897" y="3157920"/>
            <a:ext cx="4193602"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Ipak uradi poništeni efekat. Zavisno od programa, ova komanda se može ponavljati više puta za vraćanje poništenih efekata.</a:t>
            </a:r>
          </a:p>
        </p:txBody>
      </p:sp>
      <p:sp>
        <p:nvSpPr>
          <p:cNvPr id="50" name="Rectangle 49"/>
          <p:cNvSpPr/>
          <p:nvPr/>
        </p:nvSpPr>
        <p:spPr>
          <a:xfrm>
            <a:off x="6484301" y="2678447"/>
            <a:ext cx="704039"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Ctrl+Z</a:t>
            </a:r>
          </a:p>
        </p:txBody>
      </p:sp>
      <p:sp>
        <p:nvSpPr>
          <p:cNvPr id="51" name="Rectangle 50"/>
          <p:cNvSpPr/>
          <p:nvPr/>
        </p:nvSpPr>
        <p:spPr>
          <a:xfrm>
            <a:off x="7181897" y="2606019"/>
            <a:ext cx="4311118"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Poništava poslednji efekat. Zavisno od programa, ova komanda se može korisiti više puta i koristi se za korigovanje grešaka.</a:t>
            </a:r>
          </a:p>
        </p:txBody>
      </p:sp>
      <p:sp>
        <p:nvSpPr>
          <p:cNvPr id="52" name="Rectangle 51"/>
          <p:cNvSpPr/>
          <p:nvPr/>
        </p:nvSpPr>
        <p:spPr>
          <a:xfrm>
            <a:off x="6466668" y="2139311"/>
            <a:ext cx="721672" cy="369332"/>
          </a:xfrm>
          <a:prstGeom prst="rect">
            <a:avLst/>
          </a:prstGeom>
        </p:spPr>
        <p:txBody>
          <a:bodyPr wrap="none">
            <a:spAutoFit/>
          </a:bodyPr>
          <a:lstStyle/>
          <a:p>
            <a:pPr algn="r"/>
            <a:r>
              <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Ctrl+V</a:t>
            </a:r>
          </a:p>
        </p:txBody>
      </p:sp>
      <p:sp>
        <p:nvSpPr>
          <p:cNvPr id="53" name="Rectangle 52"/>
          <p:cNvSpPr/>
          <p:nvPr/>
        </p:nvSpPr>
        <p:spPr>
          <a:xfrm>
            <a:off x="7181897" y="2063355"/>
            <a:ext cx="4354286" cy="523220"/>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Ubacuje kopirani tekst od pozicije kursora. Takođe funkcioniše i sa fajlovima i folderima.</a:t>
            </a:r>
          </a:p>
        </p:txBody>
      </p:sp>
      <p:sp>
        <p:nvSpPr>
          <p:cNvPr id="54" name="Rectangle 53"/>
          <p:cNvSpPr/>
          <p:nvPr/>
        </p:nvSpPr>
        <p:spPr>
          <a:xfrm>
            <a:off x="6474683" y="1600175"/>
            <a:ext cx="713657"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Ctrl+X</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5" name="Rectangle 54"/>
          <p:cNvSpPr/>
          <p:nvPr/>
        </p:nvSpPr>
        <p:spPr>
          <a:xfrm>
            <a:off x="7181897" y="1615781"/>
            <a:ext cx="2561150" cy="307777"/>
          </a:xfrm>
          <a:prstGeom prst="rect">
            <a:avLst/>
          </a:prstGeom>
        </p:spPr>
        <p:txBody>
          <a:bodyPr wrap="square">
            <a:spAutoFit/>
          </a:bodyPr>
          <a:lstStyle/>
          <a:p>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Kopira i briše (</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iseca) </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selektovani tekst.</a:t>
            </a:r>
          </a:p>
        </p:txBody>
      </p:sp>
      <p:sp>
        <p:nvSpPr>
          <p:cNvPr id="56" name="Rectangle 55"/>
          <p:cNvSpPr/>
          <p:nvPr/>
        </p:nvSpPr>
        <p:spPr>
          <a:xfrm>
            <a:off x="6476286" y="1061039"/>
            <a:ext cx="712054" cy="369332"/>
          </a:xfrm>
          <a:prstGeom prst="rect">
            <a:avLst/>
          </a:prstGeom>
        </p:spPr>
        <p:txBody>
          <a:bodyPr wrap="none">
            <a:spAutoFit/>
          </a:bodyPr>
          <a:lstStyle/>
          <a:p>
            <a:pPr algn="r"/>
            <a:r>
              <a:rPr lang="sr-Latn-RS" smtClean="0">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rPr>
              <a:t>Ctrl+C</a:t>
            </a:r>
            <a:endParaRPr lang="sr-Latn-RS">
              <a:solidFill>
                <a:srgbClr val="15AA9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18461995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50" fill="hold"/>
                                        <p:tgtEl>
                                          <p:spTgt spid="15"/>
                                        </p:tgtEl>
                                        <p:attrNameLst>
                                          <p:attrName>ppt_x</p:attrName>
                                        </p:attrNameLst>
                                      </p:cBhvr>
                                      <p:tavLst>
                                        <p:tav tm="0">
                                          <p:val>
                                            <p:strVal val="0-#ppt_w/2"/>
                                          </p:val>
                                        </p:tav>
                                        <p:tav tm="100000">
                                          <p:val>
                                            <p:strVal val="#ppt_x"/>
                                          </p:val>
                                        </p:tav>
                                      </p:tavLst>
                                    </p:anim>
                                    <p:anim calcmode="lin" valueType="num">
                                      <p:cBhvr additive="base">
                                        <p:cTn id="14" dur="25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50" fill="hold"/>
                                        <p:tgtEl>
                                          <p:spTgt spid="16"/>
                                        </p:tgtEl>
                                        <p:attrNameLst>
                                          <p:attrName>ppt_x</p:attrName>
                                        </p:attrNameLst>
                                      </p:cBhvr>
                                      <p:tavLst>
                                        <p:tav tm="0">
                                          <p:val>
                                            <p:strVal val="0-#ppt_w/2"/>
                                          </p:val>
                                        </p:tav>
                                        <p:tav tm="100000">
                                          <p:val>
                                            <p:strVal val="#ppt_x"/>
                                          </p:val>
                                        </p:tav>
                                      </p:tavLst>
                                    </p:anim>
                                    <p:anim calcmode="lin" valueType="num">
                                      <p:cBhvr additive="base">
                                        <p:cTn id="18" dur="25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250" fill="hold"/>
                                        <p:tgtEl>
                                          <p:spTgt spid="17"/>
                                        </p:tgtEl>
                                        <p:attrNameLst>
                                          <p:attrName>ppt_x</p:attrName>
                                        </p:attrNameLst>
                                      </p:cBhvr>
                                      <p:tavLst>
                                        <p:tav tm="0">
                                          <p:val>
                                            <p:strVal val="0-#ppt_w/2"/>
                                          </p:val>
                                        </p:tav>
                                        <p:tav tm="100000">
                                          <p:val>
                                            <p:strVal val="#ppt_x"/>
                                          </p:val>
                                        </p:tav>
                                      </p:tavLst>
                                    </p:anim>
                                    <p:anim calcmode="lin" valueType="num">
                                      <p:cBhvr additive="base">
                                        <p:cTn id="22" dur="25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75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0-#ppt_w/2"/>
                                          </p:val>
                                        </p:tav>
                                        <p:tav tm="100000">
                                          <p:val>
                                            <p:strVal val="#ppt_x"/>
                                          </p:val>
                                        </p:tav>
                                      </p:tavLst>
                                    </p:anim>
                                    <p:anim calcmode="lin" valueType="num">
                                      <p:cBhvr additive="base">
                                        <p:cTn id="26" dur="25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10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250" fill="hold"/>
                                        <p:tgtEl>
                                          <p:spTgt spid="19"/>
                                        </p:tgtEl>
                                        <p:attrNameLst>
                                          <p:attrName>ppt_x</p:attrName>
                                        </p:attrNameLst>
                                      </p:cBhvr>
                                      <p:tavLst>
                                        <p:tav tm="0">
                                          <p:val>
                                            <p:strVal val="0-#ppt_w/2"/>
                                          </p:val>
                                        </p:tav>
                                        <p:tav tm="100000">
                                          <p:val>
                                            <p:strVal val="#ppt_x"/>
                                          </p:val>
                                        </p:tav>
                                      </p:tavLst>
                                    </p:anim>
                                    <p:anim calcmode="lin" valueType="num">
                                      <p:cBhvr additive="base">
                                        <p:cTn id="30" dur="25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25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250" fill="hold"/>
                                        <p:tgtEl>
                                          <p:spTgt spid="20"/>
                                        </p:tgtEl>
                                        <p:attrNameLst>
                                          <p:attrName>ppt_x</p:attrName>
                                        </p:attrNameLst>
                                      </p:cBhvr>
                                      <p:tavLst>
                                        <p:tav tm="0">
                                          <p:val>
                                            <p:strVal val="0-#ppt_w/2"/>
                                          </p:val>
                                        </p:tav>
                                        <p:tav tm="100000">
                                          <p:val>
                                            <p:strVal val="#ppt_x"/>
                                          </p:val>
                                        </p:tav>
                                      </p:tavLst>
                                    </p:anim>
                                    <p:anim calcmode="lin" valueType="num">
                                      <p:cBhvr additive="base">
                                        <p:cTn id="34" dur="25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50"/>
                                        <p:tgtEl>
                                          <p:spTgt spid="7"/>
                                        </p:tgtEl>
                                      </p:cBhvr>
                                    </p:animEffect>
                                  </p:childTnLst>
                                </p:cTn>
                              </p:par>
                              <p:par>
                                <p:cTn id="39" presetID="22" presetClass="entr" presetSubtype="8" fill="hold" grpId="0" nodeType="withEffect">
                                  <p:stCondLst>
                                    <p:cond delay="15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250"/>
                                        <p:tgtEl>
                                          <p:spTgt spid="25"/>
                                        </p:tgtEl>
                                      </p:cBhvr>
                                    </p:animEffect>
                                  </p:childTnLst>
                                </p:cTn>
                              </p:par>
                              <p:par>
                                <p:cTn id="42" presetID="22" presetClass="entr" presetSubtype="8" fill="hold" grpId="0" nodeType="withEffect">
                                  <p:stCondLst>
                                    <p:cond delay="30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250"/>
                                        <p:tgtEl>
                                          <p:spTgt spid="24"/>
                                        </p:tgtEl>
                                      </p:cBhvr>
                                    </p:animEffect>
                                  </p:childTnLst>
                                </p:cTn>
                              </p:par>
                              <p:par>
                                <p:cTn id="45" presetID="22" presetClass="entr" presetSubtype="8" fill="hold" grpId="0" nodeType="withEffect">
                                  <p:stCondLst>
                                    <p:cond delay="4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250"/>
                                        <p:tgtEl>
                                          <p:spTgt spid="23"/>
                                        </p:tgtEl>
                                      </p:cBhvr>
                                    </p:animEffect>
                                  </p:childTnLst>
                                </p:cTn>
                              </p:par>
                              <p:par>
                                <p:cTn id="48" presetID="22" presetClass="entr" presetSubtype="8" fill="hold" grpId="0" nodeType="withEffect">
                                  <p:stCondLst>
                                    <p:cond delay="6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250"/>
                                        <p:tgtEl>
                                          <p:spTgt spid="22"/>
                                        </p:tgtEl>
                                      </p:cBhvr>
                                    </p:animEffect>
                                  </p:childTnLst>
                                </p:cTn>
                              </p:par>
                              <p:par>
                                <p:cTn id="51" presetID="22" presetClass="entr" presetSubtype="8" fill="hold" grpId="0" nodeType="withEffect">
                                  <p:stCondLst>
                                    <p:cond delay="75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25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anim calcmode="lin" valueType="num">
                                      <p:cBhvr>
                                        <p:cTn id="59" dur="500" fill="hold"/>
                                        <p:tgtEl>
                                          <p:spTgt spid="3"/>
                                        </p:tgtEl>
                                        <p:attrNameLst>
                                          <p:attrName>ppt_x</p:attrName>
                                        </p:attrNameLst>
                                      </p:cBhvr>
                                      <p:tavLst>
                                        <p:tav tm="0">
                                          <p:val>
                                            <p:strVal val="#ppt_x"/>
                                          </p:val>
                                        </p:tav>
                                        <p:tav tm="100000">
                                          <p:val>
                                            <p:strVal val="#ppt_x"/>
                                          </p:val>
                                        </p:tav>
                                      </p:tavLst>
                                    </p:anim>
                                    <p:anim calcmode="lin" valueType="num">
                                      <p:cBhvr>
                                        <p:cTn id="60" dur="5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250" fill="hold"/>
                                        <p:tgtEl>
                                          <p:spTgt spid="56"/>
                                        </p:tgtEl>
                                        <p:attrNameLst>
                                          <p:attrName>ppt_x</p:attrName>
                                        </p:attrNameLst>
                                      </p:cBhvr>
                                      <p:tavLst>
                                        <p:tav tm="0">
                                          <p:val>
                                            <p:strVal val="#ppt_x"/>
                                          </p:val>
                                        </p:tav>
                                        <p:tav tm="100000">
                                          <p:val>
                                            <p:strVal val="#ppt_x"/>
                                          </p:val>
                                        </p:tav>
                                      </p:tavLst>
                                    </p:anim>
                                    <p:anim calcmode="lin" valueType="num">
                                      <p:cBhvr additive="base">
                                        <p:cTn id="65" dur="250" fill="hold"/>
                                        <p:tgtEl>
                                          <p:spTgt spid="5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10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250" fill="hold"/>
                                        <p:tgtEl>
                                          <p:spTgt spid="54"/>
                                        </p:tgtEl>
                                        <p:attrNameLst>
                                          <p:attrName>ppt_x</p:attrName>
                                        </p:attrNameLst>
                                      </p:cBhvr>
                                      <p:tavLst>
                                        <p:tav tm="0">
                                          <p:val>
                                            <p:strVal val="#ppt_x"/>
                                          </p:val>
                                        </p:tav>
                                        <p:tav tm="100000">
                                          <p:val>
                                            <p:strVal val="#ppt_x"/>
                                          </p:val>
                                        </p:tav>
                                      </p:tavLst>
                                    </p:anim>
                                    <p:anim calcmode="lin" valueType="num">
                                      <p:cBhvr additive="base">
                                        <p:cTn id="69" dur="250" fill="hold"/>
                                        <p:tgtEl>
                                          <p:spTgt spid="5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20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250" fill="hold"/>
                                        <p:tgtEl>
                                          <p:spTgt spid="52"/>
                                        </p:tgtEl>
                                        <p:attrNameLst>
                                          <p:attrName>ppt_x</p:attrName>
                                        </p:attrNameLst>
                                      </p:cBhvr>
                                      <p:tavLst>
                                        <p:tav tm="0">
                                          <p:val>
                                            <p:strVal val="#ppt_x"/>
                                          </p:val>
                                        </p:tav>
                                        <p:tav tm="100000">
                                          <p:val>
                                            <p:strVal val="#ppt_x"/>
                                          </p:val>
                                        </p:tav>
                                      </p:tavLst>
                                    </p:anim>
                                    <p:anim calcmode="lin" valueType="num">
                                      <p:cBhvr additive="base">
                                        <p:cTn id="73" dur="250" fill="hold"/>
                                        <p:tgtEl>
                                          <p:spTgt spid="5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30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250" fill="hold"/>
                                        <p:tgtEl>
                                          <p:spTgt spid="50"/>
                                        </p:tgtEl>
                                        <p:attrNameLst>
                                          <p:attrName>ppt_x</p:attrName>
                                        </p:attrNameLst>
                                      </p:cBhvr>
                                      <p:tavLst>
                                        <p:tav tm="0">
                                          <p:val>
                                            <p:strVal val="#ppt_x"/>
                                          </p:val>
                                        </p:tav>
                                        <p:tav tm="100000">
                                          <p:val>
                                            <p:strVal val="#ppt_x"/>
                                          </p:val>
                                        </p:tav>
                                      </p:tavLst>
                                    </p:anim>
                                    <p:anim calcmode="lin" valueType="num">
                                      <p:cBhvr additive="base">
                                        <p:cTn id="77" dur="250" fill="hold"/>
                                        <p:tgtEl>
                                          <p:spTgt spid="5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4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250" fill="hold"/>
                                        <p:tgtEl>
                                          <p:spTgt spid="48"/>
                                        </p:tgtEl>
                                        <p:attrNameLst>
                                          <p:attrName>ppt_x</p:attrName>
                                        </p:attrNameLst>
                                      </p:cBhvr>
                                      <p:tavLst>
                                        <p:tav tm="0">
                                          <p:val>
                                            <p:strVal val="#ppt_x"/>
                                          </p:val>
                                        </p:tav>
                                        <p:tav tm="100000">
                                          <p:val>
                                            <p:strVal val="#ppt_x"/>
                                          </p:val>
                                        </p:tav>
                                      </p:tavLst>
                                    </p:anim>
                                    <p:anim calcmode="lin" valueType="num">
                                      <p:cBhvr additive="base">
                                        <p:cTn id="81" dur="250" fill="hold"/>
                                        <p:tgtEl>
                                          <p:spTgt spid="4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50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250" fill="hold"/>
                                        <p:tgtEl>
                                          <p:spTgt spid="46"/>
                                        </p:tgtEl>
                                        <p:attrNameLst>
                                          <p:attrName>ppt_x</p:attrName>
                                        </p:attrNameLst>
                                      </p:cBhvr>
                                      <p:tavLst>
                                        <p:tav tm="0">
                                          <p:val>
                                            <p:strVal val="#ppt_x"/>
                                          </p:val>
                                        </p:tav>
                                        <p:tav tm="100000">
                                          <p:val>
                                            <p:strVal val="#ppt_x"/>
                                          </p:val>
                                        </p:tav>
                                      </p:tavLst>
                                    </p:anim>
                                    <p:anim calcmode="lin" valueType="num">
                                      <p:cBhvr additive="base">
                                        <p:cTn id="85" dur="250" fill="hold"/>
                                        <p:tgtEl>
                                          <p:spTgt spid="46"/>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60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250" fill="hold"/>
                                        <p:tgtEl>
                                          <p:spTgt spid="44"/>
                                        </p:tgtEl>
                                        <p:attrNameLst>
                                          <p:attrName>ppt_x</p:attrName>
                                        </p:attrNameLst>
                                      </p:cBhvr>
                                      <p:tavLst>
                                        <p:tav tm="0">
                                          <p:val>
                                            <p:strVal val="#ppt_x"/>
                                          </p:val>
                                        </p:tav>
                                        <p:tav tm="100000">
                                          <p:val>
                                            <p:strVal val="#ppt_x"/>
                                          </p:val>
                                        </p:tav>
                                      </p:tavLst>
                                    </p:anim>
                                    <p:anim calcmode="lin" valueType="num">
                                      <p:cBhvr additive="base">
                                        <p:cTn id="89" dur="250" fill="hold"/>
                                        <p:tgtEl>
                                          <p:spTgt spid="4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70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250" fill="hold"/>
                                        <p:tgtEl>
                                          <p:spTgt spid="42"/>
                                        </p:tgtEl>
                                        <p:attrNameLst>
                                          <p:attrName>ppt_x</p:attrName>
                                        </p:attrNameLst>
                                      </p:cBhvr>
                                      <p:tavLst>
                                        <p:tav tm="0">
                                          <p:val>
                                            <p:strVal val="#ppt_x"/>
                                          </p:val>
                                        </p:tav>
                                        <p:tav tm="100000">
                                          <p:val>
                                            <p:strVal val="#ppt_x"/>
                                          </p:val>
                                        </p:tav>
                                      </p:tavLst>
                                    </p:anim>
                                    <p:anim calcmode="lin" valueType="num">
                                      <p:cBhvr additive="base">
                                        <p:cTn id="93" dur="250" fill="hold"/>
                                        <p:tgtEl>
                                          <p:spTgt spid="4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80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250" fill="hold"/>
                                        <p:tgtEl>
                                          <p:spTgt spid="40"/>
                                        </p:tgtEl>
                                        <p:attrNameLst>
                                          <p:attrName>ppt_x</p:attrName>
                                        </p:attrNameLst>
                                      </p:cBhvr>
                                      <p:tavLst>
                                        <p:tav tm="0">
                                          <p:val>
                                            <p:strVal val="#ppt_x"/>
                                          </p:val>
                                        </p:tav>
                                        <p:tav tm="100000">
                                          <p:val>
                                            <p:strVal val="#ppt_x"/>
                                          </p:val>
                                        </p:tav>
                                      </p:tavLst>
                                    </p:anim>
                                    <p:anim calcmode="lin" valueType="num">
                                      <p:cBhvr additive="base">
                                        <p:cTn id="97" dur="250" fill="hold"/>
                                        <p:tgtEl>
                                          <p:spTgt spid="40"/>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900"/>
                                  </p:stCondLst>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250" fill="hold"/>
                                        <p:tgtEl>
                                          <p:spTgt spid="38"/>
                                        </p:tgtEl>
                                        <p:attrNameLst>
                                          <p:attrName>ppt_x</p:attrName>
                                        </p:attrNameLst>
                                      </p:cBhvr>
                                      <p:tavLst>
                                        <p:tav tm="0">
                                          <p:val>
                                            <p:strVal val="#ppt_x"/>
                                          </p:val>
                                        </p:tav>
                                        <p:tav tm="100000">
                                          <p:val>
                                            <p:strVal val="#ppt_x"/>
                                          </p:val>
                                        </p:tav>
                                      </p:tavLst>
                                    </p:anim>
                                    <p:anim calcmode="lin" valueType="num">
                                      <p:cBhvr additive="base">
                                        <p:cTn id="101" dur="250" fill="hold"/>
                                        <p:tgtEl>
                                          <p:spTgt spid="38"/>
                                        </p:tgtEl>
                                        <p:attrNameLst>
                                          <p:attrName>ppt_y</p:attrName>
                                        </p:attrNameLst>
                                      </p:cBhvr>
                                      <p:tavLst>
                                        <p:tav tm="0">
                                          <p:val>
                                            <p:strVal val="1+#ppt_h/2"/>
                                          </p:val>
                                        </p:tav>
                                        <p:tav tm="100000">
                                          <p:val>
                                            <p:strVal val="#ppt_y"/>
                                          </p:val>
                                        </p:tav>
                                      </p:tavLst>
                                    </p:anim>
                                  </p:childTnLst>
                                </p:cTn>
                              </p:par>
                            </p:childTnLst>
                          </p:cTn>
                        </p:par>
                        <p:par>
                          <p:cTn id="102" fill="hold">
                            <p:stCondLst>
                              <p:cond delay="1650"/>
                            </p:stCondLst>
                            <p:childTnLst>
                              <p:par>
                                <p:cTn id="103" presetID="2" presetClass="entr" presetSubtype="2"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250" fill="hold"/>
                                        <p:tgtEl>
                                          <p:spTgt spid="8"/>
                                        </p:tgtEl>
                                        <p:attrNameLst>
                                          <p:attrName>ppt_x</p:attrName>
                                        </p:attrNameLst>
                                      </p:cBhvr>
                                      <p:tavLst>
                                        <p:tav tm="0">
                                          <p:val>
                                            <p:strVal val="1+#ppt_w/2"/>
                                          </p:val>
                                        </p:tav>
                                        <p:tav tm="100000">
                                          <p:val>
                                            <p:strVal val="#ppt_x"/>
                                          </p:val>
                                        </p:tav>
                                      </p:tavLst>
                                    </p:anim>
                                    <p:anim calcmode="lin" valueType="num">
                                      <p:cBhvr additive="base">
                                        <p:cTn id="106" dur="250" fill="hold"/>
                                        <p:tgtEl>
                                          <p:spTgt spid="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100"/>
                                  </p:stCondLst>
                                  <p:childTnLst>
                                    <p:set>
                                      <p:cBhvr>
                                        <p:cTn id="108" dur="1" fill="hold">
                                          <p:stCondLst>
                                            <p:cond delay="0"/>
                                          </p:stCondLst>
                                        </p:cTn>
                                        <p:tgtEl>
                                          <p:spTgt spid="55"/>
                                        </p:tgtEl>
                                        <p:attrNameLst>
                                          <p:attrName>style.visibility</p:attrName>
                                        </p:attrNameLst>
                                      </p:cBhvr>
                                      <p:to>
                                        <p:strVal val="visible"/>
                                      </p:to>
                                    </p:set>
                                    <p:anim calcmode="lin" valueType="num">
                                      <p:cBhvr additive="base">
                                        <p:cTn id="109" dur="250" fill="hold"/>
                                        <p:tgtEl>
                                          <p:spTgt spid="55"/>
                                        </p:tgtEl>
                                        <p:attrNameLst>
                                          <p:attrName>ppt_x</p:attrName>
                                        </p:attrNameLst>
                                      </p:cBhvr>
                                      <p:tavLst>
                                        <p:tav tm="0">
                                          <p:val>
                                            <p:strVal val="1+#ppt_w/2"/>
                                          </p:val>
                                        </p:tav>
                                        <p:tav tm="100000">
                                          <p:val>
                                            <p:strVal val="#ppt_x"/>
                                          </p:val>
                                        </p:tav>
                                      </p:tavLst>
                                    </p:anim>
                                    <p:anim calcmode="lin" valueType="num">
                                      <p:cBhvr additive="base">
                                        <p:cTn id="110" dur="250" fill="hold"/>
                                        <p:tgtEl>
                                          <p:spTgt spid="55"/>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00"/>
                                  </p:stCondLst>
                                  <p:childTnLst>
                                    <p:set>
                                      <p:cBhvr>
                                        <p:cTn id="112" dur="1" fill="hold">
                                          <p:stCondLst>
                                            <p:cond delay="0"/>
                                          </p:stCondLst>
                                        </p:cTn>
                                        <p:tgtEl>
                                          <p:spTgt spid="53"/>
                                        </p:tgtEl>
                                        <p:attrNameLst>
                                          <p:attrName>style.visibility</p:attrName>
                                        </p:attrNameLst>
                                      </p:cBhvr>
                                      <p:to>
                                        <p:strVal val="visible"/>
                                      </p:to>
                                    </p:set>
                                    <p:anim calcmode="lin" valueType="num">
                                      <p:cBhvr additive="base">
                                        <p:cTn id="113" dur="250" fill="hold"/>
                                        <p:tgtEl>
                                          <p:spTgt spid="53"/>
                                        </p:tgtEl>
                                        <p:attrNameLst>
                                          <p:attrName>ppt_x</p:attrName>
                                        </p:attrNameLst>
                                      </p:cBhvr>
                                      <p:tavLst>
                                        <p:tav tm="0">
                                          <p:val>
                                            <p:strVal val="1+#ppt_w/2"/>
                                          </p:val>
                                        </p:tav>
                                        <p:tav tm="100000">
                                          <p:val>
                                            <p:strVal val="#ppt_x"/>
                                          </p:val>
                                        </p:tav>
                                      </p:tavLst>
                                    </p:anim>
                                    <p:anim calcmode="lin" valueType="num">
                                      <p:cBhvr additive="base">
                                        <p:cTn id="114" dur="250" fill="hold"/>
                                        <p:tgtEl>
                                          <p:spTgt spid="53"/>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300"/>
                                  </p:stCondLst>
                                  <p:childTnLst>
                                    <p:set>
                                      <p:cBhvr>
                                        <p:cTn id="116" dur="1" fill="hold">
                                          <p:stCondLst>
                                            <p:cond delay="0"/>
                                          </p:stCondLst>
                                        </p:cTn>
                                        <p:tgtEl>
                                          <p:spTgt spid="51"/>
                                        </p:tgtEl>
                                        <p:attrNameLst>
                                          <p:attrName>style.visibility</p:attrName>
                                        </p:attrNameLst>
                                      </p:cBhvr>
                                      <p:to>
                                        <p:strVal val="visible"/>
                                      </p:to>
                                    </p:set>
                                    <p:anim calcmode="lin" valueType="num">
                                      <p:cBhvr additive="base">
                                        <p:cTn id="117" dur="250" fill="hold"/>
                                        <p:tgtEl>
                                          <p:spTgt spid="51"/>
                                        </p:tgtEl>
                                        <p:attrNameLst>
                                          <p:attrName>ppt_x</p:attrName>
                                        </p:attrNameLst>
                                      </p:cBhvr>
                                      <p:tavLst>
                                        <p:tav tm="0">
                                          <p:val>
                                            <p:strVal val="1+#ppt_w/2"/>
                                          </p:val>
                                        </p:tav>
                                        <p:tav tm="100000">
                                          <p:val>
                                            <p:strVal val="#ppt_x"/>
                                          </p:val>
                                        </p:tav>
                                      </p:tavLst>
                                    </p:anim>
                                    <p:anim calcmode="lin" valueType="num">
                                      <p:cBhvr additive="base">
                                        <p:cTn id="118" dur="250" fill="hold"/>
                                        <p:tgtEl>
                                          <p:spTgt spid="51"/>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400"/>
                                  </p:stCondLst>
                                  <p:childTnLst>
                                    <p:set>
                                      <p:cBhvr>
                                        <p:cTn id="120" dur="1" fill="hold">
                                          <p:stCondLst>
                                            <p:cond delay="0"/>
                                          </p:stCondLst>
                                        </p:cTn>
                                        <p:tgtEl>
                                          <p:spTgt spid="49"/>
                                        </p:tgtEl>
                                        <p:attrNameLst>
                                          <p:attrName>style.visibility</p:attrName>
                                        </p:attrNameLst>
                                      </p:cBhvr>
                                      <p:to>
                                        <p:strVal val="visible"/>
                                      </p:to>
                                    </p:set>
                                    <p:anim calcmode="lin" valueType="num">
                                      <p:cBhvr additive="base">
                                        <p:cTn id="121" dur="250" fill="hold"/>
                                        <p:tgtEl>
                                          <p:spTgt spid="49"/>
                                        </p:tgtEl>
                                        <p:attrNameLst>
                                          <p:attrName>ppt_x</p:attrName>
                                        </p:attrNameLst>
                                      </p:cBhvr>
                                      <p:tavLst>
                                        <p:tav tm="0">
                                          <p:val>
                                            <p:strVal val="1+#ppt_w/2"/>
                                          </p:val>
                                        </p:tav>
                                        <p:tav tm="100000">
                                          <p:val>
                                            <p:strVal val="#ppt_x"/>
                                          </p:val>
                                        </p:tav>
                                      </p:tavLst>
                                    </p:anim>
                                    <p:anim calcmode="lin" valueType="num">
                                      <p:cBhvr additive="base">
                                        <p:cTn id="122" dur="250" fill="hold"/>
                                        <p:tgtEl>
                                          <p:spTgt spid="49"/>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500"/>
                                  </p:stCondLst>
                                  <p:childTnLst>
                                    <p:set>
                                      <p:cBhvr>
                                        <p:cTn id="124" dur="1" fill="hold">
                                          <p:stCondLst>
                                            <p:cond delay="0"/>
                                          </p:stCondLst>
                                        </p:cTn>
                                        <p:tgtEl>
                                          <p:spTgt spid="47"/>
                                        </p:tgtEl>
                                        <p:attrNameLst>
                                          <p:attrName>style.visibility</p:attrName>
                                        </p:attrNameLst>
                                      </p:cBhvr>
                                      <p:to>
                                        <p:strVal val="visible"/>
                                      </p:to>
                                    </p:set>
                                    <p:anim calcmode="lin" valueType="num">
                                      <p:cBhvr additive="base">
                                        <p:cTn id="125" dur="250" fill="hold"/>
                                        <p:tgtEl>
                                          <p:spTgt spid="47"/>
                                        </p:tgtEl>
                                        <p:attrNameLst>
                                          <p:attrName>ppt_x</p:attrName>
                                        </p:attrNameLst>
                                      </p:cBhvr>
                                      <p:tavLst>
                                        <p:tav tm="0">
                                          <p:val>
                                            <p:strVal val="1+#ppt_w/2"/>
                                          </p:val>
                                        </p:tav>
                                        <p:tav tm="100000">
                                          <p:val>
                                            <p:strVal val="#ppt_x"/>
                                          </p:val>
                                        </p:tav>
                                      </p:tavLst>
                                    </p:anim>
                                    <p:anim calcmode="lin" valueType="num">
                                      <p:cBhvr additive="base">
                                        <p:cTn id="126" dur="250" fill="hold"/>
                                        <p:tgtEl>
                                          <p:spTgt spid="47"/>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600"/>
                                  </p:stCondLst>
                                  <p:childTnLst>
                                    <p:set>
                                      <p:cBhvr>
                                        <p:cTn id="128" dur="1" fill="hold">
                                          <p:stCondLst>
                                            <p:cond delay="0"/>
                                          </p:stCondLst>
                                        </p:cTn>
                                        <p:tgtEl>
                                          <p:spTgt spid="45"/>
                                        </p:tgtEl>
                                        <p:attrNameLst>
                                          <p:attrName>style.visibility</p:attrName>
                                        </p:attrNameLst>
                                      </p:cBhvr>
                                      <p:to>
                                        <p:strVal val="visible"/>
                                      </p:to>
                                    </p:set>
                                    <p:anim calcmode="lin" valueType="num">
                                      <p:cBhvr additive="base">
                                        <p:cTn id="129" dur="250" fill="hold"/>
                                        <p:tgtEl>
                                          <p:spTgt spid="45"/>
                                        </p:tgtEl>
                                        <p:attrNameLst>
                                          <p:attrName>ppt_x</p:attrName>
                                        </p:attrNameLst>
                                      </p:cBhvr>
                                      <p:tavLst>
                                        <p:tav tm="0">
                                          <p:val>
                                            <p:strVal val="1+#ppt_w/2"/>
                                          </p:val>
                                        </p:tav>
                                        <p:tav tm="100000">
                                          <p:val>
                                            <p:strVal val="#ppt_x"/>
                                          </p:val>
                                        </p:tav>
                                      </p:tavLst>
                                    </p:anim>
                                    <p:anim calcmode="lin" valueType="num">
                                      <p:cBhvr additive="base">
                                        <p:cTn id="130" dur="250" fill="hold"/>
                                        <p:tgtEl>
                                          <p:spTgt spid="45"/>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700"/>
                                  </p:stCondLst>
                                  <p:childTnLst>
                                    <p:set>
                                      <p:cBhvr>
                                        <p:cTn id="132" dur="1" fill="hold">
                                          <p:stCondLst>
                                            <p:cond delay="0"/>
                                          </p:stCondLst>
                                        </p:cTn>
                                        <p:tgtEl>
                                          <p:spTgt spid="43"/>
                                        </p:tgtEl>
                                        <p:attrNameLst>
                                          <p:attrName>style.visibility</p:attrName>
                                        </p:attrNameLst>
                                      </p:cBhvr>
                                      <p:to>
                                        <p:strVal val="visible"/>
                                      </p:to>
                                    </p:set>
                                    <p:anim calcmode="lin" valueType="num">
                                      <p:cBhvr additive="base">
                                        <p:cTn id="133" dur="250" fill="hold"/>
                                        <p:tgtEl>
                                          <p:spTgt spid="43"/>
                                        </p:tgtEl>
                                        <p:attrNameLst>
                                          <p:attrName>ppt_x</p:attrName>
                                        </p:attrNameLst>
                                      </p:cBhvr>
                                      <p:tavLst>
                                        <p:tav tm="0">
                                          <p:val>
                                            <p:strVal val="1+#ppt_w/2"/>
                                          </p:val>
                                        </p:tav>
                                        <p:tav tm="100000">
                                          <p:val>
                                            <p:strVal val="#ppt_x"/>
                                          </p:val>
                                        </p:tav>
                                      </p:tavLst>
                                    </p:anim>
                                    <p:anim calcmode="lin" valueType="num">
                                      <p:cBhvr additive="base">
                                        <p:cTn id="134" dur="250" fill="hold"/>
                                        <p:tgtEl>
                                          <p:spTgt spid="43"/>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800"/>
                                  </p:stCondLst>
                                  <p:childTnLst>
                                    <p:set>
                                      <p:cBhvr>
                                        <p:cTn id="136" dur="1" fill="hold">
                                          <p:stCondLst>
                                            <p:cond delay="0"/>
                                          </p:stCondLst>
                                        </p:cTn>
                                        <p:tgtEl>
                                          <p:spTgt spid="41"/>
                                        </p:tgtEl>
                                        <p:attrNameLst>
                                          <p:attrName>style.visibility</p:attrName>
                                        </p:attrNameLst>
                                      </p:cBhvr>
                                      <p:to>
                                        <p:strVal val="visible"/>
                                      </p:to>
                                    </p:set>
                                    <p:anim calcmode="lin" valueType="num">
                                      <p:cBhvr additive="base">
                                        <p:cTn id="137" dur="250" fill="hold"/>
                                        <p:tgtEl>
                                          <p:spTgt spid="41"/>
                                        </p:tgtEl>
                                        <p:attrNameLst>
                                          <p:attrName>ppt_x</p:attrName>
                                        </p:attrNameLst>
                                      </p:cBhvr>
                                      <p:tavLst>
                                        <p:tav tm="0">
                                          <p:val>
                                            <p:strVal val="1+#ppt_w/2"/>
                                          </p:val>
                                        </p:tav>
                                        <p:tav tm="100000">
                                          <p:val>
                                            <p:strVal val="#ppt_x"/>
                                          </p:val>
                                        </p:tav>
                                      </p:tavLst>
                                    </p:anim>
                                    <p:anim calcmode="lin" valueType="num">
                                      <p:cBhvr additive="base">
                                        <p:cTn id="138" dur="250" fill="hold"/>
                                        <p:tgtEl>
                                          <p:spTgt spid="41"/>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90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250" fill="hold"/>
                                        <p:tgtEl>
                                          <p:spTgt spid="39"/>
                                        </p:tgtEl>
                                        <p:attrNameLst>
                                          <p:attrName>ppt_x</p:attrName>
                                        </p:attrNameLst>
                                      </p:cBhvr>
                                      <p:tavLst>
                                        <p:tav tm="0">
                                          <p:val>
                                            <p:strVal val="1+#ppt_w/2"/>
                                          </p:val>
                                        </p:tav>
                                        <p:tav tm="100000">
                                          <p:val>
                                            <p:strVal val="#ppt_x"/>
                                          </p:val>
                                        </p:tav>
                                      </p:tavLst>
                                    </p:anim>
                                    <p:anim calcmode="lin" valueType="num">
                                      <p:cBhvr additive="base">
                                        <p:cTn id="142" dur="2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500"/>
                                        <p:tgtEl>
                                          <p:spTgt spid="5"/>
                                        </p:tgtEl>
                                      </p:cBhvr>
                                    </p:animEffect>
                                    <p:anim calcmode="lin" valueType="num">
                                      <p:cBhvr>
                                        <p:cTn id="148" dur="500" fill="hold"/>
                                        <p:tgtEl>
                                          <p:spTgt spid="5"/>
                                        </p:tgtEl>
                                        <p:attrNameLst>
                                          <p:attrName>ppt_x</p:attrName>
                                        </p:attrNameLst>
                                      </p:cBhvr>
                                      <p:tavLst>
                                        <p:tav tm="0">
                                          <p:val>
                                            <p:strVal val="#ppt_x"/>
                                          </p:val>
                                        </p:tav>
                                        <p:tav tm="100000">
                                          <p:val>
                                            <p:strVal val="#ppt_x"/>
                                          </p:val>
                                        </p:tav>
                                      </p:tavLst>
                                    </p:anim>
                                    <p:anim calcmode="lin" valueType="num">
                                      <p:cBhvr>
                                        <p:cTn id="149" dur="500" fill="hold"/>
                                        <p:tgtEl>
                                          <p:spTgt spid="5"/>
                                        </p:tgtEl>
                                        <p:attrNameLst>
                                          <p:attrName>ppt_y</p:attrName>
                                        </p:attrNameLst>
                                      </p:cBhvr>
                                      <p:tavLst>
                                        <p:tav tm="0">
                                          <p:val>
                                            <p:strVal val="#ppt_y-.1"/>
                                          </p:val>
                                        </p:tav>
                                        <p:tav tm="100000">
                                          <p:val>
                                            <p:strVal val="#ppt_y"/>
                                          </p:val>
                                        </p:tav>
                                      </p:tavLst>
                                    </p:anim>
                                  </p:childTnLst>
                                </p:cTn>
                              </p:par>
                            </p:childTnLst>
                          </p:cTn>
                        </p:par>
                        <p:par>
                          <p:cTn id="150" fill="hold">
                            <p:stCondLst>
                              <p:cond delay="500"/>
                            </p:stCondLst>
                            <p:childTnLst>
                              <p:par>
                                <p:cTn id="151" presetID="2" presetClass="entr" presetSubtype="8"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 calcmode="lin" valueType="num">
                                      <p:cBhvr additive="base">
                                        <p:cTn id="153" dur="250" fill="hold"/>
                                        <p:tgtEl>
                                          <p:spTgt spid="30"/>
                                        </p:tgtEl>
                                        <p:attrNameLst>
                                          <p:attrName>ppt_x</p:attrName>
                                        </p:attrNameLst>
                                      </p:cBhvr>
                                      <p:tavLst>
                                        <p:tav tm="0">
                                          <p:val>
                                            <p:strVal val="0-#ppt_w/2"/>
                                          </p:val>
                                        </p:tav>
                                        <p:tav tm="100000">
                                          <p:val>
                                            <p:strVal val="#ppt_x"/>
                                          </p:val>
                                        </p:tav>
                                      </p:tavLst>
                                    </p:anim>
                                    <p:anim calcmode="lin" valueType="num">
                                      <p:cBhvr additive="base">
                                        <p:cTn id="154" dur="250" fill="hold"/>
                                        <p:tgtEl>
                                          <p:spTgt spid="30"/>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100"/>
                                  </p:stCondLst>
                                  <p:childTnLst>
                                    <p:set>
                                      <p:cBhvr>
                                        <p:cTn id="156" dur="1" fill="hold">
                                          <p:stCondLst>
                                            <p:cond delay="0"/>
                                          </p:stCondLst>
                                        </p:cTn>
                                        <p:tgtEl>
                                          <p:spTgt spid="31"/>
                                        </p:tgtEl>
                                        <p:attrNameLst>
                                          <p:attrName>style.visibility</p:attrName>
                                        </p:attrNameLst>
                                      </p:cBhvr>
                                      <p:to>
                                        <p:strVal val="visible"/>
                                      </p:to>
                                    </p:set>
                                    <p:anim calcmode="lin" valueType="num">
                                      <p:cBhvr additive="base">
                                        <p:cTn id="157" dur="250" fill="hold"/>
                                        <p:tgtEl>
                                          <p:spTgt spid="31"/>
                                        </p:tgtEl>
                                        <p:attrNameLst>
                                          <p:attrName>ppt_x</p:attrName>
                                        </p:attrNameLst>
                                      </p:cBhvr>
                                      <p:tavLst>
                                        <p:tav tm="0">
                                          <p:val>
                                            <p:strVal val="0-#ppt_w/2"/>
                                          </p:val>
                                        </p:tav>
                                        <p:tav tm="100000">
                                          <p:val>
                                            <p:strVal val="#ppt_x"/>
                                          </p:val>
                                        </p:tav>
                                      </p:tavLst>
                                    </p:anim>
                                    <p:anim calcmode="lin" valueType="num">
                                      <p:cBhvr additive="base">
                                        <p:cTn id="158" dur="250" fill="hold"/>
                                        <p:tgtEl>
                                          <p:spTgt spid="31"/>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200"/>
                                  </p:stCondLst>
                                  <p:childTnLst>
                                    <p:set>
                                      <p:cBhvr>
                                        <p:cTn id="160" dur="1" fill="hold">
                                          <p:stCondLst>
                                            <p:cond delay="0"/>
                                          </p:stCondLst>
                                        </p:cTn>
                                        <p:tgtEl>
                                          <p:spTgt spid="32"/>
                                        </p:tgtEl>
                                        <p:attrNameLst>
                                          <p:attrName>style.visibility</p:attrName>
                                        </p:attrNameLst>
                                      </p:cBhvr>
                                      <p:to>
                                        <p:strVal val="visible"/>
                                      </p:to>
                                    </p:set>
                                    <p:anim calcmode="lin" valueType="num">
                                      <p:cBhvr additive="base">
                                        <p:cTn id="161" dur="250" fill="hold"/>
                                        <p:tgtEl>
                                          <p:spTgt spid="32"/>
                                        </p:tgtEl>
                                        <p:attrNameLst>
                                          <p:attrName>ppt_x</p:attrName>
                                        </p:attrNameLst>
                                      </p:cBhvr>
                                      <p:tavLst>
                                        <p:tav tm="0">
                                          <p:val>
                                            <p:strVal val="0-#ppt_w/2"/>
                                          </p:val>
                                        </p:tav>
                                        <p:tav tm="100000">
                                          <p:val>
                                            <p:strVal val="#ppt_x"/>
                                          </p:val>
                                        </p:tav>
                                      </p:tavLst>
                                    </p:anim>
                                    <p:anim calcmode="lin" valueType="num">
                                      <p:cBhvr additive="base">
                                        <p:cTn id="162" dur="250" fill="hold"/>
                                        <p:tgtEl>
                                          <p:spTgt spid="32"/>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300"/>
                                  </p:stCondLst>
                                  <p:childTnLst>
                                    <p:set>
                                      <p:cBhvr>
                                        <p:cTn id="164" dur="1" fill="hold">
                                          <p:stCondLst>
                                            <p:cond delay="0"/>
                                          </p:stCondLst>
                                        </p:cTn>
                                        <p:tgtEl>
                                          <p:spTgt spid="33"/>
                                        </p:tgtEl>
                                        <p:attrNameLst>
                                          <p:attrName>style.visibility</p:attrName>
                                        </p:attrNameLst>
                                      </p:cBhvr>
                                      <p:to>
                                        <p:strVal val="visible"/>
                                      </p:to>
                                    </p:set>
                                    <p:anim calcmode="lin" valueType="num">
                                      <p:cBhvr additive="base">
                                        <p:cTn id="165" dur="250" fill="hold"/>
                                        <p:tgtEl>
                                          <p:spTgt spid="33"/>
                                        </p:tgtEl>
                                        <p:attrNameLst>
                                          <p:attrName>ppt_x</p:attrName>
                                        </p:attrNameLst>
                                      </p:cBhvr>
                                      <p:tavLst>
                                        <p:tav tm="0">
                                          <p:val>
                                            <p:strVal val="0-#ppt_w/2"/>
                                          </p:val>
                                        </p:tav>
                                        <p:tav tm="100000">
                                          <p:val>
                                            <p:strVal val="#ppt_x"/>
                                          </p:val>
                                        </p:tav>
                                      </p:tavLst>
                                    </p:anim>
                                    <p:anim calcmode="lin" valueType="num">
                                      <p:cBhvr additive="base">
                                        <p:cTn id="166" dur="250" fill="hold"/>
                                        <p:tgtEl>
                                          <p:spTgt spid="33"/>
                                        </p:tgtEl>
                                        <p:attrNameLst>
                                          <p:attrName>ppt_y</p:attrName>
                                        </p:attrNameLst>
                                      </p:cBhvr>
                                      <p:tavLst>
                                        <p:tav tm="0">
                                          <p:val>
                                            <p:strVal val="#ppt_y"/>
                                          </p:val>
                                        </p:tav>
                                        <p:tav tm="100000">
                                          <p:val>
                                            <p:strVal val="#ppt_y"/>
                                          </p:val>
                                        </p:tav>
                                      </p:tavLst>
                                    </p:anim>
                                  </p:childTnLst>
                                </p:cTn>
                              </p:par>
                            </p:childTnLst>
                          </p:cTn>
                        </p:par>
                        <p:par>
                          <p:cTn id="167" fill="hold">
                            <p:stCondLst>
                              <p:cond delay="1050"/>
                            </p:stCondLst>
                            <p:childTnLst>
                              <p:par>
                                <p:cTn id="168" presetID="2" presetClass="entr" presetSubtype="4" fill="hold" grpId="0" nodeType="afterEffect">
                                  <p:stCondLst>
                                    <p:cond delay="0"/>
                                  </p:stCondLst>
                                  <p:childTnLst>
                                    <p:set>
                                      <p:cBhvr>
                                        <p:cTn id="169" dur="1" fill="hold">
                                          <p:stCondLst>
                                            <p:cond delay="0"/>
                                          </p:stCondLst>
                                        </p:cTn>
                                        <p:tgtEl>
                                          <p:spTgt spid="6"/>
                                        </p:tgtEl>
                                        <p:attrNameLst>
                                          <p:attrName>style.visibility</p:attrName>
                                        </p:attrNameLst>
                                      </p:cBhvr>
                                      <p:to>
                                        <p:strVal val="visible"/>
                                      </p:to>
                                    </p:set>
                                    <p:anim calcmode="lin" valueType="num">
                                      <p:cBhvr additive="base">
                                        <p:cTn id="170" dur="250" fill="hold"/>
                                        <p:tgtEl>
                                          <p:spTgt spid="6"/>
                                        </p:tgtEl>
                                        <p:attrNameLst>
                                          <p:attrName>ppt_x</p:attrName>
                                        </p:attrNameLst>
                                      </p:cBhvr>
                                      <p:tavLst>
                                        <p:tav tm="0">
                                          <p:val>
                                            <p:strVal val="#ppt_x"/>
                                          </p:val>
                                        </p:tav>
                                        <p:tav tm="100000">
                                          <p:val>
                                            <p:strVal val="#ppt_x"/>
                                          </p:val>
                                        </p:tav>
                                      </p:tavLst>
                                    </p:anim>
                                    <p:anim calcmode="lin" valueType="num">
                                      <p:cBhvr additive="base">
                                        <p:cTn id="171" dur="250" fill="hold"/>
                                        <p:tgtEl>
                                          <p:spTgt spid="6"/>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00"/>
                                  </p:stCondLst>
                                  <p:childTnLst>
                                    <p:set>
                                      <p:cBhvr>
                                        <p:cTn id="173" dur="1" fill="hold">
                                          <p:stCondLst>
                                            <p:cond delay="0"/>
                                          </p:stCondLst>
                                        </p:cTn>
                                        <p:tgtEl>
                                          <p:spTgt spid="36"/>
                                        </p:tgtEl>
                                        <p:attrNameLst>
                                          <p:attrName>style.visibility</p:attrName>
                                        </p:attrNameLst>
                                      </p:cBhvr>
                                      <p:to>
                                        <p:strVal val="visible"/>
                                      </p:to>
                                    </p:set>
                                    <p:anim calcmode="lin" valueType="num">
                                      <p:cBhvr additive="base">
                                        <p:cTn id="174" dur="250" fill="hold"/>
                                        <p:tgtEl>
                                          <p:spTgt spid="36"/>
                                        </p:tgtEl>
                                        <p:attrNameLst>
                                          <p:attrName>ppt_x</p:attrName>
                                        </p:attrNameLst>
                                      </p:cBhvr>
                                      <p:tavLst>
                                        <p:tav tm="0">
                                          <p:val>
                                            <p:strVal val="#ppt_x"/>
                                          </p:val>
                                        </p:tav>
                                        <p:tav tm="100000">
                                          <p:val>
                                            <p:strVal val="#ppt_x"/>
                                          </p:val>
                                        </p:tav>
                                      </p:tavLst>
                                    </p:anim>
                                    <p:anim calcmode="lin" valueType="num">
                                      <p:cBhvr additive="base">
                                        <p:cTn id="175" dur="250" fill="hold"/>
                                        <p:tgtEl>
                                          <p:spTgt spid="36"/>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200"/>
                                  </p:stCondLst>
                                  <p:childTnLst>
                                    <p:set>
                                      <p:cBhvr>
                                        <p:cTn id="177" dur="1" fill="hold">
                                          <p:stCondLst>
                                            <p:cond delay="0"/>
                                          </p:stCondLst>
                                        </p:cTn>
                                        <p:tgtEl>
                                          <p:spTgt spid="35"/>
                                        </p:tgtEl>
                                        <p:attrNameLst>
                                          <p:attrName>style.visibility</p:attrName>
                                        </p:attrNameLst>
                                      </p:cBhvr>
                                      <p:to>
                                        <p:strVal val="visible"/>
                                      </p:to>
                                    </p:set>
                                    <p:anim calcmode="lin" valueType="num">
                                      <p:cBhvr additive="base">
                                        <p:cTn id="178" dur="250" fill="hold"/>
                                        <p:tgtEl>
                                          <p:spTgt spid="35"/>
                                        </p:tgtEl>
                                        <p:attrNameLst>
                                          <p:attrName>ppt_x</p:attrName>
                                        </p:attrNameLst>
                                      </p:cBhvr>
                                      <p:tavLst>
                                        <p:tav tm="0">
                                          <p:val>
                                            <p:strVal val="#ppt_x"/>
                                          </p:val>
                                        </p:tav>
                                        <p:tav tm="100000">
                                          <p:val>
                                            <p:strVal val="#ppt_x"/>
                                          </p:val>
                                        </p:tav>
                                      </p:tavLst>
                                    </p:anim>
                                    <p:anim calcmode="lin" valueType="num">
                                      <p:cBhvr additive="base">
                                        <p:cTn id="179" dur="250" fill="hold"/>
                                        <p:tgtEl>
                                          <p:spTgt spid="35"/>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300"/>
                                  </p:stCondLst>
                                  <p:childTnLst>
                                    <p:set>
                                      <p:cBhvr>
                                        <p:cTn id="181" dur="1" fill="hold">
                                          <p:stCondLst>
                                            <p:cond delay="0"/>
                                          </p:stCondLst>
                                        </p:cTn>
                                        <p:tgtEl>
                                          <p:spTgt spid="34"/>
                                        </p:tgtEl>
                                        <p:attrNameLst>
                                          <p:attrName>style.visibility</p:attrName>
                                        </p:attrNameLst>
                                      </p:cBhvr>
                                      <p:to>
                                        <p:strVal val="visible"/>
                                      </p:to>
                                    </p:set>
                                    <p:anim calcmode="lin" valueType="num">
                                      <p:cBhvr additive="base">
                                        <p:cTn id="182" dur="250" fill="hold"/>
                                        <p:tgtEl>
                                          <p:spTgt spid="34"/>
                                        </p:tgtEl>
                                        <p:attrNameLst>
                                          <p:attrName>ppt_x</p:attrName>
                                        </p:attrNameLst>
                                      </p:cBhvr>
                                      <p:tavLst>
                                        <p:tav tm="0">
                                          <p:val>
                                            <p:strVal val="#ppt_x"/>
                                          </p:val>
                                        </p:tav>
                                        <p:tav tm="100000">
                                          <p:val>
                                            <p:strVal val="#ppt_x"/>
                                          </p:val>
                                        </p:tav>
                                      </p:tavLst>
                                    </p:anim>
                                    <p:anim calcmode="lin" valueType="num">
                                      <p:cBhvr additive="base">
                                        <p:cTn id="183" dur="2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5" grpId="0"/>
      <p:bldP spid="16" grpId="0"/>
      <p:bldP spid="17" grpId="0"/>
      <p:bldP spid="18" grpId="0"/>
      <p:bldP spid="19" grpId="0"/>
      <p:bldP spid="20" grpId="0"/>
      <p:bldP spid="21" grpId="0"/>
      <p:bldP spid="22" grpId="0"/>
      <p:bldP spid="23" grpId="0"/>
      <p:bldP spid="24" grpId="0"/>
      <p:bldP spid="25" grpId="0"/>
      <p:bldP spid="6" grpId="0"/>
      <p:bldP spid="30" grpId="0"/>
      <p:bldP spid="31" grpId="0"/>
      <p:bldP spid="32" grpId="0"/>
      <p:bldP spid="33" grpId="0"/>
      <p:bldP spid="34" grpId="0"/>
      <p:bldP spid="35" grpId="0"/>
      <p:bldP spid="36"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ardrop 36"/>
          <p:cNvSpPr/>
          <p:nvPr/>
        </p:nvSpPr>
        <p:spPr>
          <a:xfrm rot="5400000">
            <a:off x="3985484" y="1862629"/>
            <a:ext cx="1459346" cy="1459346"/>
          </a:xfrm>
          <a:prstGeom prst="teardrop">
            <a:avLst>
              <a:gd name="adj" fmla="val 185215"/>
            </a:avLst>
          </a:prstGeom>
          <a:solidFill>
            <a:srgbClr val="843C0C"/>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8" name="Teardrop 37"/>
          <p:cNvSpPr/>
          <p:nvPr/>
        </p:nvSpPr>
        <p:spPr>
          <a:xfrm rot="10800000">
            <a:off x="6758543" y="1853492"/>
            <a:ext cx="1459346" cy="1459346"/>
          </a:xfrm>
          <a:prstGeom prst="teardrop">
            <a:avLst>
              <a:gd name="adj" fmla="val 186885"/>
            </a:avLst>
          </a:prstGeom>
          <a:solidFill>
            <a:srgbClr val="BE372C"/>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9" name="Teardrop 38"/>
          <p:cNvSpPr/>
          <p:nvPr/>
        </p:nvSpPr>
        <p:spPr>
          <a:xfrm rot="16200000">
            <a:off x="6767699" y="4635866"/>
            <a:ext cx="1459346" cy="1459346"/>
          </a:xfrm>
          <a:prstGeom prst="teardrop">
            <a:avLst>
              <a:gd name="adj" fmla="val 186886"/>
            </a:avLst>
          </a:prstGeom>
          <a:solidFill>
            <a:srgbClr val="237DB9"/>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0" name="Teardrop 39"/>
          <p:cNvSpPr/>
          <p:nvPr/>
        </p:nvSpPr>
        <p:spPr>
          <a:xfrm rot="2700000">
            <a:off x="3414461" y="3235676"/>
            <a:ext cx="1459346" cy="1459346"/>
          </a:xfrm>
          <a:prstGeom prst="teardrop">
            <a:avLst>
              <a:gd name="adj" fmla="val 185658"/>
            </a:avLst>
          </a:prstGeom>
          <a:solidFill>
            <a:srgbClr val="237DB9"/>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1" name="Teardrop 40"/>
          <p:cNvSpPr/>
          <p:nvPr/>
        </p:nvSpPr>
        <p:spPr>
          <a:xfrm rot="8100000">
            <a:off x="5366327" y="1292237"/>
            <a:ext cx="1459346" cy="1459346"/>
          </a:xfrm>
          <a:prstGeom prst="teardrop">
            <a:avLst>
              <a:gd name="adj" fmla="val 186249"/>
            </a:avLst>
          </a:prstGeom>
          <a:solidFill>
            <a:srgbClr val="9CB756"/>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2" name="Teardrop 41"/>
          <p:cNvSpPr/>
          <p:nvPr/>
        </p:nvSpPr>
        <p:spPr>
          <a:xfrm rot="13500000">
            <a:off x="7355506" y="3240615"/>
            <a:ext cx="1459346" cy="1459346"/>
          </a:xfrm>
          <a:prstGeom prst="teardrop">
            <a:avLst>
              <a:gd name="adj" fmla="val 189203"/>
            </a:avLst>
          </a:prstGeom>
          <a:solidFill>
            <a:srgbClr val="15AA95"/>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6" name="Teardrop 35"/>
          <p:cNvSpPr/>
          <p:nvPr/>
        </p:nvSpPr>
        <p:spPr>
          <a:xfrm>
            <a:off x="3953629" y="4650379"/>
            <a:ext cx="1459346" cy="1459346"/>
          </a:xfrm>
          <a:prstGeom prst="teardrop">
            <a:avLst>
              <a:gd name="adj" fmla="val 188556"/>
            </a:avLst>
          </a:prstGeom>
          <a:solidFill>
            <a:srgbClr val="15AA95"/>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8" name="Round Diagonal Corner Rectangle 47"/>
          <p:cNvSpPr/>
          <p:nvPr/>
        </p:nvSpPr>
        <p:spPr>
          <a:xfrm>
            <a:off x="322204" y="5096438"/>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7" name="Round Diagonal Corner Rectangle 46"/>
          <p:cNvSpPr/>
          <p:nvPr/>
        </p:nvSpPr>
        <p:spPr>
          <a:xfrm>
            <a:off x="346958" y="3798029"/>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6" name="Round Diagonal Corner Rectangle 45"/>
          <p:cNvSpPr/>
          <p:nvPr/>
        </p:nvSpPr>
        <p:spPr>
          <a:xfrm>
            <a:off x="346958" y="2503157"/>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 name="TextBox 1"/>
          <p:cNvSpPr txBox="1"/>
          <p:nvPr/>
        </p:nvSpPr>
        <p:spPr>
          <a:xfrm>
            <a:off x="1501781" y="460145"/>
            <a:ext cx="9188439" cy="584775"/>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NAPRAVITE SLIKU DESKTOPA</a:t>
            </a:r>
            <a:endParaRPr lang="sr-Latn-RS" sz="3200" spc="340">
              <a:solidFill>
                <a:srgbClr val="237DB9"/>
              </a:solidFill>
              <a:latin typeface="Montserrat" panose="00000500000000000000" pitchFamily="50" charset="-18"/>
              <a:cs typeface="Modak" panose="01000000000000000000" pitchFamily="2" charset="-18"/>
            </a:endParaRPr>
          </a:p>
        </p:txBody>
      </p:sp>
      <p:sp>
        <p:nvSpPr>
          <p:cNvPr id="3" name="TextBox 2"/>
          <p:cNvSpPr txBox="1"/>
          <p:nvPr/>
        </p:nvSpPr>
        <p:spPr>
          <a:xfrm>
            <a:off x="4532129" y="275547"/>
            <a:ext cx="3127779"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SAMO JOŠ OVAJ PRIMER</a:t>
            </a:r>
            <a:endParaRPr lang="sr-Latn-RS" sz="800" spc="600">
              <a:solidFill>
                <a:srgbClr val="15AA95"/>
              </a:solidFill>
              <a:latin typeface="Montserrat" panose="00000500000000000000" pitchFamily="50" charset="-18"/>
              <a:cs typeface="Modak" panose="01000000000000000000" pitchFamily="2" charset="-18"/>
            </a:endParaRPr>
          </a:p>
        </p:txBody>
      </p:sp>
      <p:sp>
        <p:nvSpPr>
          <p:cNvPr id="4" name="TextBox 3"/>
          <p:cNvSpPr txBox="1"/>
          <p:nvPr/>
        </p:nvSpPr>
        <p:spPr>
          <a:xfrm>
            <a:off x="1649505" y="952204"/>
            <a:ext cx="8848165" cy="289695"/>
          </a:xfrm>
          <a:prstGeom prst="rect">
            <a:avLst/>
          </a:prstGeom>
          <a:noFill/>
        </p:spPr>
        <p:txBody>
          <a:bodyPr wrap="square" rtlCol="0">
            <a:spAutoFit/>
          </a:bodyPr>
          <a:lstStyle/>
          <a:p>
            <a:pPr algn="ctr">
              <a:lnSpc>
                <a:spcPts val="1700"/>
              </a:lnSpc>
            </a:pPr>
            <a:r>
              <a:rPr lang="sr-Latn-RS" sz="1000" spc="200" smtClean="0">
                <a:solidFill>
                  <a:srgbClr val="15AA95"/>
                </a:solidFill>
                <a:latin typeface="Montserrat Light" panose="00000400000000000000" pitchFamily="50" charset="-18"/>
                <a:cs typeface="Modak" panose="01000000000000000000" pitchFamily="2" charset="-18"/>
              </a:rPr>
              <a:t>... tako što ćete koristiti samo prečice sa tastature.</a:t>
            </a:r>
            <a:endParaRPr lang="sr-Latn-RS" sz="1000" spc="200">
              <a:solidFill>
                <a:srgbClr val="15AA95"/>
              </a:solidFill>
              <a:latin typeface="Montserrat Light" panose="00000400000000000000" pitchFamily="50" charset="-18"/>
              <a:cs typeface="Modak" panose="01000000000000000000" pitchFamily="2" charset="-18"/>
            </a:endParaRPr>
          </a:p>
        </p:txBody>
      </p:sp>
      <p:sp>
        <p:nvSpPr>
          <p:cNvPr id="9" name="Rectangle 8"/>
          <p:cNvSpPr/>
          <p:nvPr/>
        </p:nvSpPr>
        <p:spPr>
          <a:xfrm>
            <a:off x="9565777" y="4229313"/>
            <a:ext cx="1067434" cy="646331"/>
          </a:xfrm>
          <a:prstGeom prst="rect">
            <a:avLst/>
          </a:prstGeom>
        </p:spPr>
        <p:txBody>
          <a:bodyPr wrap="square">
            <a:spAutoFit/>
          </a:bodyPr>
          <a:lstStyle/>
          <a:p>
            <a:pPr algn="r"/>
            <a:r>
              <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Otvara Start meni.</a:t>
            </a:r>
          </a:p>
        </p:txBody>
      </p:sp>
      <p:sp>
        <p:nvSpPr>
          <p:cNvPr id="10" name="TextBox 9"/>
          <p:cNvSpPr txBox="1"/>
          <p:nvPr/>
        </p:nvSpPr>
        <p:spPr>
          <a:xfrm>
            <a:off x="10013638" y="2952435"/>
            <a:ext cx="619573" cy="369332"/>
          </a:xfrm>
          <a:prstGeom prst="rect">
            <a:avLst/>
          </a:prstGeom>
          <a:noFill/>
        </p:spPr>
        <p:txBody>
          <a:bodyPr wrap="square" rtlCol="0">
            <a:spAutoFit/>
          </a:bodyPr>
          <a:lstStyle/>
          <a:p>
            <a:r>
              <a:rPr lang="sr-Latn-RS"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Kucaj</a:t>
            </a:r>
            <a:endPar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Rectangle 13"/>
          <p:cNvSpPr/>
          <p:nvPr/>
        </p:nvSpPr>
        <p:spPr>
          <a:xfrm>
            <a:off x="9834335" y="5479356"/>
            <a:ext cx="858066" cy="646331"/>
          </a:xfrm>
          <a:prstGeom prst="rect">
            <a:avLst/>
          </a:prstGeom>
        </p:spPr>
        <p:txBody>
          <a:bodyPr wrap="square">
            <a:spAutoFit/>
          </a:bodyPr>
          <a:lstStyle/>
          <a:p>
            <a:pPr algn="r"/>
            <a:r>
              <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Slikanje ekrana.</a:t>
            </a:r>
          </a:p>
        </p:txBody>
      </p:sp>
      <p:sp>
        <p:nvSpPr>
          <p:cNvPr id="16" name="Rectangle 15"/>
          <p:cNvSpPr/>
          <p:nvPr/>
        </p:nvSpPr>
        <p:spPr>
          <a:xfrm>
            <a:off x="405050" y="5355982"/>
            <a:ext cx="1035860" cy="830997"/>
          </a:xfrm>
          <a:prstGeom prst="rect">
            <a:avLst/>
          </a:prstGeom>
        </p:spPr>
        <p:txBody>
          <a:bodyPr wrap="none">
            <a:spAutoFit/>
          </a:bodyPr>
          <a:lstStyle/>
          <a:p>
            <a:pPr algn="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z="240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Win</a:t>
            </a:r>
          </a:p>
          <a:p>
            <a:pPr algn="ctr"/>
            <a:r>
              <a:rPr lang="sr-Latn-RS" sz="240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a:t>
            </a:r>
          </a:p>
        </p:txBody>
      </p:sp>
      <p:sp>
        <p:nvSpPr>
          <p:cNvPr id="17" name="Rectangle 16"/>
          <p:cNvSpPr/>
          <p:nvPr/>
        </p:nvSpPr>
        <p:spPr>
          <a:xfrm>
            <a:off x="1593941" y="5366254"/>
            <a:ext cx="1024898" cy="646331"/>
          </a:xfrm>
          <a:prstGeom prst="rect">
            <a:avLst/>
          </a:prstGeom>
        </p:spPr>
        <p:txBody>
          <a:bodyPr wrap="square">
            <a:spAutoFit/>
          </a:bodyPr>
          <a:lstStyle/>
          <a:p>
            <a:r>
              <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Prikazuje Desktop</a:t>
            </a:r>
            <a:r>
              <a:rPr lang="sr-Latn-RS" sz="1400"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endPar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8" name="Rectangle 17"/>
          <p:cNvSpPr>
            <a:spLocks noChangeAspect="1"/>
          </p:cNvSpPr>
          <p:nvPr/>
        </p:nvSpPr>
        <p:spPr>
          <a:xfrm>
            <a:off x="458393" y="2879670"/>
            <a:ext cx="898003" cy="461665"/>
          </a:xfrm>
          <a:prstGeom prst="rect">
            <a:avLst/>
          </a:prstGeom>
        </p:spPr>
        <p:txBody>
          <a:bodyPr wrap="none">
            <a:spAutoFit/>
          </a:bodyPr>
          <a:lstStyle/>
          <a:p>
            <a:pPr algn="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Ctrl+V</a:t>
            </a:r>
          </a:p>
        </p:txBody>
      </p:sp>
      <p:sp>
        <p:nvSpPr>
          <p:cNvPr id="19" name="Rectangle 18"/>
          <p:cNvSpPr/>
          <p:nvPr/>
        </p:nvSpPr>
        <p:spPr>
          <a:xfrm>
            <a:off x="1593941" y="2742349"/>
            <a:ext cx="1872219" cy="646331"/>
          </a:xfrm>
          <a:prstGeom prst="rect">
            <a:avLst/>
          </a:prstGeom>
        </p:spPr>
        <p:txBody>
          <a:bodyPr wrap="square">
            <a:spAutoFit/>
          </a:bodyPr>
          <a:lstStyle/>
          <a:p>
            <a:r>
              <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Ubacuje kopirani </a:t>
            </a:r>
            <a:r>
              <a:rPr lang="sr-Latn-RS"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objekat u fajl ili folder.</a:t>
            </a:r>
            <a:endPar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0" name="Rectangle 19"/>
          <p:cNvSpPr/>
          <p:nvPr/>
        </p:nvSpPr>
        <p:spPr>
          <a:xfrm>
            <a:off x="487247" y="4191081"/>
            <a:ext cx="869149" cy="461665"/>
          </a:xfrm>
          <a:prstGeom prst="rect">
            <a:avLst/>
          </a:prstGeom>
        </p:spPr>
        <p:txBody>
          <a:bodyPr wrap="none">
            <a:spAutoFit/>
          </a:bodyPr>
          <a:lstStyle/>
          <a:p>
            <a:pPr algn="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Ctrl+S</a:t>
            </a:r>
          </a:p>
        </p:txBody>
      </p:sp>
      <p:sp>
        <p:nvSpPr>
          <p:cNvPr id="21" name="Rectangle 20"/>
          <p:cNvSpPr/>
          <p:nvPr/>
        </p:nvSpPr>
        <p:spPr>
          <a:xfrm>
            <a:off x="1593941" y="3974739"/>
            <a:ext cx="1377300" cy="646331"/>
          </a:xfrm>
          <a:prstGeom prst="rect">
            <a:avLst/>
          </a:prstGeom>
        </p:spPr>
        <p:txBody>
          <a:bodyPr wrap="square">
            <a:spAutoFit/>
          </a:bodyPr>
          <a:lstStyle/>
          <a:p>
            <a:r>
              <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Čuvanje dokumenta</a:t>
            </a:r>
            <a:r>
              <a:rPr lang="sr-Latn-RS" sz="140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sp>
        <p:nvSpPr>
          <p:cNvPr id="34" name="Rectangle 11"/>
          <p:cNvSpPr/>
          <p:nvPr/>
        </p:nvSpPr>
        <p:spPr>
          <a:xfrm>
            <a:off x="5916000" y="4449242"/>
            <a:ext cx="360000" cy="2408758"/>
          </a:xfrm>
          <a:custGeom>
            <a:avLst/>
            <a:gdLst>
              <a:gd name="connsiteX0" fmla="*/ 0 w 360000"/>
              <a:gd name="connsiteY0" fmla="*/ 0 h 3058998"/>
              <a:gd name="connsiteX1" fmla="*/ 360000 w 360000"/>
              <a:gd name="connsiteY1" fmla="*/ 0 h 3058998"/>
              <a:gd name="connsiteX2" fmla="*/ 360000 w 360000"/>
              <a:gd name="connsiteY2" fmla="*/ 3058998 h 3058998"/>
              <a:gd name="connsiteX3" fmla="*/ 0 w 360000"/>
              <a:gd name="connsiteY3" fmla="*/ 3058998 h 3058998"/>
              <a:gd name="connsiteX4" fmla="*/ 0 w 360000"/>
              <a:gd name="connsiteY4" fmla="*/ 0 h 3058998"/>
              <a:gd name="connsiteX0" fmla="*/ 0 w 360000"/>
              <a:gd name="connsiteY0" fmla="*/ 0 h 3058998"/>
              <a:gd name="connsiteX1" fmla="*/ 360000 w 360000"/>
              <a:gd name="connsiteY1" fmla="*/ 0 h 3058998"/>
              <a:gd name="connsiteX2" fmla="*/ 360000 w 360000"/>
              <a:gd name="connsiteY2" fmla="*/ 3058998 h 3058998"/>
              <a:gd name="connsiteX3" fmla="*/ 0 w 360000"/>
              <a:gd name="connsiteY3" fmla="*/ 3058998 h 3058998"/>
              <a:gd name="connsiteX4" fmla="*/ 0 w 360000"/>
              <a:gd name="connsiteY4" fmla="*/ 0 h 3058998"/>
              <a:gd name="connsiteX0" fmla="*/ 0 w 360000"/>
              <a:gd name="connsiteY0" fmla="*/ 0 h 3058998"/>
              <a:gd name="connsiteX1" fmla="*/ 360000 w 360000"/>
              <a:gd name="connsiteY1" fmla="*/ 0 h 3058998"/>
              <a:gd name="connsiteX2" fmla="*/ 360000 w 360000"/>
              <a:gd name="connsiteY2" fmla="*/ 3058998 h 3058998"/>
              <a:gd name="connsiteX3" fmla="*/ 0 w 360000"/>
              <a:gd name="connsiteY3" fmla="*/ 3058998 h 3058998"/>
              <a:gd name="connsiteX4" fmla="*/ 0 w 360000"/>
              <a:gd name="connsiteY4" fmla="*/ 0 h 3058998"/>
              <a:gd name="connsiteX0" fmla="*/ 0 w 360000"/>
              <a:gd name="connsiteY0" fmla="*/ 0 h 3058998"/>
              <a:gd name="connsiteX1" fmla="*/ 360000 w 360000"/>
              <a:gd name="connsiteY1" fmla="*/ 0 h 3058998"/>
              <a:gd name="connsiteX2" fmla="*/ 360000 w 360000"/>
              <a:gd name="connsiteY2" fmla="*/ 3058998 h 3058998"/>
              <a:gd name="connsiteX3" fmla="*/ 0 w 360000"/>
              <a:gd name="connsiteY3" fmla="*/ 3058998 h 3058998"/>
              <a:gd name="connsiteX4" fmla="*/ 0 w 360000"/>
              <a:gd name="connsiteY4" fmla="*/ 0 h 3058998"/>
              <a:gd name="connsiteX0" fmla="*/ 0 w 360000"/>
              <a:gd name="connsiteY0" fmla="*/ 0 h 3058998"/>
              <a:gd name="connsiteX1" fmla="*/ 360000 w 360000"/>
              <a:gd name="connsiteY1" fmla="*/ 0 h 3058998"/>
              <a:gd name="connsiteX2" fmla="*/ 360000 w 360000"/>
              <a:gd name="connsiteY2" fmla="*/ 3058998 h 3058998"/>
              <a:gd name="connsiteX3" fmla="*/ 0 w 360000"/>
              <a:gd name="connsiteY3" fmla="*/ 3058998 h 3058998"/>
              <a:gd name="connsiteX4" fmla="*/ 0 w 360000"/>
              <a:gd name="connsiteY4" fmla="*/ 0 h 305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058998">
                <a:moveTo>
                  <a:pt x="0" y="0"/>
                </a:moveTo>
                <a:lnTo>
                  <a:pt x="360000" y="0"/>
                </a:lnTo>
                <a:cubicBezTo>
                  <a:pt x="192360" y="1019666"/>
                  <a:pt x="187280" y="2039332"/>
                  <a:pt x="360000" y="3058998"/>
                </a:cubicBezTo>
                <a:lnTo>
                  <a:pt x="0" y="3058998"/>
                </a:lnTo>
                <a:cubicBezTo>
                  <a:pt x="167640" y="2074892"/>
                  <a:pt x="187960" y="1121266"/>
                  <a:pt x="0" y="0"/>
                </a:cubicBezTo>
                <a:close/>
              </a:path>
            </a:pathLst>
          </a:cu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3" name="Oval 42"/>
          <p:cNvSpPr/>
          <p:nvPr/>
        </p:nvSpPr>
        <p:spPr>
          <a:xfrm flipV="1">
            <a:off x="5546103" y="3439836"/>
            <a:ext cx="1099794" cy="1099794"/>
          </a:xfrm>
          <a:prstGeom prst="ellipse">
            <a:avLst/>
          </a:prstGeom>
          <a:solidFill>
            <a:srgbClr val="F09B1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4" name="Rectangle 43"/>
          <p:cNvSpPr/>
          <p:nvPr/>
        </p:nvSpPr>
        <p:spPr>
          <a:xfrm>
            <a:off x="10054206" y="1676916"/>
            <a:ext cx="579005" cy="369332"/>
          </a:xfrm>
          <a:prstGeom prst="rect">
            <a:avLst/>
          </a:prstGeom>
        </p:spPr>
        <p:txBody>
          <a:bodyPr wrap="none">
            <a:spAutoFit/>
          </a:bodyPr>
          <a:lstStyle/>
          <a:p>
            <a:r>
              <a:rPr lang="sr-Latn-RS" smtClean="0">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Kucaj</a:t>
            </a:r>
            <a:endParaRPr lang="sr-Latn-RS">
              <a:solidFill>
                <a:srgbClr val="843C0C"/>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9" name="Round Diagonal Corner Rectangle 48"/>
          <p:cNvSpPr/>
          <p:nvPr/>
        </p:nvSpPr>
        <p:spPr>
          <a:xfrm>
            <a:off x="10613895" y="5096438"/>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0" name="Round Diagonal Corner Rectangle 49"/>
          <p:cNvSpPr/>
          <p:nvPr/>
        </p:nvSpPr>
        <p:spPr>
          <a:xfrm>
            <a:off x="10638649" y="3798029"/>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1" name="Round Diagonal Corner Rectangle 50"/>
          <p:cNvSpPr/>
          <p:nvPr/>
        </p:nvSpPr>
        <p:spPr>
          <a:xfrm>
            <a:off x="10638649" y="2503157"/>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TextBox 21"/>
          <p:cNvSpPr txBox="1"/>
          <p:nvPr/>
        </p:nvSpPr>
        <p:spPr>
          <a:xfrm>
            <a:off x="10572121" y="2703850"/>
            <a:ext cx="1282781" cy="830997"/>
          </a:xfrm>
          <a:prstGeom prst="rect">
            <a:avLst/>
          </a:prstGeom>
          <a:noFill/>
        </p:spPr>
        <p:txBody>
          <a:bodyPr wrap="square" rtlCol="0">
            <a:spAutoFit/>
          </a:bodyPr>
          <a:lstStyle/>
          <a:p>
            <a:pPr algn="ctr"/>
            <a:r>
              <a:rPr lang="sr-Latn-RS" sz="240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desktop </a:t>
            </a: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ENTER</a:t>
            </a:r>
          </a:p>
        </p:txBody>
      </p:sp>
      <p:sp>
        <p:nvSpPr>
          <p:cNvPr id="8" name="Rectangle 7"/>
          <p:cNvSpPr/>
          <p:nvPr/>
        </p:nvSpPr>
        <p:spPr>
          <a:xfrm>
            <a:off x="10720335" y="4163678"/>
            <a:ext cx="1035861" cy="461665"/>
          </a:xfrm>
          <a:prstGeom prst="rect">
            <a:avLst/>
          </a:prstGeom>
        </p:spPr>
        <p:txBody>
          <a:bodyPr wrap="none">
            <a:spAutoFit/>
          </a:bodyPr>
          <a:lstStyle/>
          <a:p>
            <a:pPr algn="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Win</a:t>
            </a:r>
          </a:p>
        </p:txBody>
      </p:sp>
      <p:sp>
        <p:nvSpPr>
          <p:cNvPr id="13" name="Rectangle 12"/>
          <p:cNvSpPr/>
          <p:nvPr/>
        </p:nvSpPr>
        <p:spPr>
          <a:xfrm>
            <a:off x="10589454" y="5294690"/>
            <a:ext cx="1207382" cy="830997"/>
          </a:xfrm>
          <a:prstGeom prst="rect">
            <a:avLst/>
          </a:prstGeom>
        </p:spPr>
        <p:txBody>
          <a:bodyPr wrap="none">
            <a:spAutoFit/>
          </a:bodyPr>
          <a:lstStyle/>
          <a:p>
            <a:pPr algn="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Win</a:t>
            </a:r>
            <a:r>
              <a:rPr lang="sr-Latn-RS" sz="240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p>
          <a:p>
            <a:pPr algn="r"/>
            <a:r>
              <a:rPr lang="sr-Latn-RS" sz="240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PrtScr</a:t>
            </a:r>
          </a:p>
        </p:txBody>
      </p:sp>
      <p:sp>
        <p:nvSpPr>
          <p:cNvPr id="52" name="Round Diagonal Corner Rectangle 51"/>
          <p:cNvSpPr/>
          <p:nvPr/>
        </p:nvSpPr>
        <p:spPr>
          <a:xfrm>
            <a:off x="10638649" y="1206517"/>
            <a:ext cx="1199234" cy="1199234"/>
          </a:xfrm>
          <a:prstGeom prst="round2DiagRect">
            <a:avLst>
              <a:gd name="adj1" fmla="val 37847"/>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5" name="Rectangle 44"/>
          <p:cNvSpPr/>
          <p:nvPr/>
        </p:nvSpPr>
        <p:spPr>
          <a:xfrm>
            <a:off x="10509986" y="1348446"/>
            <a:ext cx="1242822" cy="830997"/>
          </a:xfrm>
          <a:prstGeom prst="rect">
            <a:avLst/>
          </a:prstGeom>
        </p:spPr>
        <p:txBody>
          <a:bodyPr wrap="square">
            <a:spAutoFit/>
          </a:bodyPr>
          <a:lstStyle/>
          <a:p>
            <a:pPr algn="r"/>
            <a:r>
              <a:rPr lang="sr-Latn-RS" sz="24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paint + ENTER</a:t>
            </a:r>
          </a:p>
        </p:txBody>
      </p:sp>
    </p:spTree>
    <p:extLst>
      <p:ext uri="{BB962C8B-B14F-4D97-AF65-F5344CB8AC3E}">
        <p14:creationId xmlns:p14="http://schemas.microsoft.com/office/powerpoint/2010/main" val="18980642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2" fill="hold" grpId="0" nodeType="withEffect">
                                  <p:stCondLst>
                                    <p:cond delay="250"/>
                                  </p:stCondLst>
                                  <p:childTnLst>
                                    <p:set>
                                      <p:cBhvr>
                                        <p:cTn id="32" dur="1" fill="hold">
                                          <p:stCondLst>
                                            <p:cond delay="0"/>
                                          </p:stCondLst>
                                        </p:cTn>
                                        <p:tgtEl>
                                          <p:spTgt spid="40"/>
                                        </p:tgtEl>
                                        <p:attrNameLst>
                                          <p:attrName>style.visibility</p:attrName>
                                        </p:attrNameLst>
                                      </p:cBhvr>
                                      <p:to>
                                        <p:strVal val="visible"/>
                                      </p:to>
                                    </p:set>
                                    <p:animEffect transition="in" filter="wipe(right)">
                                      <p:cBhvr>
                                        <p:cTn id="33" dur="500"/>
                                        <p:tgtEl>
                                          <p:spTgt spid="40"/>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75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par>
                                <p:cTn id="40" presetID="22" presetClass="entr" presetSubtype="4" fill="hold" grpId="0" nodeType="withEffect">
                                  <p:stCondLst>
                                    <p:cond delay="100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par>
                                <p:cTn id="43" presetID="22" presetClass="entr" presetSubtype="8" fill="hold" grpId="0" nodeType="withEffect">
                                  <p:stCondLst>
                                    <p:cond delay="125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1" fill="hold" grpId="0" nodeType="withEffect">
                                  <p:stCondLst>
                                    <p:cond delay="150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1.04167E-6 4.81481E-6 L 0.30768 -0.0544 " pathEditMode="relative" rAng="0" ptsTypes="AA">
                                      <p:cBhvr>
                                        <p:cTn id="52" dur="2000" fill="hold"/>
                                        <p:tgtEl>
                                          <p:spTgt spid="16"/>
                                        </p:tgtEl>
                                        <p:attrNameLst>
                                          <p:attrName>ppt_x</p:attrName>
                                          <p:attrName>ppt_y</p:attrName>
                                        </p:attrNameLst>
                                      </p:cBhvr>
                                      <p:rCtr x="15378" y="-2731"/>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1.04167E-6 1.11111E-6 L -0.57878 -0.26158 L -0.57878 -0.26042 " pathEditMode="relative" rAng="0" ptsTypes="AAA">
                                      <p:cBhvr>
                                        <p:cTn id="56" dur="2000" fill="hold"/>
                                        <p:tgtEl>
                                          <p:spTgt spid="13"/>
                                        </p:tgtEl>
                                        <p:attrNameLst>
                                          <p:attrName>ppt_x</p:attrName>
                                          <p:attrName>ppt_y</p:attrName>
                                        </p:attrNameLst>
                                      </p:cBhvr>
                                      <p:rCtr x="-28945" y="-13079"/>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0" nodeType="clickEffect">
                                  <p:stCondLst>
                                    <p:cond delay="0"/>
                                  </p:stCondLst>
                                  <p:childTnLst>
                                    <p:animMotion origin="layout" path="M 0.00404 0.0007 L -0.53671 -0.26667 " pathEditMode="relative" rAng="0" ptsTypes="AA">
                                      <p:cBhvr>
                                        <p:cTn id="60" dur="2000" fill="hold"/>
                                        <p:tgtEl>
                                          <p:spTgt spid="8"/>
                                        </p:tgtEl>
                                        <p:attrNameLst>
                                          <p:attrName>ppt_x</p:attrName>
                                          <p:attrName>ppt_y</p:attrName>
                                        </p:attrNameLst>
                                      </p:cBhvr>
                                      <p:rCtr x="-27044" y="-13380"/>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0" nodeType="clickEffect">
                                  <p:stCondLst>
                                    <p:cond delay="0"/>
                                  </p:stCondLst>
                                  <p:childTnLst>
                                    <p:animMotion origin="layout" path="M 0.00872 -0.00533 L -0.41706 0.03588 " pathEditMode="relative" rAng="0" ptsTypes="AA">
                                      <p:cBhvr>
                                        <p:cTn id="64" dur="2000" fill="hold"/>
                                        <p:tgtEl>
                                          <p:spTgt spid="45"/>
                                        </p:tgtEl>
                                        <p:attrNameLst>
                                          <p:attrName>ppt_x</p:attrName>
                                          <p:attrName>ppt_y</p:attrName>
                                        </p:attrNameLst>
                                      </p:cBhvr>
                                      <p:rCtr x="-21289" y="2060"/>
                                    </p:animMotion>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0" nodeType="clickEffect">
                                  <p:stCondLst>
                                    <p:cond delay="0"/>
                                  </p:stCondLst>
                                  <p:childTnLst>
                                    <p:animMotion origin="layout" path="M 0 0 L 0.54167 -0.07708 " pathEditMode="relative" ptsTypes="AA">
                                      <p:cBhvr>
                                        <p:cTn id="68" dur="2000" fill="hold"/>
                                        <p:tgtEl>
                                          <p:spTgt spid="18"/>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0 0 L 0.59167 -0.06805 " pathEditMode="relative" ptsTypes="AA">
                                      <p:cBhvr>
                                        <p:cTn id="72" dur="2000" fill="hold"/>
                                        <p:tgtEl>
                                          <p:spTgt spid="20"/>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0" nodeType="clickEffect">
                                  <p:stCondLst>
                                    <p:cond delay="0"/>
                                  </p:stCondLst>
                                  <p:childTnLst>
                                    <p:animMotion origin="layout" path="M 0.00026 -0.00741 L -0.30807 0.32593 " pathEditMode="relative" ptsTypes="AA">
                                      <p:cBhvr>
                                        <p:cTn id="76"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36" grpId="0" animBg="1"/>
      <p:bldP spid="2" grpId="0"/>
      <p:bldP spid="3" grpId="0"/>
      <p:bldP spid="4" grpId="0"/>
      <p:bldP spid="16" grpId="0"/>
      <p:bldP spid="18" grpId="0"/>
      <p:bldP spid="20" grpId="0"/>
      <p:bldP spid="34" grpId="0" animBg="1"/>
      <p:bldP spid="43" grpId="0" animBg="1"/>
      <p:bldP spid="22" grpId="0"/>
      <p:bldP spid="8" grpId="0"/>
      <p:bldP spid="13"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rot="580669">
            <a:off x="3755303" y="1485844"/>
            <a:ext cx="2435254" cy="288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Picture 41"/>
          <p:cNvPicPr>
            <a:picLocks noChangeAspect="1"/>
          </p:cNvPicPr>
          <p:nvPr/>
        </p:nvPicPr>
        <p:blipFill rotWithShape="1">
          <a:blip r:embed="rId4"/>
          <a:srcRect r="2955"/>
          <a:stretch/>
        </p:blipFill>
        <p:spPr>
          <a:xfrm rot="265268">
            <a:off x="1733387" y="3747226"/>
            <a:ext cx="2433209" cy="288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3" name="Picture 42"/>
          <p:cNvPicPr>
            <a:picLocks noChangeAspect="1"/>
          </p:cNvPicPr>
          <p:nvPr/>
        </p:nvPicPr>
        <p:blipFill rotWithShape="1">
          <a:blip r:embed="rId5"/>
          <a:srcRect r="2909"/>
          <a:stretch/>
        </p:blipFill>
        <p:spPr>
          <a:xfrm rot="21080012">
            <a:off x="6016424" y="3538415"/>
            <a:ext cx="2432852" cy="288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4" name="Picture 43"/>
          <p:cNvPicPr>
            <a:picLocks noChangeAspect="1"/>
          </p:cNvPicPr>
          <p:nvPr/>
        </p:nvPicPr>
        <p:blipFill rotWithShape="1">
          <a:blip r:embed="rId6"/>
          <a:srcRect r="3926"/>
          <a:stretch/>
        </p:blipFill>
        <p:spPr>
          <a:xfrm rot="1006323">
            <a:off x="9246133" y="3747225"/>
            <a:ext cx="2433455" cy="288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2" name="Group 81"/>
          <p:cNvGrpSpPr>
            <a:grpSpLocks noChangeAspect="1"/>
          </p:cNvGrpSpPr>
          <p:nvPr/>
        </p:nvGrpSpPr>
        <p:grpSpPr>
          <a:xfrm>
            <a:off x="11099283" y="3946946"/>
            <a:ext cx="432000" cy="432000"/>
            <a:chOff x="11114720" y="896355"/>
            <a:chExt cx="554040" cy="554040"/>
          </a:xfrm>
        </p:grpSpPr>
        <p:sp>
          <p:nvSpPr>
            <p:cNvPr id="83" name="Oval 82"/>
            <p:cNvSpPr/>
            <p:nvPr/>
          </p:nvSpPr>
          <p:spPr>
            <a:xfrm>
              <a:off x="11114720" y="896355"/>
              <a:ext cx="554040" cy="554040"/>
            </a:xfrm>
            <a:prstGeom prst="ellipse">
              <a:avLst/>
            </a:prstGeom>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84" name="Group 83"/>
            <p:cNvGrpSpPr>
              <a:grpSpLocks noChangeAspect="1"/>
            </p:cNvGrpSpPr>
            <p:nvPr/>
          </p:nvGrpSpPr>
          <p:grpSpPr>
            <a:xfrm>
              <a:off x="11227297" y="1000645"/>
              <a:ext cx="334286" cy="334286"/>
              <a:chOff x="755650" y="4794250"/>
              <a:chExt cx="912813" cy="812800"/>
            </a:xfrm>
          </p:grpSpPr>
          <p:sp>
            <p:nvSpPr>
              <p:cNvPr id="85"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6"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7"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8"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pic>
        <p:nvPicPr>
          <p:cNvPr id="39" name="Picture 38"/>
          <p:cNvPicPr>
            <a:picLocks noChangeAspect="1"/>
          </p:cNvPicPr>
          <p:nvPr/>
        </p:nvPicPr>
        <p:blipFill rotWithShape="1">
          <a:blip r:embed="rId7"/>
          <a:srcRect r="1973"/>
          <a:stretch/>
        </p:blipFill>
        <p:spPr>
          <a:xfrm rot="21208701">
            <a:off x="477682" y="972513"/>
            <a:ext cx="2408478" cy="288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0"/>
          <p:cNvPicPr>
            <a:picLocks noChangeAspect="1"/>
          </p:cNvPicPr>
          <p:nvPr/>
        </p:nvPicPr>
        <p:blipFill rotWithShape="1">
          <a:blip r:embed="rId8"/>
          <a:srcRect r="4152"/>
          <a:stretch/>
        </p:blipFill>
        <p:spPr>
          <a:xfrm>
            <a:off x="8081426" y="1204346"/>
            <a:ext cx="2432925" cy="288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3" name="Group 52"/>
          <p:cNvGrpSpPr>
            <a:grpSpLocks noChangeAspect="1"/>
          </p:cNvGrpSpPr>
          <p:nvPr/>
        </p:nvGrpSpPr>
        <p:grpSpPr>
          <a:xfrm>
            <a:off x="2896567" y="3730946"/>
            <a:ext cx="432000" cy="432000"/>
            <a:chOff x="11114720" y="896355"/>
            <a:chExt cx="554040" cy="554040"/>
          </a:xfrm>
        </p:grpSpPr>
        <p:sp>
          <p:nvSpPr>
            <p:cNvPr id="47" name="Oval 46"/>
            <p:cNvSpPr/>
            <p:nvPr/>
          </p:nvSpPr>
          <p:spPr>
            <a:xfrm>
              <a:off x="11114720" y="896355"/>
              <a:ext cx="554040" cy="554040"/>
            </a:xfrm>
            <a:prstGeom prst="ellipse">
              <a:avLst/>
            </a:prstGeom>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48" name="Group 47"/>
            <p:cNvGrpSpPr>
              <a:grpSpLocks noChangeAspect="1"/>
            </p:cNvGrpSpPr>
            <p:nvPr/>
          </p:nvGrpSpPr>
          <p:grpSpPr>
            <a:xfrm>
              <a:off x="11227297" y="1000645"/>
              <a:ext cx="334286" cy="334286"/>
              <a:chOff x="755650" y="4794250"/>
              <a:chExt cx="912813" cy="812800"/>
            </a:xfrm>
          </p:grpSpPr>
          <p:sp>
            <p:nvSpPr>
              <p:cNvPr id="49"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50"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51"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52"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54" name="Group 53"/>
          <p:cNvGrpSpPr>
            <a:grpSpLocks noChangeAspect="1"/>
          </p:cNvGrpSpPr>
          <p:nvPr/>
        </p:nvGrpSpPr>
        <p:grpSpPr>
          <a:xfrm>
            <a:off x="1046795" y="996246"/>
            <a:ext cx="432000" cy="432000"/>
            <a:chOff x="11114720" y="896355"/>
            <a:chExt cx="554040" cy="554040"/>
          </a:xfrm>
        </p:grpSpPr>
        <p:sp>
          <p:nvSpPr>
            <p:cNvPr id="55" name="Oval 54"/>
            <p:cNvSpPr/>
            <p:nvPr/>
          </p:nvSpPr>
          <p:spPr>
            <a:xfrm>
              <a:off x="11114720" y="896355"/>
              <a:ext cx="554040" cy="554040"/>
            </a:xfrm>
            <a:prstGeom prst="ellipse">
              <a:avLst/>
            </a:prstGeom>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56" name="Group 55"/>
            <p:cNvGrpSpPr>
              <a:grpSpLocks noChangeAspect="1"/>
            </p:cNvGrpSpPr>
            <p:nvPr/>
          </p:nvGrpSpPr>
          <p:grpSpPr>
            <a:xfrm>
              <a:off x="11227297" y="1000645"/>
              <a:ext cx="334286" cy="334286"/>
              <a:chOff x="755650" y="4794250"/>
              <a:chExt cx="912813" cy="812800"/>
            </a:xfrm>
          </p:grpSpPr>
          <p:sp>
            <p:nvSpPr>
              <p:cNvPr id="57"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58"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59"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0"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61" name="Group 60"/>
          <p:cNvGrpSpPr>
            <a:grpSpLocks noChangeAspect="1"/>
          </p:cNvGrpSpPr>
          <p:nvPr/>
        </p:nvGrpSpPr>
        <p:grpSpPr>
          <a:xfrm>
            <a:off x="7075423" y="3458326"/>
            <a:ext cx="432000" cy="432000"/>
            <a:chOff x="11114720" y="896355"/>
            <a:chExt cx="554040" cy="554040"/>
          </a:xfrm>
        </p:grpSpPr>
        <p:sp>
          <p:nvSpPr>
            <p:cNvPr id="62" name="Oval 61"/>
            <p:cNvSpPr/>
            <p:nvPr/>
          </p:nvSpPr>
          <p:spPr>
            <a:xfrm>
              <a:off x="11114720" y="896355"/>
              <a:ext cx="554040" cy="554040"/>
            </a:xfrm>
            <a:prstGeom prst="ellipse">
              <a:avLst/>
            </a:prstGeom>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63" name="Group 62"/>
            <p:cNvGrpSpPr>
              <a:grpSpLocks noChangeAspect="1"/>
            </p:cNvGrpSpPr>
            <p:nvPr/>
          </p:nvGrpSpPr>
          <p:grpSpPr>
            <a:xfrm>
              <a:off x="11227297" y="1000645"/>
              <a:ext cx="334286" cy="334286"/>
              <a:chOff x="755650" y="4794250"/>
              <a:chExt cx="912813" cy="812800"/>
            </a:xfrm>
          </p:grpSpPr>
          <p:sp>
            <p:nvSpPr>
              <p:cNvPr id="64"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5"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6"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67"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68" name="Group 67"/>
          <p:cNvGrpSpPr>
            <a:grpSpLocks noChangeAspect="1"/>
          </p:cNvGrpSpPr>
          <p:nvPr/>
        </p:nvGrpSpPr>
        <p:grpSpPr>
          <a:xfrm>
            <a:off x="4975604" y="1449218"/>
            <a:ext cx="432000" cy="432000"/>
            <a:chOff x="11114720" y="896355"/>
            <a:chExt cx="554040" cy="554040"/>
          </a:xfrm>
        </p:grpSpPr>
        <p:sp>
          <p:nvSpPr>
            <p:cNvPr id="69" name="Oval 68"/>
            <p:cNvSpPr/>
            <p:nvPr/>
          </p:nvSpPr>
          <p:spPr>
            <a:xfrm>
              <a:off x="11114720" y="896355"/>
              <a:ext cx="554040" cy="554040"/>
            </a:xfrm>
            <a:prstGeom prst="ellipse">
              <a:avLst/>
            </a:prstGeom>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70" name="Group 69"/>
            <p:cNvGrpSpPr>
              <a:grpSpLocks noChangeAspect="1"/>
            </p:cNvGrpSpPr>
            <p:nvPr/>
          </p:nvGrpSpPr>
          <p:grpSpPr>
            <a:xfrm>
              <a:off x="11227297" y="1000645"/>
              <a:ext cx="334286" cy="334286"/>
              <a:chOff x="755650" y="4794250"/>
              <a:chExt cx="912813" cy="812800"/>
            </a:xfrm>
          </p:grpSpPr>
          <p:sp>
            <p:nvSpPr>
              <p:cNvPr id="71"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2"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3"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4"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75" name="Group 74"/>
          <p:cNvGrpSpPr>
            <a:grpSpLocks noChangeAspect="1"/>
          </p:cNvGrpSpPr>
          <p:nvPr/>
        </p:nvGrpSpPr>
        <p:grpSpPr>
          <a:xfrm>
            <a:off x="9883256" y="1106793"/>
            <a:ext cx="432000" cy="432000"/>
            <a:chOff x="11114720" y="896355"/>
            <a:chExt cx="554040" cy="554040"/>
          </a:xfrm>
        </p:grpSpPr>
        <p:sp>
          <p:nvSpPr>
            <p:cNvPr id="76" name="Oval 75"/>
            <p:cNvSpPr/>
            <p:nvPr/>
          </p:nvSpPr>
          <p:spPr>
            <a:xfrm>
              <a:off x="11114720" y="896355"/>
              <a:ext cx="554040" cy="554040"/>
            </a:xfrm>
            <a:prstGeom prst="ellipse">
              <a:avLst/>
            </a:prstGeom>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sr-Latn-RS"/>
            </a:p>
          </p:txBody>
        </p:sp>
        <p:grpSp>
          <p:nvGrpSpPr>
            <p:cNvPr id="77" name="Group 76"/>
            <p:cNvGrpSpPr>
              <a:grpSpLocks noChangeAspect="1"/>
            </p:cNvGrpSpPr>
            <p:nvPr/>
          </p:nvGrpSpPr>
          <p:grpSpPr>
            <a:xfrm>
              <a:off x="11227297" y="1000645"/>
              <a:ext cx="334286" cy="334286"/>
              <a:chOff x="755650" y="4794250"/>
              <a:chExt cx="912813" cy="812800"/>
            </a:xfrm>
          </p:grpSpPr>
          <p:sp>
            <p:nvSpPr>
              <p:cNvPr id="78" name="Freeform 9"/>
              <p:cNvSpPr>
                <a:spLocks/>
              </p:cNvSpPr>
              <p:nvPr/>
            </p:nvSpPr>
            <p:spPr bwMode="auto">
              <a:xfrm>
                <a:off x="863600" y="4794250"/>
                <a:ext cx="396875" cy="333375"/>
              </a:xfrm>
              <a:custGeom>
                <a:avLst/>
                <a:gdLst>
                  <a:gd name="T0" fmla="*/ 149 w 752"/>
                  <a:gd name="T1" fmla="*/ 66 h 629"/>
                  <a:gd name="T2" fmla="*/ 230 w 752"/>
                  <a:gd name="T3" fmla="*/ 36 h 629"/>
                  <a:gd name="T4" fmla="*/ 374 w 752"/>
                  <a:gd name="T5" fmla="*/ 2 h 629"/>
                  <a:gd name="T6" fmla="*/ 442 w 752"/>
                  <a:gd name="T7" fmla="*/ 0 h 629"/>
                  <a:gd name="T8" fmla="*/ 475 w 752"/>
                  <a:gd name="T9" fmla="*/ 0 h 629"/>
                  <a:gd name="T10" fmla="*/ 539 w 752"/>
                  <a:gd name="T11" fmla="*/ 7 h 629"/>
                  <a:gd name="T12" fmla="*/ 571 w 752"/>
                  <a:gd name="T13" fmla="*/ 14 h 629"/>
                  <a:gd name="T14" fmla="*/ 621 w 752"/>
                  <a:gd name="T15" fmla="*/ 30 h 629"/>
                  <a:gd name="T16" fmla="*/ 722 w 752"/>
                  <a:gd name="T17" fmla="*/ 77 h 629"/>
                  <a:gd name="T18" fmla="*/ 752 w 752"/>
                  <a:gd name="T19" fmla="*/ 95 h 629"/>
                  <a:gd name="T20" fmla="*/ 597 w 752"/>
                  <a:gd name="T21" fmla="*/ 629 h 629"/>
                  <a:gd name="T22" fmla="*/ 567 w 752"/>
                  <a:gd name="T23" fmla="*/ 609 h 629"/>
                  <a:gd name="T24" fmla="*/ 499 w 752"/>
                  <a:gd name="T25" fmla="*/ 575 h 629"/>
                  <a:gd name="T26" fmla="*/ 424 w 752"/>
                  <a:gd name="T27" fmla="*/ 546 h 629"/>
                  <a:gd name="T28" fmla="*/ 338 w 752"/>
                  <a:gd name="T29" fmla="*/ 528 h 629"/>
                  <a:gd name="T30" fmla="*/ 290 w 752"/>
                  <a:gd name="T31" fmla="*/ 527 h 629"/>
                  <a:gd name="T32" fmla="*/ 290 w 752"/>
                  <a:gd name="T33" fmla="*/ 527 h 629"/>
                  <a:gd name="T34" fmla="*/ 224 w 752"/>
                  <a:gd name="T35" fmla="*/ 530 h 629"/>
                  <a:gd name="T36" fmla="*/ 80 w 752"/>
                  <a:gd name="T37" fmla="*/ 560 h 629"/>
                  <a:gd name="T38" fmla="*/ 0 w 752"/>
                  <a:gd name="T39" fmla="*/ 588 h 629"/>
                  <a:gd name="T40" fmla="*/ 149 w 752"/>
                  <a:gd name="T41"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629">
                    <a:moveTo>
                      <a:pt x="149" y="66"/>
                    </a:moveTo>
                    <a:lnTo>
                      <a:pt x="230" y="36"/>
                    </a:lnTo>
                    <a:lnTo>
                      <a:pt x="374" y="2"/>
                    </a:lnTo>
                    <a:lnTo>
                      <a:pt x="442" y="0"/>
                    </a:lnTo>
                    <a:lnTo>
                      <a:pt x="475" y="0"/>
                    </a:lnTo>
                    <a:lnTo>
                      <a:pt x="539" y="7"/>
                    </a:lnTo>
                    <a:lnTo>
                      <a:pt x="571" y="14"/>
                    </a:lnTo>
                    <a:lnTo>
                      <a:pt x="621" y="30"/>
                    </a:lnTo>
                    <a:lnTo>
                      <a:pt x="722" y="77"/>
                    </a:lnTo>
                    <a:lnTo>
                      <a:pt x="752" y="95"/>
                    </a:lnTo>
                    <a:lnTo>
                      <a:pt x="597" y="629"/>
                    </a:lnTo>
                    <a:lnTo>
                      <a:pt x="567" y="609"/>
                    </a:lnTo>
                    <a:lnTo>
                      <a:pt x="499" y="575"/>
                    </a:lnTo>
                    <a:lnTo>
                      <a:pt x="424" y="546"/>
                    </a:lnTo>
                    <a:lnTo>
                      <a:pt x="338" y="528"/>
                    </a:lnTo>
                    <a:lnTo>
                      <a:pt x="290" y="527"/>
                    </a:lnTo>
                    <a:lnTo>
                      <a:pt x="290" y="527"/>
                    </a:lnTo>
                    <a:lnTo>
                      <a:pt x="224" y="530"/>
                    </a:lnTo>
                    <a:lnTo>
                      <a:pt x="80" y="560"/>
                    </a:lnTo>
                    <a:lnTo>
                      <a:pt x="0" y="588"/>
                    </a:lnTo>
                    <a:lnTo>
                      <a:pt x="149" y="66"/>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sp>
            <p:nvSpPr>
              <p:cNvPr id="79" name="Freeform 10"/>
              <p:cNvSpPr>
                <a:spLocks/>
              </p:cNvSpPr>
              <p:nvPr/>
            </p:nvSpPr>
            <p:spPr bwMode="auto">
              <a:xfrm>
                <a:off x="755650" y="5168900"/>
                <a:ext cx="400050" cy="338138"/>
              </a:xfrm>
              <a:custGeom>
                <a:avLst/>
                <a:gdLst>
                  <a:gd name="T0" fmla="*/ 597 w 757"/>
                  <a:gd name="T1" fmla="*/ 640 h 640"/>
                  <a:gd name="T2" fmla="*/ 682 w 757"/>
                  <a:gd name="T3" fmla="*/ 350 h 640"/>
                  <a:gd name="T4" fmla="*/ 757 w 757"/>
                  <a:gd name="T5" fmla="*/ 98 h 640"/>
                  <a:gd name="T6" fmla="*/ 727 w 757"/>
                  <a:gd name="T7" fmla="*/ 79 h 640"/>
                  <a:gd name="T8" fmla="*/ 695 w 757"/>
                  <a:gd name="T9" fmla="*/ 62 h 640"/>
                  <a:gd name="T10" fmla="*/ 634 w 757"/>
                  <a:gd name="T11" fmla="*/ 33 h 640"/>
                  <a:gd name="T12" fmla="*/ 547 w 757"/>
                  <a:gd name="T13" fmla="*/ 8 h 640"/>
                  <a:gd name="T14" fmla="*/ 491 w 757"/>
                  <a:gd name="T15" fmla="*/ 0 h 640"/>
                  <a:gd name="T16" fmla="*/ 463 w 757"/>
                  <a:gd name="T17" fmla="*/ 0 h 640"/>
                  <a:gd name="T18" fmla="*/ 447 w 757"/>
                  <a:gd name="T19" fmla="*/ 0 h 640"/>
                  <a:gd name="T20" fmla="*/ 432 w 757"/>
                  <a:gd name="T21" fmla="*/ 1 h 640"/>
                  <a:gd name="T22" fmla="*/ 363 w 757"/>
                  <a:gd name="T23" fmla="*/ 8 h 640"/>
                  <a:gd name="T24" fmla="*/ 242 w 757"/>
                  <a:gd name="T25" fmla="*/ 37 h 640"/>
                  <a:gd name="T26" fmla="*/ 197 w 757"/>
                  <a:gd name="T27" fmla="*/ 53 h 640"/>
                  <a:gd name="T28" fmla="*/ 174 w 757"/>
                  <a:gd name="T29" fmla="*/ 60 h 640"/>
                  <a:gd name="T30" fmla="*/ 151 w 757"/>
                  <a:gd name="T31" fmla="*/ 70 h 640"/>
                  <a:gd name="T32" fmla="*/ 0 w 757"/>
                  <a:gd name="T33" fmla="*/ 594 h 640"/>
                  <a:gd name="T34" fmla="*/ 76 w 757"/>
                  <a:gd name="T35" fmla="*/ 568 h 640"/>
                  <a:gd name="T36" fmla="*/ 216 w 757"/>
                  <a:gd name="T37" fmla="*/ 539 h 640"/>
                  <a:gd name="T38" fmla="*/ 281 w 757"/>
                  <a:gd name="T39" fmla="*/ 536 h 640"/>
                  <a:gd name="T40" fmla="*/ 331 w 757"/>
                  <a:gd name="T41" fmla="*/ 537 h 640"/>
                  <a:gd name="T42" fmla="*/ 420 w 757"/>
                  <a:gd name="T43" fmla="*/ 555 h 640"/>
                  <a:gd name="T44" fmla="*/ 498 w 757"/>
                  <a:gd name="T45" fmla="*/ 583 h 640"/>
                  <a:gd name="T46" fmla="*/ 567 w 757"/>
                  <a:gd name="T47" fmla="*/ 619 h 640"/>
                  <a:gd name="T48" fmla="*/ 597 w 757"/>
                  <a:gd name="T4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640">
                    <a:moveTo>
                      <a:pt x="597" y="640"/>
                    </a:moveTo>
                    <a:lnTo>
                      <a:pt x="682" y="350"/>
                    </a:lnTo>
                    <a:lnTo>
                      <a:pt x="757" y="98"/>
                    </a:lnTo>
                    <a:lnTo>
                      <a:pt x="727" y="79"/>
                    </a:lnTo>
                    <a:lnTo>
                      <a:pt x="695" y="62"/>
                    </a:lnTo>
                    <a:lnTo>
                      <a:pt x="634" y="33"/>
                    </a:lnTo>
                    <a:lnTo>
                      <a:pt x="547" y="8"/>
                    </a:lnTo>
                    <a:lnTo>
                      <a:pt x="491" y="0"/>
                    </a:lnTo>
                    <a:lnTo>
                      <a:pt x="463" y="0"/>
                    </a:lnTo>
                    <a:lnTo>
                      <a:pt x="447" y="0"/>
                    </a:lnTo>
                    <a:lnTo>
                      <a:pt x="432" y="1"/>
                    </a:lnTo>
                    <a:lnTo>
                      <a:pt x="363" y="8"/>
                    </a:lnTo>
                    <a:lnTo>
                      <a:pt x="242" y="37"/>
                    </a:lnTo>
                    <a:lnTo>
                      <a:pt x="197" y="53"/>
                    </a:lnTo>
                    <a:lnTo>
                      <a:pt x="174" y="60"/>
                    </a:lnTo>
                    <a:lnTo>
                      <a:pt x="151" y="70"/>
                    </a:lnTo>
                    <a:lnTo>
                      <a:pt x="0" y="594"/>
                    </a:lnTo>
                    <a:lnTo>
                      <a:pt x="76" y="568"/>
                    </a:lnTo>
                    <a:lnTo>
                      <a:pt x="216" y="539"/>
                    </a:lnTo>
                    <a:lnTo>
                      <a:pt x="281" y="536"/>
                    </a:lnTo>
                    <a:lnTo>
                      <a:pt x="331" y="537"/>
                    </a:lnTo>
                    <a:lnTo>
                      <a:pt x="420" y="555"/>
                    </a:lnTo>
                    <a:lnTo>
                      <a:pt x="498" y="583"/>
                    </a:lnTo>
                    <a:lnTo>
                      <a:pt x="567" y="619"/>
                    </a:lnTo>
                    <a:lnTo>
                      <a:pt x="597" y="6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0" name="Freeform 11"/>
              <p:cNvSpPr>
                <a:spLocks/>
              </p:cNvSpPr>
              <p:nvPr/>
            </p:nvSpPr>
            <p:spPr bwMode="auto">
              <a:xfrm>
                <a:off x="1146175" y="5270500"/>
                <a:ext cx="412750" cy="336550"/>
              </a:xfrm>
              <a:custGeom>
                <a:avLst/>
                <a:gdLst>
                  <a:gd name="T0" fmla="*/ 781 w 781"/>
                  <a:gd name="T1" fmla="*/ 55 h 636"/>
                  <a:gd name="T2" fmla="*/ 708 w 781"/>
                  <a:gd name="T3" fmla="*/ 77 h 636"/>
                  <a:gd name="T4" fmla="*/ 567 w 781"/>
                  <a:gd name="T5" fmla="*/ 101 h 636"/>
                  <a:gd name="T6" fmla="*/ 499 w 781"/>
                  <a:gd name="T7" fmla="*/ 103 h 636"/>
                  <a:gd name="T8" fmla="*/ 440 w 781"/>
                  <a:gd name="T9" fmla="*/ 101 h 636"/>
                  <a:gd name="T10" fmla="*/ 337 w 781"/>
                  <a:gd name="T11" fmla="*/ 84 h 636"/>
                  <a:gd name="T12" fmla="*/ 250 w 781"/>
                  <a:gd name="T13" fmla="*/ 55 h 636"/>
                  <a:gd name="T14" fmla="*/ 181 w 781"/>
                  <a:gd name="T15" fmla="*/ 19 h 636"/>
                  <a:gd name="T16" fmla="*/ 153 w 781"/>
                  <a:gd name="T17" fmla="*/ 0 h 636"/>
                  <a:gd name="T18" fmla="*/ 0 w 781"/>
                  <a:gd name="T19" fmla="*/ 529 h 636"/>
                  <a:gd name="T20" fmla="*/ 48 w 781"/>
                  <a:gd name="T21" fmla="*/ 555 h 636"/>
                  <a:gd name="T22" fmla="*/ 176 w 781"/>
                  <a:gd name="T23" fmla="*/ 610 h 636"/>
                  <a:gd name="T24" fmla="*/ 269 w 781"/>
                  <a:gd name="T25" fmla="*/ 634 h 636"/>
                  <a:gd name="T26" fmla="*/ 314 w 781"/>
                  <a:gd name="T27" fmla="*/ 636 h 636"/>
                  <a:gd name="T28" fmla="*/ 350 w 781"/>
                  <a:gd name="T29" fmla="*/ 636 h 636"/>
                  <a:gd name="T30" fmla="*/ 424 w 781"/>
                  <a:gd name="T31" fmla="*/ 627 h 636"/>
                  <a:gd name="T32" fmla="*/ 547 w 781"/>
                  <a:gd name="T33" fmla="*/ 597 h 636"/>
                  <a:gd name="T34" fmla="*/ 636 w 781"/>
                  <a:gd name="T35" fmla="*/ 562 h 636"/>
                  <a:gd name="T36" fmla="*/ 781 w 781"/>
                  <a:gd name="T37" fmla="*/ 55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1" h="636">
                    <a:moveTo>
                      <a:pt x="781" y="55"/>
                    </a:moveTo>
                    <a:lnTo>
                      <a:pt x="708" y="77"/>
                    </a:lnTo>
                    <a:lnTo>
                      <a:pt x="567" y="101"/>
                    </a:lnTo>
                    <a:lnTo>
                      <a:pt x="499" y="103"/>
                    </a:lnTo>
                    <a:lnTo>
                      <a:pt x="440" y="101"/>
                    </a:lnTo>
                    <a:lnTo>
                      <a:pt x="337" y="84"/>
                    </a:lnTo>
                    <a:lnTo>
                      <a:pt x="250" y="55"/>
                    </a:lnTo>
                    <a:lnTo>
                      <a:pt x="181" y="19"/>
                    </a:lnTo>
                    <a:lnTo>
                      <a:pt x="153" y="0"/>
                    </a:lnTo>
                    <a:lnTo>
                      <a:pt x="0" y="529"/>
                    </a:lnTo>
                    <a:lnTo>
                      <a:pt x="48" y="555"/>
                    </a:lnTo>
                    <a:lnTo>
                      <a:pt x="176" y="610"/>
                    </a:lnTo>
                    <a:lnTo>
                      <a:pt x="269" y="634"/>
                    </a:lnTo>
                    <a:lnTo>
                      <a:pt x="314" y="636"/>
                    </a:lnTo>
                    <a:lnTo>
                      <a:pt x="350" y="636"/>
                    </a:lnTo>
                    <a:lnTo>
                      <a:pt x="424" y="627"/>
                    </a:lnTo>
                    <a:lnTo>
                      <a:pt x="547" y="597"/>
                    </a:lnTo>
                    <a:lnTo>
                      <a:pt x="636" y="562"/>
                    </a:lnTo>
                    <a:lnTo>
                      <a:pt x="781" y="55"/>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81" name="Freeform 12"/>
              <p:cNvSpPr>
                <a:spLocks/>
              </p:cNvSpPr>
              <p:nvPr/>
            </p:nvSpPr>
            <p:spPr bwMode="auto">
              <a:xfrm>
                <a:off x="1254125" y="4897438"/>
                <a:ext cx="414338" cy="334963"/>
              </a:xfrm>
              <a:custGeom>
                <a:avLst/>
                <a:gdLst>
                  <a:gd name="T0" fmla="*/ 785 w 785"/>
                  <a:gd name="T1" fmla="*/ 47 h 635"/>
                  <a:gd name="T2" fmla="*/ 712 w 785"/>
                  <a:gd name="T3" fmla="*/ 73 h 635"/>
                  <a:gd name="T4" fmla="*/ 567 w 785"/>
                  <a:gd name="T5" fmla="*/ 102 h 635"/>
                  <a:gd name="T6" fmla="*/ 498 w 785"/>
                  <a:gd name="T7" fmla="*/ 105 h 635"/>
                  <a:gd name="T8" fmla="*/ 440 w 785"/>
                  <a:gd name="T9" fmla="*/ 103 h 635"/>
                  <a:gd name="T10" fmla="*/ 339 w 785"/>
                  <a:gd name="T11" fmla="*/ 86 h 635"/>
                  <a:gd name="T12" fmla="*/ 255 w 785"/>
                  <a:gd name="T13" fmla="*/ 56 h 635"/>
                  <a:gd name="T14" fmla="*/ 184 w 785"/>
                  <a:gd name="T15" fmla="*/ 20 h 635"/>
                  <a:gd name="T16" fmla="*/ 155 w 785"/>
                  <a:gd name="T17" fmla="*/ 0 h 635"/>
                  <a:gd name="T18" fmla="*/ 0 w 785"/>
                  <a:gd name="T19" fmla="*/ 536 h 635"/>
                  <a:gd name="T20" fmla="*/ 39 w 785"/>
                  <a:gd name="T21" fmla="*/ 559 h 635"/>
                  <a:gd name="T22" fmla="*/ 119 w 785"/>
                  <a:gd name="T23" fmla="*/ 596 h 635"/>
                  <a:gd name="T24" fmla="*/ 204 w 785"/>
                  <a:gd name="T25" fmla="*/ 622 h 635"/>
                  <a:gd name="T26" fmla="*/ 289 w 785"/>
                  <a:gd name="T27" fmla="*/ 635 h 635"/>
                  <a:gd name="T28" fmla="*/ 334 w 785"/>
                  <a:gd name="T29" fmla="*/ 635 h 635"/>
                  <a:gd name="T30" fmla="*/ 370 w 785"/>
                  <a:gd name="T31" fmla="*/ 635 h 635"/>
                  <a:gd name="T32" fmla="*/ 443 w 785"/>
                  <a:gd name="T33" fmla="*/ 627 h 635"/>
                  <a:gd name="T34" fmla="*/ 516 w 785"/>
                  <a:gd name="T35" fmla="*/ 609 h 635"/>
                  <a:gd name="T36" fmla="*/ 591 w 785"/>
                  <a:gd name="T37" fmla="*/ 583 h 635"/>
                  <a:gd name="T38" fmla="*/ 630 w 785"/>
                  <a:gd name="T39" fmla="*/ 568 h 635"/>
                  <a:gd name="T40" fmla="*/ 629 w 785"/>
                  <a:gd name="T41" fmla="*/ 563 h 635"/>
                  <a:gd name="T42" fmla="*/ 636 w 785"/>
                  <a:gd name="T43" fmla="*/ 562 h 635"/>
                  <a:gd name="T44" fmla="*/ 785 w 785"/>
                  <a:gd name="T45" fmla="*/ 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635">
                    <a:moveTo>
                      <a:pt x="785" y="47"/>
                    </a:moveTo>
                    <a:lnTo>
                      <a:pt x="712" y="73"/>
                    </a:lnTo>
                    <a:lnTo>
                      <a:pt x="567" y="102"/>
                    </a:lnTo>
                    <a:lnTo>
                      <a:pt x="498" y="105"/>
                    </a:lnTo>
                    <a:lnTo>
                      <a:pt x="440" y="103"/>
                    </a:lnTo>
                    <a:lnTo>
                      <a:pt x="339" y="86"/>
                    </a:lnTo>
                    <a:lnTo>
                      <a:pt x="255" y="56"/>
                    </a:lnTo>
                    <a:lnTo>
                      <a:pt x="184" y="20"/>
                    </a:lnTo>
                    <a:lnTo>
                      <a:pt x="155" y="0"/>
                    </a:lnTo>
                    <a:lnTo>
                      <a:pt x="0" y="536"/>
                    </a:lnTo>
                    <a:lnTo>
                      <a:pt x="39" y="559"/>
                    </a:lnTo>
                    <a:lnTo>
                      <a:pt x="119" y="596"/>
                    </a:lnTo>
                    <a:lnTo>
                      <a:pt x="204" y="622"/>
                    </a:lnTo>
                    <a:lnTo>
                      <a:pt x="289" y="635"/>
                    </a:lnTo>
                    <a:lnTo>
                      <a:pt x="334" y="635"/>
                    </a:lnTo>
                    <a:lnTo>
                      <a:pt x="370" y="635"/>
                    </a:lnTo>
                    <a:lnTo>
                      <a:pt x="443" y="627"/>
                    </a:lnTo>
                    <a:lnTo>
                      <a:pt x="516" y="609"/>
                    </a:lnTo>
                    <a:lnTo>
                      <a:pt x="591" y="583"/>
                    </a:lnTo>
                    <a:lnTo>
                      <a:pt x="630" y="568"/>
                    </a:lnTo>
                    <a:lnTo>
                      <a:pt x="629" y="563"/>
                    </a:lnTo>
                    <a:lnTo>
                      <a:pt x="636" y="562"/>
                    </a:lnTo>
                    <a:lnTo>
                      <a:pt x="785" y="4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sp>
        <p:nvSpPr>
          <p:cNvPr id="90" name="TextBox 89"/>
          <p:cNvSpPr txBox="1"/>
          <p:nvPr/>
        </p:nvSpPr>
        <p:spPr>
          <a:xfrm>
            <a:off x="2894112" y="378674"/>
            <a:ext cx="6403777" cy="584775"/>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POKRETANJE PROGRAMA</a:t>
            </a:r>
            <a:endParaRPr lang="sr-Latn-RS" sz="3200" spc="340">
              <a:solidFill>
                <a:srgbClr val="237DB9"/>
              </a:solidFill>
              <a:latin typeface="Montserrat" panose="00000500000000000000" pitchFamily="50" charset="-18"/>
              <a:cs typeface="Modak" panose="01000000000000000000" pitchFamily="2" charset="-18"/>
            </a:endParaRPr>
          </a:p>
        </p:txBody>
      </p:sp>
      <p:sp>
        <p:nvSpPr>
          <p:cNvPr id="91" name="TextBox 90"/>
          <p:cNvSpPr txBox="1"/>
          <p:nvPr/>
        </p:nvSpPr>
        <p:spPr>
          <a:xfrm>
            <a:off x="5033085" y="194076"/>
            <a:ext cx="2148345"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REKAPITULACIJA</a:t>
            </a:r>
            <a:endParaRPr lang="sr-Latn-RS" sz="800" spc="600">
              <a:solidFill>
                <a:srgbClr val="15AA95"/>
              </a:solidFill>
              <a:latin typeface="Montserrat" panose="00000500000000000000" pitchFamily="50" charset="-18"/>
              <a:cs typeface="Modak" panose="01000000000000000000" pitchFamily="2" charset="-18"/>
            </a:endParaRPr>
          </a:p>
        </p:txBody>
      </p:sp>
    </p:spTree>
    <p:extLst>
      <p:ext uri="{BB962C8B-B14F-4D97-AF65-F5344CB8AC3E}">
        <p14:creationId xmlns:p14="http://schemas.microsoft.com/office/powerpoint/2010/main" val="17001680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250"/>
                                        <p:tgtEl>
                                          <p:spTgt spid="39"/>
                                        </p:tgtEl>
                                      </p:cBhvr>
                                    </p:animEffect>
                                  </p:childTnLst>
                                </p:cTn>
                              </p:par>
                            </p:childTnLst>
                          </p:cTn>
                        </p:par>
                        <p:par>
                          <p:cTn id="17" fill="hold">
                            <p:stCondLst>
                              <p:cond delay="1000"/>
                            </p:stCondLst>
                            <p:childTnLst>
                              <p:par>
                                <p:cTn id="18" presetID="23" presetClass="entr" presetSubtype="32"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250" fill="hold"/>
                                        <p:tgtEl>
                                          <p:spTgt spid="54"/>
                                        </p:tgtEl>
                                        <p:attrNameLst>
                                          <p:attrName>ppt_w</p:attrName>
                                        </p:attrNameLst>
                                      </p:cBhvr>
                                      <p:tavLst>
                                        <p:tav tm="0">
                                          <p:val>
                                            <p:strVal val="4*#ppt_w"/>
                                          </p:val>
                                        </p:tav>
                                        <p:tav tm="100000">
                                          <p:val>
                                            <p:strVal val="#ppt_w"/>
                                          </p:val>
                                        </p:tav>
                                      </p:tavLst>
                                    </p:anim>
                                    <p:anim calcmode="lin" valueType="num">
                                      <p:cBhvr>
                                        <p:cTn id="21" dur="250" fill="hold"/>
                                        <p:tgtEl>
                                          <p:spTgt spid="54"/>
                                        </p:tgtEl>
                                        <p:attrNameLst>
                                          <p:attrName>ppt_h</p:attrName>
                                        </p:attrNameLst>
                                      </p:cBhvr>
                                      <p:tavLst>
                                        <p:tav tm="0">
                                          <p:val>
                                            <p:strVal val="4*#ppt_h"/>
                                          </p:val>
                                        </p:tav>
                                        <p:tav tm="100000">
                                          <p:val>
                                            <p:strVal val="#ppt_h"/>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1500"/>
                            </p:stCondLst>
                            <p:childTnLst>
                              <p:par>
                                <p:cTn id="27" presetID="23" presetClass="entr" presetSubtype="32"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250" fill="hold"/>
                                        <p:tgtEl>
                                          <p:spTgt spid="68"/>
                                        </p:tgtEl>
                                        <p:attrNameLst>
                                          <p:attrName>ppt_w</p:attrName>
                                        </p:attrNameLst>
                                      </p:cBhvr>
                                      <p:tavLst>
                                        <p:tav tm="0">
                                          <p:val>
                                            <p:strVal val="4*#ppt_w"/>
                                          </p:val>
                                        </p:tav>
                                        <p:tav tm="100000">
                                          <p:val>
                                            <p:strVal val="#ppt_w"/>
                                          </p:val>
                                        </p:tav>
                                      </p:tavLst>
                                    </p:anim>
                                    <p:anim calcmode="lin" valueType="num">
                                      <p:cBhvr>
                                        <p:cTn id="30" dur="250" fill="hold"/>
                                        <p:tgtEl>
                                          <p:spTgt spid="68"/>
                                        </p:tgtEl>
                                        <p:attrNameLst>
                                          <p:attrName>ppt_h</p:attrName>
                                        </p:attrNameLst>
                                      </p:cBhvr>
                                      <p:tavLst>
                                        <p:tav tm="0">
                                          <p:val>
                                            <p:strVal val="4*#ppt_h"/>
                                          </p:val>
                                        </p:tav>
                                        <p:tav tm="100000">
                                          <p:val>
                                            <p:strVal val="#ppt_h"/>
                                          </p:val>
                                        </p:tav>
                                      </p:tavLst>
                                    </p:anim>
                                  </p:childTnLst>
                                </p:cTn>
                              </p:par>
                            </p:childTnLst>
                          </p:cTn>
                        </p:par>
                        <p:par>
                          <p:cTn id="31" fill="hold">
                            <p:stCondLst>
                              <p:cond delay="1750"/>
                            </p:stCondLst>
                            <p:childTnLst>
                              <p:par>
                                <p:cTn id="32" presetID="22" presetClass="entr" presetSubtype="1"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up)">
                                      <p:cBhvr>
                                        <p:cTn id="34" dur="250"/>
                                        <p:tgtEl>
                                          <p:spTgt spid="41"/>
                                        </p:tgtEl>
                                      </p:cBhvr>
                                    </p:animEffect>
                                  </p:childTnLst>
                                </p:cTn>
                              </p:par>
                            </p:childTnLst>
                          </p:cTn>
                        </p:par>
                        <p:par>
                          <p:cTn id="35" fill="hold">
                            <p:stCondLst>
                              <p:cond delay="2000"/>
                            </p:stCondLst>
                            <p:childTnLst>
                              <p:par>
                                <p:cTn id="36" presetID="23" presetClass="entr" presetSubtype="32"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250" fill="hold"/>
                                        <p:tgtEl>
                                          <p:spTgt spid="75"/>
                                        </p:tgtEl>
                                        <p:attrNameLst>
                                          <p:attrName>ppt_w</p:attrName>
                                        </p:attrNameLst>
                                      </p:cBhvr>
                                      <p:tavLst>
                                        <p:tav tm="0">
                                          <p:val>
                                            <p:strVal val="4*#ppt_w"/>
                                          </p:val>
                                        </p:tav>
                                        <p:tav tm="100000">
                                          <p:val>
                                            <p:strVal val="#ppt_w"/>
                                          </p:val>
                                        </p:tav>
                                      </p:tavLst>
                                    </p:anim>
                                    <p:anim calcmode="lin" valueType="num">
                                      <p:cBhvr>
                                        <p:cTn id="39" dur="250" fill="hold"/>
                                        <p:tgtEl>
                                          <p:spTgt spid="75"/>
                                        </p:tgtEl>
                                        <p:attrNameLst>
                                          <p:attrName>ppt_h</p:attrName>
                                        </p:attrNameLst>
                                      </p:cBhvr>
                                      <p:tavLst>
                                        <p:tav tm="0">
                                          <p:val>
                                            <p:strVal val="4*#ppt_h"/>
                                          </p:val>
                                        </p:tav>
                                        <p:tav tm="100000">
                                          <p:val>
                                            <p:strVal val="#ppt_h"/>
                                          </p:val>
                                        </p:tav>
                                      </p:tavLst>
                                    </p:anim>
                                  </p:childTnLst>
                                </p:cTn>
                              </p:par>
                            </p:childTnLst>
                          </p:cTn>
                        </p:par>
                        <p:par>
                          <p:cTn id="40" fill="hold">
                            <p:stCondLst>
                              <p:cond delay="2250"/>
                            </p:stCondLst>
                            <p:childTnLst>
                              <p:par>
                                <p:cTn id="41" presetID="22" presetClass="entr" presetSubtype="1"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250"/>
                                        <p:tgtEl>
                                          <p:spTgt spid="42"/>
                                        </p:tgtEl>
                                      </p:cBhvr>
                                    </p:animEffect>
                                  </p:childTnLst>
                                </p:cTn>
                              </p:par>
                            </p:childTnLst>
                          </p:cTn>
                        </p:par>
                        <p:par>
                          <p:cTn id="44" fill="hold">
                            <p:stCondLst>
                              <p:cond delay="2500"/>
                            </p:stCondLst>
                            <p:childTnLst>
                              <p:par>
                                <p:cTn id="45" presetID="23" presetClass="entr" presetSubtype="32"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250" fill="hold"/>
                                        <p:tgtEl>
                                          <p:spTgt spid="53"/>
                                        </p:tgtEl>
                                        <p:attrNameLst>
                                          <p:attrName>ppt_w</p:attrName>
                                        </p:attrNameLst>
                                      </p:cBhvr>
                                      <p:tavLst>
                                        <p:tav tm="0">
                                          <p:val>
                                            <p:strVal val="4*#ppt_w"/>
                                          </p:val>
                                        </p:tav>
                                        <p:tav tm="100000">
                                          <p:val>
                                            <p:strVal val="#ppt_w"/>
                                          </p:val>
                                        </p:tav>
                                      </p:tavLst>
                                    </p:anim>
                                    <p:anim calcmode="lin" valueType="num">
                                      <p:cBhvr>
                                        <p:cTn id="48" dur="250" fill="hold"/>
                                        <p:tgtEl>
                                          <p:spTgt spid="53"/>
                                        </p:tgtEl>
                                        <p:attrNameLst>
                                          <p:attrName>ppt_h</p:attrName>
                                        </p:attrNameLst>
                                      </p:cBhvr>
                                      <p:tavLst>
                                        <p:tav tm="0">
                                          <p:val>
                                            <p:strVal val="4*#ppt_h"/>
                                          </p:val>
                                        </p:tav>
                                        <p:tav tm="100000">
                                          <p:val>
                                            <p:strVal val="#ppt_h"/>
                                          </p:val>
                                        </p:tav>
                                      </p:tavLst>
                                    </p:anim>
                                  </p:childTnLst>
                                </p:cTn>
                              </p:par>
                            </p:childTnLst>
                          </p:cTn>
                        </p:par>
                        <p:par>
                          <p:cTn id="49" fill="hold">
                            <p:stCondLst>
                              <p:cond delay="2750"/>
                            </p:stCondLst>
                            <p:childTnLst>
                              <p:par>
                                <p:cTn id="50" presetID="22"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250"/>
                                        <p:tgtEl>
                                          <p:spTgt spid="43"/>
                                        </p:tgtEl>
                                      </p:cBhvr>
                                    </p:animEffect>
                                  </p:childTnLst>
                                </p:cTn>
                              </p:par>
                            </p:childTnLst>
                          </p:cTn>
                        </p:par>
                        <p:par>
                          <p:cTn id="53" fill="hold">
                            <p:stCondLst>
                              <p:cond delay="3000"/>
                            </p:stCondLst>
                            <p:childTnLst>
                              <p:par>
                                <p:cTn id="54" presetID="23" presetClass="entr" presetSubtype="3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p:cTn id="56" dur="250" fill="hold"/>
                                        <p:tgtEl>
                                          <p:spTgt spid="61"/>
                                        </p:tgtEl>
                                        <p:attrNameLst>
                                          <p:attrName>ppt_w</p:attrName>
                                        </p:attrNameLst>
                                      </p:cBhvr>
                                      <p:tavLst>
                                        <p:tav tm="0">
                                          <p:val>
                                            <p:strVal val="4*#ppt_w"/>
                                          </p:val>
                                        </p:tav>
                                        <p:tav tm="100000">
                                          <p:val>
                                            <p:strVal val="#ppt_w"/>
                                          </p:val>
                                        </p:tav>
                                      </p:tavLst>
                                    </p:anim>
                                    <p:anim calcmode="lin" valueType="num">
                                      <p:cBhvr>
                                        <p:cTn id="57" dur="250" fill="hold"/>
                                        <p:tgtEl>
                                          <p:spTgt spid="61"/>
                                        </p:tgtEl>
                                        <p:attrNameLst>
                                          <p:attrName>ppt_h</p:attrName>
                                        </p:attrNameLst>
                                      </p:cBhvr>
                                      <p:tavLst>
                                        <p:tav tm="0">
                                          <p:val>
                                            <p:strVal val="4*#ppt_h"/>
                                          </p:val>
                                        </p:tav>
                                        <p:tav tm="100000">
                                          <p:val>
                                            <p:strVal val="#ppt_h"/>
                                          </p:val>
                                        </p:tav>
                                      </p:tavLst>
                                    </p:anim>
                                  </p:childTnLst>
                                </p:cTn>
                              </p:par>
                            </p:childTnLst>
                          </p:cTn>
                        </p:par>
                        <p:par>
                          <p:cTn id="58" fill="hold">
                            <p:stCondLst>
                              <p:cond delay="3250"/>
                            </p:stCondLst>
                            <p:childTnLst>
                              <p:par>
                                <p:cTn id="59" presetID="22" presetClass="entr" presetSubtype="1"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250"/>
                                        <p:tgtEl>
                                          <p:spTgt spid="44"/>
                                        </p:tgtEl>
                                      </p:cBhvr>
                                    </p:animEffect>
                                  </p:childTnLst>
                                </p:cTn>
                              </p:par>
                            </p:childTnLst>
                          </p:cTn>
                        </p:par>
                        <p:par>
                          <p:cTn id="62" fill="hold">
                            <p:stCondLst>
                              <p:cond delay="3500"/>
                            </p:stCondLst>
                            <p:childTnLst>
                              <p:par>
                                <p:cTn id="63" presetID="23" presetClass="entr" presetSubtype="32"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p:cTn id="65" dur="250" fill="hold"/>
                                        <p:tgtEl>
                                          <p:spTgt spid="82"/>
                                        </p:tgtEl>
                                        <p:attrNameLst>
                                          <p:attrName>ppt_w</p:attrName>
                                        </p:attrNameLst>
                                      </p:cBhvr>
                                      <p:tavLst>
                                        <p:tav tm="0">
                                          <p:val>
                                            <p:strVal val="4*#ppt_w"/>
                                          </p:val>
                                        </p:tav>
                                        <p:tav tm="100000">
                                          <p:val>
                                            <p:strVal val="#ppt_w"/>
                                          </p:val>
                                        </p:tav>
                                      </p:tavLst>
                                    </p:anim>
                                    <p:anim calcmode="lin" valueType="num">
                                      <p:cBhvr>
                                        <p:cTn id="66" dur="250" fill="hold"/>
                                        <p:tgtEl>
                                          <p:spTgt spid="8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926" y="800981"/>
            <a:ext cx="1030941" cy="369332"/>
          </a:xfrm>
          <a:prstGeom prst="rect">
            <a:avLst/>
          </a:prstGeom>
        </p:spPr>
        <p:txBody>
          <a:bodyPr wrap="square">
            <a:spAutoFit/>
          </a:bodyPr>
          <a:lstStyle/>
          <a:p>
            <a:r>
              <a:rPr lang="sr-Latn-RS" smtClean="0"/>
              <a:t>IZVORI:</a:t>
            </a:r>
          </a:p>
        </p:txBody>
      </p:sp>
      <p:grpSp>
        <p:nvGrpSpPr>
          <p:cNvPr id="8" name="Group 7"/>
          <p:cNvGrpSpPr/>
          <p:nvPr/>
        </p:nvGrpSpPr>
        <p:grpSpPr>
          <a:xfrm>
            <a:off x="1002926" y="1262041"/>
            <a:ext cx="8160124" cy="952500"/>
            <a:chOff x="487455" y="2444919"/>
            <a:chExt cx="8160124" cy="952500"/>
          </a:xfrm>
        </p:grpSpPr>
        <p:sp>
          <p:nvSpPr>
            <p:cNvPr id="2" name="Rectangle 1"/>
            <p:cNvSpPr/>
            <p:nvPr/>
          </p:nvSpPr>
          <p:spPr>
            <a:xfrm>
              <a:off x="1439955" y="2908611"/>
              <a:ext cx="7207624" cy="369332"/>
            </a:xfrm>
            <a:prstGeom prst="rect">
              <a:avLst/>
            </a:prstGeom>
          </p:spPr>
          <p:txBody>
            <a:bodyPr wrap="square">
              <a:spAutoFit/>
            </a:bodyPr>
            <a:lstStyle/>
            <a:p>
              <a:r>
                <a:rPr lang="sr-Latn-RS"/>
                <a:t>https://www.youtube.com/channel/UCEkuv6RdjwwUO2g68ilWYMA</a:t>
              </a:r>
            </a:p>
          </p:txBody>
        </p:sp>
        <p:sp>
          <p:nvSpPr>
            <p:cNvPr id="3" name="Rectangle 2"/>
            <p:cNvSpPr/>
            <p:nvPr/>
          </p:nvSpPr>
          <p:spPr>
            <a:xfrm>
              <a:off x="1439955" y="2539279"/>
              <a:ext cx="7207624" cy="369332"/>
            </a:xfrm>
            <a:prstGeom prst="rect">
              <a:avLst/>
            </a:prstGeom>
          </p:spPr>
          <p:txBody>
            <a:bodyPr wrap="square">
              <a:spAutoFit/>
            </a:bodyPr>
            <a:lstStyle/>
            <a:p>
              <a:r>
                <a:rPr lang="sr-Latn-RS" smtClean="0"/>
                <a:t>YouTube kanal My Learning Lab</a:t>
              </a:r>
              <a:endParaRPr lang="sr-Latn-RS"/>
            </a:p>
          </p:txBody>
        </p:sp>
        <p:pic>
          <p:nvPicPr>
            <p:cNvPr id="1026" name="Picture 2" descr="MyLearning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5" y="2444919"/>
              <a:ext cx="952500"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1916205" y="2397997"/>
            <a:ext cx="4083297" cy="369332"/>
          </a:xfrm>
          <a:prstGeom prst="rect">
            <a:avLst/>
          </a:prstGeom>
        </p:spPr>
        <p:txBody>
          <a:bodyPr wrap="none">
            <a:spAutoFit/>
          </a:bodyPr>
          <a:lstStyle/>
          <a:p>
            <a:r>
              <a:rPr lang="en-US">
                <a:solidFill>
                  <a:srgbClr val="000000"/>
                </a:solidFill>
                <a:latin typeface="YouTube Noto"/>
              </a:rPr>
              <a:t>Windows 7: FULL TUTORIAL (Basics)</a:t>
            </a:r>
            <a:endParaRPr lang="sr-Latn-RS"/>
          </a:p>
        </p:txBody>
      </p:sp>
      <p:sp>
        <p:nvSpPr>
          <p:cNvPr id="6" name="Rectangle 5"/>
          <p:cNvSpPr/>
          <p:nvPr/>
        </p:nvSpPr>
        <p:spPr>
          <a:xfrm>
            <a:off x="1916205" y="2751905"/>
            <a:ext cx="5591402" cy="369332"/>
          </a:xfrm>
          <a:prstGeom prst="rect">
            <a:avLst/>
          </a:prstGeom>
        </p:spPr>
        <p:txBody>
          <a:bodyPr wrap="none">
            <a:spAutoFit/>
          </a:bodyPr>
          <a:lstStyle/>
          <a:p>
            <a:r>
              <a:rPr lang="sr-Latn-RS"/>
              <a:t>https://www.youtube.com/watch?v=odLZiGf-6bY&amp;t=353s</a:t>
            </a:r>
          </a:p>
        </p:txBody>
      </p:sp>
      <p:pic>
        <p:nvPicPr>
          <p:cNvPr id="7" name="Picture 2" descr="David A. C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926" y="227852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263112" y="5879914"/>
            <a:ext cx="432128" cy="432128"/>
          </a:xfrm>
          <a:prstGeom prst="rect">
            <a:avLst/>
          </a:prstGeom>
          <a:solidFill>
            <a:srgbClr val="2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 name="Rectangle 19"/>
          <p:cNvSpPr/>
          <p:nvPr/>
        </p:nvSpPr>
        <p:spPr>
          <a:xfrm>
            <a:off x="2269975" y="5879914"/>
            <a:ext cx="432128" cy="432128"/>
          </a:xfrm>
          <a:prstGeom prst="rect">
            <a:avLst/>
          </a:prstGeom>
          <a:solidFill>
            <a:srgbClr val="15A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Rectangle 20"/>
          <p:cNvSpPr/>
          <p:nvPr/>
        </p:nvSpPr>
        <p:spPr>
          <a:xfrm>
            <a:off x="3276838" y="5879914"/>
            <a:ext cx="432128" cy="432128"/>
          </a:xfrm>
          <a:prstGeom prst="rect">
            <a:avLst/>
          </a:prstGeom>
          <a:solidFill>
            <a:srgbClr val="9CB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Rectangle 21"/>
          <p:cNvSpPr/>
          <p:nvPr/>
        </p:nvSpPr>
        <p:spPr>
          <a:xfrm>
            <a:off x="4283701" y="5879914"/>
            <a:ext cx="432128" cy="432128"/>
          </a:xfrm>
          <a:prstGeom prst="rect">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3" name="Rectangle 22"/>
          <p:cNvSpPr/>
          <p:nvPr/>
        </p:nvSpPr>
        <p:spPr>
          <a:xfrm>
            <a:off x="5290564" y="5879914"/>
            <a:ext cx="432128" cy="432128"/>
          </a:xfrm>
          <a:prstGeom prst="rect">
            <a:avLst/>
          </a:prstGeom>
          <a:solidFill>
            <a:srgbClr val="BE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4" name="Rectangle 23"/>
          <p:cNvSpPr/>
          <p:nvPr/>
        </p:nvSpPr>
        <p:spPr>
          <a:xfrm>
            <a:off x="6297429" y="5879914"/>
            <a:ext cx="432128" cy="432128"/>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1221990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54" name="Rectangle 53"/>
          <p:cNvSpPr/>
          <p:nvPr/>
        </p:nvSpPr>
        <p:spPr>
          <a:xfrm>
            <a:off x="35400" y="0"/>
            <a:ext cx="121212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51" name="Group 50"/>
          <p:cNvGrpSpPr/>
          <p:nvPr/>
        </p:nvGrpSpPr>
        <p:grpSpPr>
          <a:xfrm>
            <a:off x="1341944" y="2493000"/>
            <a:ext cx="1613795" cy="1872000"/>
            <a:chOff x="1341944" y="2493000"/>
            <a:chExt cx="1613795" cy="1872000"/>
          </a:xfrm>
        </p:grpSpPr>
        <p:sp>
          <p:nvSpPr>
            <p:cNvPr id="10" name="Hexagon 9"/>
            <p:cNvSpPr>
              <a:spLocks noChangeAspect="1"/>
            </p:cNvSpPr>
            <p:nvPr/>
          </p:nvSpPr>
          <p:spPr>
            <a:xfrm rot="5400000">
              <a:off x="1212842" y="2622102"/>
              <a:ext cx="1872000" cy="1613795"/>
            </a:xfrm>
            <a:prstGeom prst="hexag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8" name="Freeform 17"/>
            <p:cNvSpPr>
              <a:spLocks noChangeAspect="1" noEditPoints="1"/>
            </p:cNvSpPr>
            <p:nvPr/>
          </p:nvSpPr>
          <p:spPr bwMode="auto">
            <a:xfrm>
              <a:off x="1752842" y="3077000"/>
              <a:ext cx="792000" cy="703999"/>
            </a:xfrm>
            <a:custGeom>
              <a:avLst/>
              <a:gdLst>
                <a:gd name="T0" fmla="*/ 434 w 1729"/>
                <a:gd name="T1" fmla="*/ 36 h 1536"/>
                <a:gd name="T2" fmla="*/ 646 w 1729"/>
                <a:gd name="T3" fmla="*/ 0 h 1536"/>
                <a:gd name="T4" fmla="*/ 744 w 1729"/>
                <a:gd name="T5" fmla="*/ 7 h 1536"/>
                <a:gd name="T6" fmla="*/ 826 w 1729"/>
                <a:gd name="T7" fmla="*/ 30 h 1536"/>
                <a:gd name="T8" fmla="*/ 957 w 1729"/>
                <a:gd name="T9" fmla="*/ 95 h 1536"/>
                <a:gd name="T10" fmla="*/ 771 w 1729"/>
                <a:gd name="T11" fmla="*/ 609 h 1536"/>
                <a:gd name="T12" fmla="*/ 628 w 1729"/>
                <a:gd name="T13" fmla="*/ 546 h 1536"/>
                <a:gd name="T14" fmla="*/ 494 w 1729"/>
                <a:gd name="T15" fmla="*/ 527 h 1536"/>
                <a:gd name="T16" fmla="*/ 428 w 1729"/>
                <a:gd name="T17" fmla="*/ 530 h 1536"/>
                <a:gd name="T18" fmla="*/ 203 w 1729"/>
                <a:gd name="T19" fmla="*/ 588 h 1536"/>
                <a:gd name="T20" fmla="*/ 598 w 1729"/>
                <a:gd name="T21" fmla="*/ 1346 h 1536"/>
                <a:gd name="T22" fmla="*/ 758 w 1729"/>
                <a:gd name="T23" fmla="*/ 804 h 1536"/>
                <a:gd name="T24" fmla="*/ 696 w 1729"/>
                <a:gd name="T25" fmla="*/ 768 h 1536"/>
                <a:gd name="T26" fmla="*/ 548 w 1729"/>
                <a:gd name="T27" fmla="*/ 714 h 1536"/>
                <a:gd name="T28" fmla="*/ 464 w 1729"/>
                <a:gd name="T29" fmla="*/ 706 h 1536"/>
                <a:gd name="T30" fmla="*/ 432 w 1729"/>
                <a:gd name="T31" fmla="*/ 707 h 1536"/>
                <a:gd name="T32" fmla="*/ 242 w 1729"/>
                <a:gd name="T33" fmla="*/ 743 h 1536"/>
                <a:gd name="T34" fmla="*/ 174 w 1729"/>
                <a:gd name="T35" fmla="*/ 766 h 1536"/>
                <a:gd name="T36" fmla="*/ 0 w 1729"/>
                <a:gd name="T37" fmla="*/ 1300 h 1536"/>
                <a:gd name="T38" fmla="*/ 216 w 1729"/>
                <a:gd name="T39" fmla="*/ 1245 h 1536"/>
                <a:gd name="T40" fmla="*/ 331 w 1729"/>
                <a:gd name="T41" fmla="*/ 1243 h 1536"/>
                <a:gd name="T42" fmla="*/ 499 w 1729"/>
                <a:gd name="T43" fmla="*/ 1289 h 1536"/>
                <a:gd name="T44" fmla="*/ 598 w 1729"/>
                <a:gd name="T45" fmla="*/ 1346 h 1536"/>
                <a:gd name="T46" fmla="*/ 1448 w 1729"/>
                <a:gd name="T47" fmla="*/ 977 h 1536"/>
                <a:gd name="T48" fmla="*/ 1239 w 1729"/>
                <a:gd name="T49" fmla="*/ 1003 h 1536"/>
                <a:gd name="T50" fmla="*/ 1077 w 1729"/>
                <a:gd name="T51" fmla="*/ 984 h 1536"/>
                <a:gd name="T52" fmla="*/ 921 w 1729"/>
                <a:gd name="T53" fmla="*/ 919 h 1536"/>
                <a:gd name="T54" fmla="*/ 739 w 1729"/>
                <a:gd name="T55" fmla="*/ 1429 h 1536"/>
                <a:gd name="T56" fmla="*/ 915 w 1729"/>
                <a:gd name="T57" fmla="*/ 1510 h 1536"/>
                <a:gd name="T58" fmla="*/ 1054 w 1729"/>
                <a:gd name="T59" fmla="*/ 1536 h 1536"/>
                <a:gd name="T60" fmla="*/ 1164 w 1729"/>
                <a:gd name="T61" fmla="*/ 1527 h 1536"/>
                <a:gd name="T62" fmla="*/ 1376 w 1729"/>
                <a:gd name="T63" fmla="*/ 1462 h 1536"/>
                <a:gd name="T64" fmla="*/ 1729 w 1729"/>
                <a:gd name="T65" fmla="*/ 240 h 1536"/>
                <a:gd name="T66" fmla="*/ 1510 w 1729"/>
                <a:gd name="T67" fmla="*/ 295 h 1536"/>
                <a:gd name="T68" fmla="*/ 1384 w 1729"/>
                <a:gd name="T69" fmla="*/ 296 h 1536"/>
                <a:gd name="T70" fmla="*/ 1198 w 1729"/>
                <a:gd name="T71" fmla="*/ 249 h 1536"/>
                <a:gd name="T72" fmla="*/ 1098 w 1729"/>
                <a:gd name="T73" fmla="*/ 193 h 1536"/>
                <a:gd name="T74" fmla="*/ 981 w 1729"/>
                <a:gd name="T75" fmla="*/ 752 h 1536"/>
                <a:gd name="T76" fmla="*/ 1147 w 1729"/>
                <a:gd name="T77" fmla="*/ 815 h 1536"/>
                <a:gd name="T78" fmla="*/ 1277 w 1729"/>
                <a:gd name="T79" fmla="*/ 828 h 1536"/>
                <a:gd name="T80" fmla="*/ 1386 w 1729"/>
                <a:gd name="T81" fmla="*/ 820 h 1536"/>
                <a:gd name="T82" fmla="*/ 1535 w 1729"/>
                <a:gd name="T83" fmla="*/ 776 h 1536"/>
                <a:gd name="T84" fmla="*/ 1572 w 1729"/>
                <a:gd name="T85" fmla="*/ 756 h 1536"/>
                <a:gd name="T86" fmla="*/ 1729 w 1729"/>
                <a:gd name="T87" fmla="*/ 24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9" h="1536">
                  <a:moveTo>
                    <a:pt x="353" y="66"/>
                  </a:moveTo>
                  <a:lnTo>
                    <a:pt x="434" y="36"/>
                  </a:lnTo>
                  <a:lnTo>
                    <a:pt x="578" y="2"/>
                  </a:lnTo>
                  <a:lnTo>
                    <a:pt x="646" y="0"/>
                  </a:lnTo>
                  <a:lnTo>
                    <a:pt x="679" y="0"/>
                  </a:lnTo>
                  <a:lnTo>
                    <a:pt x="744" y="7"/>
                  </a:lnTo>
                  <a:lnTo>
                    <a:pt x="775" y="14"/>
                  </a:lnTo>
                  <a:lnTo>
                    <a:pt x="826" y="30"/>
                  </a:lnTo>
                  <a:lnTo>
                    <a:pt x="927" y="77"/>
                  </a:lnTo>
                  <a:lnTo>
                    <a:pt x="957" y="95"/>
                  </a:lnTo>
                  <a:lnTo>
                    <a:pt x="801" y="629"/>
                  </a:lnTo>
                  <a:lnTo>
                    <a:pt x="771" y="609"/>
                  </a:lnTo>
                  <a:lnTo>
                    <a:pt x="703" y="575"/>
                  </a:lnTo>
                  <a:lnTo>
                    <a:pt x="628" y="546"/>
                  </a:lnTo>
                  <a:lnTo>
                    <a:pt x="542" y="528"/>
                  </a:lnTo>
                  <a:lnTo>
                    <a:pt x="494" y="527"/>
                  </a:lnTo>
                  <a:lnTo>
                    <a:pt x="494" y="527"/>
                  </a:lnTo>
                  <a:lnTo>
                    <a:pt x="428" y="530"/>
                  </a:lnTo>
                  <a:lnTo>
                    <a:pt x="284" y="560"/>
                  </a:lnTo>
                  <a:lnTo>
                    <a:pt x="203" y="588"/>
                  </a:lnTo>
                  <a:lnTo>
                    <a:pt x="353" y="66"/>
                  </a:lnTo>
                  <a:close/>
                  <a:moveTo>
                    <a:pt x="598" y="1346"/>
                  </a:moveTo>
                  <a:lnTo>
                    <a:pt x="683" y="1056"/>
                  </a:lnTo>
                  <a:lnTo>
                    <a:pt x="758" y="804"/>
                  </a:lnTo>
                  <a:lnTo>
                    <a:pt x="728" y="785"/>
                  </a:lnTo>
                  <a:lnTo>
                    <a:pt x="696" y="768"/>
                  </a:lnTo>
                  <a:lnTo>
                    <a:pt x="636" y="739"/>
                  </a:lnTo>
                  <a:lnTo>
                    <a:pt x="548" y="714"/>
                  </a:lnTo>
                  <a:lnTo>
                    <a:pt x="491" y="706"/>
                  </a:lnTo>
                  <a:lnTo>
                    <a:pt x="464" y="706"/>
                  </a:lnTo>
                  <a:lnTo>
                    <a:pt x="448" y="706"/>
                  </a:lnTo>
                  <a:lnTo>
                    <a:pt x="432" y="707"/>
                  </a:lnTo>
                  <a:lnTo>
                    <a:pt x="363" y="714"/>
                  </a:lnTo>
                  <a:lnTo>
                    <a:pt x="242" y="743"/>
                  </a:lnTo>
                  <a:lnTo>
                    <a:pt x="197" y="759"/>
                  </a:lnTo>
                  <a:lnTo>
                    <a:pt x="174" y="766"/>
                  </a:lnTo>
                  <a:lnTo>
                    <a:pt x="151" y="776"/>
                  </a:lnTo>
                  <a:lnTo>
                    <a:pt x="0" y="1300"/>
                  </a:lnTo>
                  <a:lnTo>
                    <a:pt x="76" y="1274"/>
                  </a:lnTo>
                  <a:lnTo>
                    <a:pt x="216" y="1245"/>
                  </a:lnTo>
                  <a:lnTo>
                    <a:pt x="281" y="1242"/>
                  </a:lnTo>
                  <a:lnTo>
                    <a:pt x="331" y="1243"/>
                  </a:lnTo>
                  <a:lnTo>
                    <a:pt x="421" y="1261"/>
                  </a:lnTo>
                  <a:lnTo>
                    <a:pt x="499" y="1289"/>
                  </a:lnTo>
                  <a:lnTo>
                    <a:pt x="568" y="1325"/>
                  </a:lnTo>
                  <a:lnTo>
                    <a:pt x="598" y="1346"/>
                  </a:lnTo>
                  <a:close/>
                  <a:moveTo>
                    <a:pt x="1522" y="955"/>
                  </a:moveTo>
                  <a:lnTo>
                    <a:pt x="1448" y="977"/>
                  </a:lnTo>
                  <a:lnTo>
                    <a:pt x="1307" y="1001"/>
                  </a:lnTo>
                  <a:lnTo>
                    <a:pt x="1239" y="1003"/>
                  </a:lnTo>
                  <a:lnTo>
                    <a:pt x="1180" y="1001"/>
                  </a:lnTo>
                  <a:lnTo>
                    <a:pt x="1077" y="984"/>
                  </a:lnTo>
                  <a:lnTo>
                    <a:pt x="990" y="955"/>
                  </a:lnTo>
                  <a:lnTo>
                    <a:pt x="921" y="919"/>
                  </a:lnTo>
                  <a:lnTo>
                    <a:pt x="892" y="900"/>
                  </a:lnTo>
                  <a:lnTo>
                    <a:pt x="739" y="1429"/>
                  </a:lnTo>
                  <a:lnTo>
                    <a:pt x="787" y="1455"/>
                  </a:lnTo>
                  <a:lnTo>
                    <a:pt x="915" y="1510"/>
                  </a:lnTo>
                  <a:lnTo>
                    <a:pt x="1009" y="1534"/>
                  </a:lnTo>
                  <a:lnTo>
                    <a:pt x="1054" y="1536"/>
                  </a:lnTo>
                  <a:lnTo>
                    <a:pt x="1090" y="1536"/>
                  </a:lnTo>
                  <a:lnTo>
                    <a:pt x="1164" y="1527"/>
                  </a:lnTo>
                  <a:lnTo>
                    <a:pt x="1287" y="1497"/>
                  </a:lnTo>
                  <a:lnTo>
                    <a:pt x="1376" y="1462"/>
                  </a:lnTo>
                  <a:lnTo>
                    <a:pt x="1522" y="955"/>
                  </a:lnTo>
                  <a:close/>
                  <a:moveTo>
                    <a:pt x="1729" y="240"/>
                  </a:moveTo>
                  <a:lnTo>
                    <a:pt x="1656" y="266"/>
                  </a:lnTo>
                  <a:lnTo>
                    <a:pt x="1510" y="295"/>
                  </a:lnTo>
                  <a:lnTo>
                    <a:pt x="1441" y="298"/>
                  </a:lnTo>
                  <a:lnTo>
                    <a:pt x="1384" y="296"/>
                  </a:lnTo>
                  <a:lnTo>
                    <a:pt x="1283" y="279"/>
                  </a:lnTo>
                  <a:lnTo>
                    <a:pt x="1198" y="249"/>
                  </a:lnTo>
                  <a:lnTo>
                    <a:pt x="1127" y="213"/>
                  </a:lnTo>
                  <a:lnTo>
                    <a:pt x="1098" y="193"/>
                  </a:lnTo>
                  <a:lnTo>
                    <a:pt x="943" y="729"/>
                  </a:lnTo>
                  <a:lnTo>
                    <a:pt x="981" y="752"/>
                  </a:lnTo>
                  <a:lnTo>
                    <a:pt x="1062" y="789"/>
                  </a:lnTo>
                  <a:lnTo>
                    <a:pt x="1147" y="815"/>
                  </a:lnTo>
                  <a:lnTo>
                    <a:pt x="1232" y="828"/>
                  </a:lnTo>
                  <a:lnTo>
                    <a:pt x="1277" y="828"/>
                  </a:lnTo>
                  <a:lnTo>
                    <a:pt x="1313" y="828"/>
                  </a:lnTo>
                  <a:lnTo>
                    <a:pt x="1386" y="820"/>
                  </a:lnTo>
                  <a:lnTo>
                    <a:pt x="1460" y="802"/>
                  </a:lnTo>
                  <a:lnTo>
                    <a:pt x="1535" y="776"/>
                  </a:lnTo>
                  <a:lnTo>
                    <a:pt x="1574" y="761"/>
                  </a:lnTo>
                  <a:lnTo>
                    <a:pt x="1572" y="756"/>
                  </a:lnTo>
                  <a:lnTo>
                    <a:pt x="1580" y="755"/>
                  </a:lnTo>
                  <a:lnTo>
                    <a:pt x="1729" y="240"/>
                  </a:lnTo>
                  <a:close/>
                </a:path>
              </a:pathLst>
            </a:custGeom>
            <a:solidFill>
              <a:srgbClr val="237DB9"/>
            </a:solidFill>
            <a:ln>
              <a:noFill/>
            </a:ln>
          </p:spPr>
          <p:txBody>
            <a:bodyPr vert="horz" wrap="square" lIns="91440" tIns="45720" rIns="91440" bIns="45720" numCol="1" anchor="t" anchorCtr="0" compatLnSpc="1">
              <a:prstTxWarp prst="textNoShape">
                <a:avLst/>
              </a:prstTxWarp>
            </a:bodyPr>
            <a:lstStyle/>
            <a:p>
              <a:endParaRPr lang="sr-Latn-RS"/>
            </a:p>
          </p:txBody>
        </p:sp>
      </p:grpSp>
      <p:grpSp>
        <p:nvGrpSpPr>
          <p:cNvPr id="52" name="Group 51"/>
          <p:cNvGrpSpPr/>
          <p:nvPr/>
        </p:nvGrpSpPr>
        <p:grpSpPr>
          <a:xfrm>
            <a:off x="3315523" y="2493000"/>
            <a:ext cx="1613795" cy="1872000"/>
            <a:chOff x="3315523" y="2493000"/>
            <a:chExt cx="1613795" cy="1872000"/>
          </a:xfrm>
        </p:grpSpPr>
        <p:sp>
          <p:nvSpPr>
            <p:cNvPr id="12" name="Hexagon 11"/>
            <p:cNvSpPr>
              <a:spLocks noChangeAspect="1"/>
            </p:cNvSpPr>
            <p:nvPr/>
          </p:nvSpPr>
          <p:spPr>
            <a:xfrm rot="5400000">
              <a:off x="3186421" y="2622102"/>
              <a:ext cx="1872000" cy="1613795"/>
            </a:xfrm>
            <a:prstGeom prst="hexag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Freeform 8"/>
            <p:cNvSpPr>
              <a:spLocks noChangeAspect="1" noEditPoints="1"/>
            </p:cNvSpPr>
            <p:nvPr/>
          </p:nvSpPr>
          <p:spPr bwMode="auto">
            <a:xfrm>
              <a:off x="3726421" y="3034031"/>
              <a:ext cx="792000" cy="789937"/>
            </a:xfrm>
            <a:custGeom>
              <a:avLst/>
              <a:gdLst>
                <a:gd name="T0" fmla="*/ 1038 w 1153"/>
                <a:gd name="T1" fmla="*/ 518 h 1150"/>
                <a:gd name="T2" fmla="*/ 1037 w 1153"/>
                <a:gd name="T3" fmla="*/ 368 h 1150"/>
                <a:gd name="T4" fmla="*/ 1015 w 1153"/>
                <a:gd name="T5" fmla="*/ 335 h 1150"/>
                <a:gd name="T6" fmla="*/ 986 w 1153"/>
                <a:gd name="T7" fmla="*/ 326 h 1150"/>
                <a:gd name="T8" fmla="*/ 923 w 1153"/>
                <a:gd name="T9" fmla="*/ 279 h 1150"/>
                <a:gd name="T10" fmla="*/ 154 w 1153"/>
                <a:gd name="T11" fmla="*/ 0 h 1150"/>
                <a:gd name="T12" fmla="*/ 52 w 1153"/>
                <a:gd name="T13" fmla="*/ 191 h 1150"/>
                <a:gd name="T14" fmla="*/ 23 w 1153"/>
                <a:gd name="T15" fmla="*/ 200 h 1150"/>
                <a:gd name="T16" fmla="*/ 1 w 1153"/>
                <a:gd name="T17" fmla="*/ 233 h 1150"/>
                <a:gd name="T18" fmla="*/ 0 w 1153"/>
                <a:gd name="T19" fmla="*/ 1112 h 1150"/>
                <a:gd name="T20" fmla="*/ 4 w 1153"/>
                <a:gd name="T21" fmla="*/ 1122 h 1150"/>
                <a:gd name="T22" fmla="*/ 17 w 1153"/>
                <a:gd name="T23" fmla="*/ 1140 h 1150"/>
                <a:gd name="T24" fmla="*/ 49 w 1153"/>
                <a:gd name="T25" fmla="*/ 1150 h 1150"/>
                <a:gd name="T26" fmla="*/ 926 w 1153"/>
                <a:gd name="T27" fmla="*/ 1149 h 1150"/>
                <a:gd name="T28" fmla="*/ 957 w 1153"/>
                <a:gd name="T29" fmla="*/ 1116 h 1150"/>
                <a:gd name="T30" fmla="*/ 1153 w 1153"/>
                <a:gd name="T31" fmla="*/ 575 h 1150"/>
                <a:gd name="T32" fmla="*/ 1146 w 1153"/>
                <a:gd name="T33" fmla="*/ 542 h 1150"/>
                <a:gd name="T34" fmla="*/ 1116 w 1153"/>
                <a:gd name="T35" fmla="*/ 519 h 1150"/>
                <a:gd name="T36" fmla="*/ 595 w 1153"/>
                <a:gd name="T37" fmla="*/ 45 h 1150"/>
                <a:gd name="T38" fmla="*/ 600 w 1153"/>
                <a:gd name="T39" fmla="*/ 42 h 1150"/>
                <a:gd name="T40" fmla="*/ 881 w 1153"/>
                <a:gd name="T41" fmla="*/ 305 h 1150"/>
                <a:gd name="T42" fmla="*/ 595 w 1153"/>
                <a:gd name="T43" fmla="*/ 306 h 1150"/>
                <a:gd name="T44" fmla="*/ 307 w 1153"/>
                <a:gd name="T45" fmla="*/ 96 h 1150"/>
                <a:gd name="T46" fmla="*/ 508 w 1153"/>
                <a:gd name="T47" fmla="*/ 96 h 1150"/>
                <a:gd name="T48" fmla="*/ 519 w 1153"/>
                <a:gd name="T49" fmla="*/ 115 h 1150"/>
                <a:gd name="T50" fmla="*/ 508 w 1153"/>
                <a:gd name="T51" fmla="*/ 134 h 1150"/>
                <a:gd name="T52" fmla="*/ 307 w 1153"/>
                <a:gd name="T53" fmla="*/ 134 h 1150"/>
                <a:gd name="T54" fmla="*/ 290 w 1153"/>
                <a:gd name="T55" fmla="*/ 122 h 1150"/>
                <a:gd name="T56" fmla="*/ 290 w 1153"/>
                <a:gd name="T57" fmla="*/ 108 h 1150"/>
                <a:gd name="T58" fmla="*/ 307 w 1153"/>
                <a:gd name="T59" fmla="*/ 96 h 1150"/>
                <a:gd name="T60" fmla="*/ 500 w 1153"/>
                <a:gd name="T61" fmla="*/ 230 h 1150"/>
                <a:gd name="T62" fmla="*/ 518 w 1153"/>
                <a:gd name="T63" fmla="*/ 242 h 1150"/>
                <a:gd name="T64" fmla="*/ 518 w 1153"/>
                <a:gd name="T65" fmla="*/ 257 h 1150"/>
                <a:gd name="T66" fmla="*/ 500 w 1153"/>
                <a:gd name="T67" fmla="*/ 269 h 1150"/>
                <a:gd name="T68" fmla="*/ 300 w 1153"/>
                <a:gd name="T69" fmla="*/ 267 h 1150"/>
                <a:gd name="T70" fmla="*/ 288 w 1153"/>
                <a:gd name="T71" fmla="*/ 249 h 1150"/>
                <a:gd name="T72" fmla="*/ 300 w 1153"/>
                <a:gd name="T73" fmla="*/ 232 h 1150"/>
                <a:gd name="T74" fmla="*/ 307 w 1153"/>
                <a:gd name="T75" fmla="*/ 364 h 1150"/>
                <a:gd name="T76" fmla="*/ 777 w 1153"/>
                <a:gd name="T77" fmla="*/ 365 h 1150"/>
                <a:gd name="T78" fmla="*/ 789 w 1153"/>
                <a:gd name="T79" fmla="*/ 384 h 1150"/>
                <a:gd name="T80" fmla="*/ 777 w 1153"/>
                <a:gd name="T81" fmla="*/ 401 h 1150"/>
                <a:gd name="T82" fmla="*/ 307 w 1153"/>
                <a:gd name="T83" fmla="*/ 403 h 1150"/>
                <a:gd name="T84" fmla="*/ 290 w 1153"/>
                <a:gd name="T85" fmla="*/ 391 h 1150"/>
                <a:gd name="T86" fmla="*/ 290 w 1153"/>
                <a:gd name="T87" fmla="*/ 375 h 1150"/>
                <a:gd name="T88" fmla="*/ 307 w 1153"/>
                <a:gd name="T89" fmla="*/ 364 h 1150"/>
                <a:gd name="T90" fmla="*/ 39 w 1153"/>
                <a:gd name="T91" fmla="*/ 988 h 1150"/>
                <a:gd name="T92" fmla="*/ 39 w 1153"/>
                <a:gd name="T93" fmla="*/ 239 h 1150"/>
                <a:gd name="T94" fmla="*/ 52 w 1153"/>
                <a:gd name="T95" fmla="*/ 230 h 1150"/>
                <a:gd name="T96" fmla="*/ 154 w 1153"/>
                <a:gd name="T97" fmla="*/ 594 h 1150"/>
                <a:gd name="T98" fmla="*/ 189 w 1153"/>
                <a:gd name="T99" fmla="*/ 508 h 1150"/>
                <a:gd name="T100" fmla="*/ 209 w 1153"/>
                <a:gd name="T101" fmla="*/ 499 h 1150"/>
                <a:gd name="T102" fmla="*/ 923 w 1153"/>
                <a:gd name="T103" fmla="*/ 499 h 1150"/>
                <a:gd name="T104" fmla="*/ 986 w 1153"/>
                <a:gd name="T105" fmla="*/ 364 h 1150"/>
                <a:gd name="T106" fmla="*/ 999 w 1153"/>
                <a:gd name="T107" fmla="*/ 372 h 1150"/>
                <a:gd name="T108" fmla="*/ 999 w 1153"/>
                <a:gd name="T109" fmla="*/ 518 h 1150"/>
                <a:gd name="T110" fmla="*/ 245 w 1153"/>
                <a:gd name="T111" fmla="*/ 518 h 1150"/>
                <a:gd name="T112" fmla="*/ 203 w 1153"/>
                <a:gd name="T113" fmla="*/ 5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3" h="1150">
                  <a:moveTo>
                    <a:pt x="1106" y="518"/>
                  </a:moveTo>
                  <a:lnTo>
                    <a:pt x="1038" y="518"/>
                  </a:lnTo>
                  <a:lnTo>
                    <a:pt x="1038" y="378"/>
                  </a:lnTo>
                  <a:lnTo>
                    <a:pt x="1037" y="368"/>
                  </a:lnTo>
                  <a:lnTo>
                    <a:pt x="1029" y="349"/>
                  </a:lnTo>
                  <a:lnTo>
                    <a:pt x="1015" y="335"/>
                  </a:lnTo>
                  <a:lnTo>
                    <a:pt x="996" y="326"/>
                  </a:lnTo>
                  <a:lnTo>
                    <a:pt x="986" y="326"/>
                  </a:lnTo>
                  <a:lnTo>
                    <a:pt x="923" y="326"/>
                  </a:lnTo>
                  <a:lnTo>
                    <a:pt x="923" y="279"/>
                  </a:lnTo>
                  <a:lnTo>
                    <a:pt x="623" y="0"/>
                  </a:lnTo>
                  <a:lnTo>
                    <a:pt x="154" y="0"/>
                  </a:lnTo>
                  <a:lnTo>
                    <a:pt x="154" y="191"/>
                  </a:lnTo>
                  <a:lnTo>
                    <a:pt x="52" y="191"/>
                  </a:lnTo>
                  <a:lnTo>
                    <a:pt x="42" y="193"/>
                  </a:lnTo>
                  <a:lnTo>
                    <a:pt x="23" y="200"/>
                  </a:lnTo>
                  <a:lnTo>
                    <a:pt x="9" y="214"/>
                  </a:lnTo>
                  <a:lnTo>
                    <a:pt x="1" y="233"/>
                  </a:lnTo>
                  <a:lnTo>
                    <a:pt x="0" y="244"/>
                  </a:lnTo>
                  <a:lnTo>
                    <a:pt x="0" y="1112"/>
                  </a:lnTo>
                  <a:lnTo>
                    <a:pt x="1" y="1112"/>
                  </a:lnTo>
                  <a:lnTo>
                    <a:pt x="4" y="1122"/>
                  </a:lnTo>
                  <a:lnTo>
                    <a:pt x="10" y="1132"/>
                  </a:lnTo>
                  <a:lnTo>
                    <a:pt x="17" y="1140"/>
                  </a:lnTo>
                  <a:lnTo>
                    <a:pt x="37" y="1149"/>
                  </a:lnTo>
                  <a:lnTo>
                    <a:pt x="49" y="1150"/>
                  </a:lnTo>
                  <a:lnTo>
                    <a:pt x="910" y="1150"/>
                  </a:lnTo>
                  <a:lnTo>
                    <a:pt x="926" y="1149"/>
                  </a:lnTo>
                  <a:lnTo>
                    <a:pt x="952" y="1130"/>
                  </a:lnTo>
                  <a:lnTo>
                    <a:pt x="957" y="1116"/>
                  </a:lnTo>
                  <a:lnTo>
                    <a:pt x="1153" y="578"/>
                  </a:lnTo>
                  <a:lnTo>
                    <a:pt x="1153" y="575"/>
                  </a:lnTo>
                  <a:lnTo>
                    <a:pt x="1153" y="562"/>
                  </a:lnTo>
                  <a:lnTo>
                    <a:pt x="1146" y="542"/>
                  </a:lnTo>
                  <a:lnTo>
                    <a:pt x="1133" y="526"/>
                  </a:lnTo>
                  <a:lnTo>
                    <a:pt x="1116" y="519"/>
                  </a:lnTo>
                  <a:lnTo>
                    <a:pt x="1106" y="518"/>
                  </a:lnTo>
                  <a:close/>
                  <a:moveTo>
                    <a:pt x="595" y="45"/>
                  </a:moveTo>
                  <a:lnTo>
                    <a:pt x="597" y="42"/>
                  </a:lnTo>
                  <a:lnTo>
                    <a:pt x="600" y="42"/>
                  </a:lnTo>
                  <a:lnTo>
                    <a:pt x="881" y="303"/>
                  </a:lnTo>
                  <a:lnTo>
                    <a:pt x="881" y="305"/>
                  </a:lnTo>
                  <a:lnTo>
                    <a:pt x="878" y="306"/>
                  </a:lnTo>
                  <a:lnTo>
                    <a:pt x="595" y="306"/>
                  </a:lnTo>
                  <a:lnTo>
                    <a:pt x="595" y="45"/>
                  </a:lnTo>
                  <a:close/>
                  <a:moveTo>
                    <a:pt x="307" y="96"/>
                  </a:moveTo>
                  <a:lnTo>
                    <a:pt x="500" y="96"/>
                  </a:lnTo>
                  <a:lnTo>
                    <a:pt x="508" y="96"/>
                  </a:lnTo>
                  <a:lnTo>
                    <a:pt x="518" y="108"/>
                  </a:lnTo>
                  <a:lnTo>
                    <a:pt x="519" y="115"/>
                  </a:lnTo>
                  <a:lnTo>
                    <a:pt x="518" y="122"/>
                  </a:lnTo>
                  <a:lnTo>
                    <a:pt x="508" y="134"/>
                  </a:lnTo>
                  <a:lnTo>
                    <a:pt x="500" y="134"/>
                  </a:lnTo>
                  <a:lnTo>
                    <a:pt x="307" y="134"/>
                  </a:lnTo>
                  <a:lnTo>
                    <a:pt x="300" y="134"/>
                  </a:lnTo>
                  <a:lnTo>
                    <a:pt x="290" y="122"/>
                  </a:lnTo>
                  <a:lnTo>
                    <a:pt x="288" y="115"/>
                  </a:lnTo>
                  <a:lnTo>
                    <a:pt x="290" y="108"/>
                  </a:lnTo>
                  <a:lnTo>
                    <a:pt x="300" y="96"/>
                  </a:lnTo>
                  <a:lnTo>
                    <a:pt x="307" y="96"/>
                  </a:lnTo>
                  <a:close/>
                  <a:moveTo>
                    <a:pt x="307" y="230"/>
                  </a:moveTo>
                  <a:lnTo>
                    <a:pt x="500" y="230"/>
                  </a:lnTo>
                  <a:lnTo>
                    <a:pt x="508" y="232"/>
                  </a:lnTo>
                  <a:lnTo>
                    <a:pt x="518" y="242"/>
                  </a:lnTo>
                  <a:lnTo>
                    <a:pt x="519" y="249"/>
                  </a:lnTo>
                  <a:lnTo>
                    <a:pt x="518" y="257"/>
                  </a:lnTo>
                  <a:lnTo>
                    <a:pt x="508" y="267"/>
                  </a:lnTo>
                  <a:lnTo>
                    <a:pt x="500" y="269"/>
                  </a:lnTo>
                  <a:lnTo>
                    <a:pt x="307" y="269"/>
                  </a:lnTo>
                  <a:lnTo>
                    <a:pt x="300" y="267"/>
                  </a:lnTo>
                  <a:lnTo>
                    <a:pt x="290" y="257"/>
                  </a:lnTo>
                  <a:lnTo>
                    <a:pt x="288" y="249"/>
                  </a:lnTo>
                  <a:lnTo>
                    <a:pt x="290" y="242"/>
                  </a:lnTo>
                  <a:lnTo>
                    <a:pt x="300" y="232"/>
                  </a:lnTo>
                  <a:lnTo>
                    <a:pt x="307" y="230"/>
                  </a:lnTo>
                  <a:close/>
                  <a:moveTo>
                    <a:pt x="307" y="364"/>
                  </a:moveTo>
                  <a:lnTo>
                    <a:pt x="768" y="364"/>
                  </a:lnTo>
                  <a:lnTo>
                    <a:pt x="777" y="365"/>
                  </a:lnTo>
                  <a:lnTo>
                    <a:pt x="787" y="375"/>
                  </a:lnTo>
                  <a:lnTo>
                    <a:pt x="789" y="384"/>
                  </a:lnTo>
                  <a:lnTo>
                    <a:pt x="787" y="391"/>
                  </a:lnTo>
                  <a:lnTo>
                    <a:pt x="777" y="401"/>
                  </a:lnTo>
                  <a:lnTo>
                    <a:pt x="768" y="403"/>
                  </a:lnTo>
                  <a:lnTo>
                    <a:pt x="307" y="403"/>
                  </a:lnTo>
                  <a:lnTo>
                    <a:pt x="300" y="401"/>
                  </a:lnTo>
                  <a:lnTo>
                    <a:pt x="290" y="391"/>
                  </a:lnTo>
                  <a:lnTo>
                    <a:pt x="288" y="384"/>
                  </a:lnTo>
                  <a:lnTo>
                    <a:pt x="290" y="375"/>
                  </a:lnTo>
                  <a:lnTo>
                    <a:pt x="300" y="365"/>
                  </a:lnTo>
                  <a:lnTo>
                    <a:pt x="307" y="364"/>
                  </a:lnTo>
                  <a:close/>
                  <a:moveTo>
                    <a:pt x="198" y="552"/>
                  </a:moveTo>
                  <a:lnTo>
                    <a:pt x="39" y="988"/>
                  </a:lnTo>
                  <a:lnTo>
                    <a:pt x="39" y="244"/>
                  </a:lnTo>
                  <a:lnTo>
                    <a:pt x="39" y="239"/>
                  </a:lnTo>
                  <a:lnTo>
                    <a:pt x="48" y="232"/>
                  </a:lnTo>
                  <a:lnTo>
                    <a:pt x="52" y="230"/>
                  </a:lnTo>
                  <a:lnTo>
                    <a:pt x="154" y="230"/>
                  </a:lnTo>
                  <a:lnTo>
                    <a:pt x="154" y="594"/>
                  </a:lnTo>
                  <a:lnTo>
                    <a:pt x="186" y="515"/>
                  </a:lnTo>
                  <a:lnTo>
                    <a:pt x="189" y="508"/>
                  </a:lnTo>
                  <a:lnTo>
                    <a:pt x="202" y="499"/>
                  </a:lnTo>
                  <a:lnTo>
                    <a:pt x="209" y="499"/>
                  </a:lnTo>
                  <a:lnTo>
                    <a:pt x="884" y="499"/>
                  </a:lnTo>
                  <a:lnTo>
                    <a:pt x="923" y="499"/>
                  </a:lnTo>
                  <a:lnTo>
                    <a:pt x="923" y="364"/>
                  </a:lnTo>
                  <a:lnTo>
                    <a:pt x="986" y="364"/>
                  </a:lnTo>
                  <a:lnTo>
                    <a:pt x="991" y="365"/>
                  </a:lnTo>
                  <a:lnTo>
                    <a:pt x="999" y="372"/>
                  </a:lnTo>
                  <a:lnTo>
                    <a:pt x="999" y="378"/>
                  </a:lnTo>
                  <a:lnTo>
                    <a:pt x="999" y="518"/>
                  </a:lnTo>
                  <a:lnTo>
                    <a:pt x="904" y="518"/>
                  </a:lnTo>
                  <a:lnTo>
                    <a:pt x="245" y="518"/>
                  </a:lnTo>
                  <a:lnTo>
                    <a:pt x="228" y="519"/>
                  </a:lnTo>
                  <a:lnTo>
                    <a:pt x="203" y="538"/>
                  </a:lnTo>
                  <a:lnTo>
                    <a:pt x="198" y="552"/>
                  </a:lnTo>
                  <a:close/>
                </a:path>
              </a:pathLst>
            </a:custGeom>
            <a:solidFill>
              <a:srgbClr val="15AA95"/>
            </a:solidFill>
            <a:ln>
              <a:noFill/>
            </a:ln>
          </p:spPr>
          <p:txBody>
            <a:bodyPr vert="horz" wrap="square" lIns="91440" tIns="45720" rIns="91440" bIns="45720" numCol="1" anchor="t" anchorCtr="0" compatLnSpc="1">
              <a:prstTxWarp prst="textNoShape">
                <a:avLst/>
              </a:prstTxWarp>
            </a:bodyPr>
            <a:lstStyle/>
            <a:p>
              <a:endParaRPr lang="sr-Latn-RS"/>
            </a:p>
          </p:txBody>
        </p:sp>
      </p:grpSp>
      <p:grpSp>
        <p:nvGrpSpPr>
          <p:cNvPr id="2" name="Group 1"/>
          <p:cNvGrpSpPr/>
          <p:nvPr/>
        </p:nvGrpSpPr>
        <p:grpSpPr>
          <a:xfrm>
            <a:off x="5289102" y="2493000"/>
            <a:ext cx="1613795" cy="1872000"/>
            <a:chOff x="5289102" y="2493000"/>
            <a:chExt cx="1613795" cy="1872000"/>
          </a:xfrm>
        </p:grpSpPr>
        <p:sp>
          <p:nvSpPr>
            <p:cNvPr id="13" name="Hexagon 12"/>
            <p:cNvSpPr>
              <a:spLocks noChangeAspect="1"/>
            </p:cNvSpPr>
            <p:nvPr/>
          </p:nvSpPr>
          <p:spPr>
            <a:xfrm rot="5400000">
              <a:off x="5160000" y="2622102"/>
              <a:ext cx="1872000" cy="1613795"/>
            </a:xfrm>
            <a:prstGeom prst="hexag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5" name="Freeform 12"/>
            <p:cNvSpPr>
              <a:spLocks noChangeAspect="1" noEditPoints="1"/>
            </p:cNvSpPr>
            <p:nvPr/>
          </p:nvSpPr>
          <p:spPr bwMode="auto">
            <a:xfrm>
              <a:off x="5828907" y="3032999"/>
              <a:ext cx="534187" cy="792000"/>
            </a:xfrm>
            <a:custGeom>
              <a:avLst/>
              <a:gdLst>
                <a:gd name="T0" fmla="*/ 751 w 775"/>
                <a:gd name="T1" fmla="*/ 186 h 1153"/>
                <a:gd name="T2" fmla="*/ 715 w 775"/>
                <a:gd name="T3" fmla="*/ 170 h 1153"/>
                <a:gd name="T4" fmla="*/ 542 w 775"/>
                <a:gd name="T5" fmla="*/ 87 h 1153"/>
                <a:gd name="T6" fmla="*/ 538 w 775"/>
                <a:gd name="T7" fmla="*/ 53 h 1153"/>
                <a:gd name="T8" fmla="*/ 525 w 775"/>
                <a:gd name="T9" fmla="*/ 36 h 1153"/>
                <a:gd name="T10" fmla="*/ 493 w 775"/>
                <a:gd name="T11" fmla="*/ 22 h 1153"/>
                <a:gd name="T12" fmla="*/ 330 w 775"/>
                <a:gd name="T13" fmla="*/ 0 h 1153"/>
                <a:gd name="T14" fmla="*/ 290 w 775"/>
                <a:gd name="T15" fmla="*/ 19 h 1153"/>
                <a:gd name="T16" fmla="*/ 277 w 775"/>
                <a:gd name="T17" fmla="*/ 49 h 1153"/>
                <a:gd name="T18" fmla="*/ 88 w 775"/>
                <a:gd name="T19" fmla="*/ 82 h 1153"/>
                <a:gd name="T20" fmla="*/ 49 w 775"/>
                <a:gd name="T21" fmla="*/ 88 h 1153"/>
                <a:gd name="T22" fmla="*/ 15 w 775"/>
                <a:gd name="T23" fmla="*/ 127 h 1153"/>
                <a:gd name="T24" fmla="*/ 0 w 775"/>
                <a:gd name="T25" fmla="*/ 225 h 1153"/>
                <a:gd name="T26" fmla="*/ 48 w 775"/>
                <a:gd name="T27" fmla="*/ 359 h 1153"/>
                <a:gd name="T28" fmla="*/ 44 w 775"/>
                <a:gd name="T29" fmla="*/ 365 h 1153"/>
                <a:gd name="T30" fmla="*/ 23 w 775"/>
                <a:gd name="T31" fmla="*/ 1081 h 1153"/>
                <a:gd name="T32" fmla="*/ 36 w 775"/>
                <a:gd name="T33" fmla="*/ 1122 h 1153"/>
                <a:gd name="T34" fmla="*/ 81 w 775"/>
                <a:gd name="T35" fmla="*/ 1152 h 1153"/>
                <a:gd name="T36" fmla="*/ 645 w 775"/>
                <a:gd name="T37" fmla="*/ 1153 h 1153"/>
                <a:gd name="T38" fmla="*/ 685 w 775"/>
                <a:gd name="T39" fmla="*/ 1142 h 1153"/>
                <a:gd name="T40" fmla="*/ 715 w 775"/>
                <a:gd name="T41" fmla="*/ 1096 h 1153"/>
                <a:gd name="T42" fmla="*/ 715 w 775"/>
                <a:gd name="T43" fmla="*/ 365 h 1153"/>
                <a:gd name="T44" fmla="*/ 620 w 775"/>
                <a:gd name="T45" fmla="*/ 311 h 1153"/>
                <a:gd name="T46" fmla="*/ 773 w 775"/>
                <a:gd name="T47" fmla="*/ 247 h 1153"/>
                <a:gd name="T48" fmla="*/ 767 w 775"/>
                <a:gd name="T49" fmla="*/ 208 h 1153"/>
                <a:gd name="T50" fmla="*/ 315 w 775"/>
                <a:gd name="T51" fmla="*/ 55 h 1153"/>
                <a:gd name="T52" fmla="*/ 329 w 775"/>
                <a:gd name="T53" fmla="*/ 39 h 1153"/>
                <a:gd name="T54" fmla="*/ 489 w 775"/>
                <a:gd name="T55" fmla="*/ 61 h 1153"/>
                <a:gd name="T56" fmla="*/ 501 w 775"/>
                <a:gd name="T57" fmla="*/ 68 h 1153"/>
                <a:gd name="T58" fmla="*/ 505 w 775"/>
                <a:gd name="T59" fmla="*/ 82 h 1153"/>
                <a:gd name="T60" fmla="*/ 306 w 775"/>
                <a:gd name="T61" fmla="*/ 112 h 1153"/>
                <a:gd name="T62" fmla="*/ 97 w 775"/>
                <a:gd name="T63" fmla="*/ 365 h 1153"/>
                <a:gd name="T64" fmla="*/ 234 w 775"/>
                <a:gd name="T65" fmla="*/ 365 h 1153"/>
                <a:gd name="T66" fmla="*/ 312 w 775"/>
                <a:gd name="T67" fmla="*/ 365 h 1153"/>
                <a:gd name="T68" fmla="*/ 427 w 775"/>
                <a:gd name="T69" fmla="*/ 346 h 1153"/>
                <a:gd name="T70" fmla="*/ 312 w 775"/>
                <a:gd name="T71" fmla="*/ 365 h 1153"/>
                <a:gd name="T72" fmla="*/ 524 w 775"/>
                <a:gd name="T73" fmla="*/ 346 h 1153"/>
                <a:gd name="T74" fmla="*/ 581 w 775"/>
                <a:gd name="T75" fmla="*/ 365 h 1153"/>
                <a:gd name="T76" fmla="*/ 485 w 775"/>
                <a:gd name="T77" fmla="*/ 307 h 1153"/>
                <a:gd name="T78" fmla="*/ 466 w 775"/>
                <a:gd name="T79" fmla="*/ 365 h 1153"/>
                <a:gd name="T80" fmla="*/ 274 w 775"/>
                <a:gd name="T81" fmla="*/ 307 h 1153"/>
                <a:gd name="T82" fmla="*/ 172 w 775"/>
                <a:gd name="T83" fmla="*/ 248 h 1153"/>
                <a:gd name="T84" fmla="*/ 485 w 775"/>
                <a:gd name="T85" fmla="*/ 30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5" h="1153">
                  <a:moveTo>
                    <a:pt x="760" y="196"/>
                  </a:moveTo>
                  <a:lnTo>
                    <a:pt x="751" y="186"/>
                  </a:lnTo>
                  <a:lnTo>
                    <a:pt x="728" y="172"/>
                  </a:lnTo>
                  <a:lnTo>
                    <a:pt x="715" y="170"/>
                  </a:lnTo>
                  <a:lnTo>
                    <a:pt x="535" y="144"/>
                  </a:lnTo>
                  <a:lnTo>
                    <a:pt x="542" y="87"/>
                  </a:lnTo>
                  <a:lnTo>
                    <a:pt x="544" y="76"/>
                  </a:lnTo>
                  <a:lnTo>
                    <a:pt x="538" y="53"/>
                  </a:lnTo>
                  <a:lnTo>
                    <a:pt x="532" y="45"/>
                  </a:lnTo>
                  <a:lnTo>
                    <a:pt x="525" y="36"/>
                  </a:lnTo>
                  <a:lnTo>
                    <a:pt x="505" y="25"/>
                  </a:lnTo>
                  <a:lnTo>
                    <a:pt x="493" y="22"/>
                  </a:lnTo>
                  <a:lnTo>
                    <a:pt x="342" y="0"/>
                  </a:lnTo>
                  <a:lnTo>
                    <a:pt x="330" y="0"/>
                  </a:lnTo>
                  <a:lnTo>
                    <a:pt x="307" y="6"/>
                  </a:lnTo>
                  <a:lnTo>
                    <a:pt x="290" y="19"/>
                  </a:lnTo>
                  <a:lnTo>
                    <a:pt x="279" y="39"/>
                  </a:lnTo>
                  <a:lnTo>
                    <a:pt x="277" y="49"/>
                  </a:lnTo>
                  <a:lnTo>
                    <a:pt x="268" y="107"/>
                  </a:lnTo>
                  <a:lnTo>
                    <a:pt x="88" y="82"/>
                  </a:lnTo>
                  <a:lnTo>
                    <a:pt x="75" y="81"/>
                  </a:lnTo>
                  <a:lnTo>
                    <a:pt x="49" y="88"/>
                  </a:lnTo>
                  <a:lnTo>
                    <a:pt x="28" y="104"/>
                  </a:lnTo>
                  <a:lnTo>
                    <a:pt x="15" y="127"/>
                  </a:lnTo>
                  <a:lnTo>
                    <a:pt x="12" y="140"/>
                  </a:lnTo>
                  <a:lnTo>
                    <a:pt x="0" y="225"/>
                  </a:lnTo>
                  <a:lnTo>
                    <a:pt x="160" y="247"/>
                  </a:lnTo>
                  <a:lnTo>
                    <a:pt x="48" y="359"/>
                  </a:lnTo>
                  <a:lnTo>
                    <a:pt x="45" y="362"/>
                  </a:lnTo>
                  <a:lnTo>
                    <a:pt x="44" y="365"/>
                  </a:lnTo>
                  <a:lnTo>
                    <a:pt x="23" y="365"/>
                  </a:lnTo>
                  <a:lnTo>
                    <a:pt x="23" y="1081"/>
                  </a:lnTo>
                  <a:lnTo>
                    <a:pt x="25" y="1096"/>
                  </a:lnTo>
                  <a:lnTo>
                    <a:pt x="36" y="1122"/>
                  </a:lnTo>
                  <a:lnTo>
                    <a:pt x="55" y="1142"/>
                  </a:lnTo>
                  <a:lnTo>
                    <a:pt x="81" y="1152"/>
                  </a:lnTo>
                  <a:lnTo>
                    <a:pt x="95" y="1153"/>
                  </a:lnTo>
                  <a:lnTo>
                    <a:pt x="645" y="1153"/>
                  </a:lnTo>
                  <a:lnTo>
                    <a:pt x="659" y="1152"/>
                  </a:lnTo>
                  <a:lnTo>
                    <a:pt x="685" y="1142"/>
                  </a:lnTo>
                  <a:lnTo>
                    <a:pt x="704" y="1122"/>
                  </a:lnTo>
                  <a:lnTo>
                    <a:pt x="715" y="1096"/>
                  </a:lnTo>
                  <a:lnTo>
                    <a:pt x="715" y="1081"/>
                  </a:lnTo>
                  <a:lnTo>
                    <a:pt x="715" y="365"/>
                  </a:lnTo>
                  <a:lnTo>
                    <a:pt x="620" y="365"/>
                  </a:lnTo>
                  <a:lnTo>
                    <a:pt x="620" y="311"/>
                  </a:lnTo>
                  <a:lnTo>
                    <a:pt x="762" y="332"/>
                  </a:lnTo>
                  <a:lnTo>
                    <a:pt x="773" y="247"/>
                  </a:lnTo>
                  <a:lnTo>
                    <a:pt x="775" y="234"/>
                  </a:lnTo>
                  <a:lnTo>
                    <a:pt x="767" y="208"/>
                  </a:lnTo>
                  <a:lnTo>
                    <a:pt x="760" y="196"/>
                  </a:lnTo>
                  <a:close/>
                  <a:moveTo>
                    <a:pt x="315" y="55"/>
                  </a:moveTo>
                  <a:lnTo>
                    <a:pt x="316" y="48"/>
                  </a:lnTo>
                  <a:lnTo>
                    <a:pt x="329" y="39"/>
                  </a:lnTo>
                  <a:lnTo>
                    <a:pt x="336" y="39"/>
                  </a:lnTo>
                  <a:lnTo>
                    <a:pt x="489" y="61"/>
                  </a:lnTo>
                  <a:lnTo>
                    <a:pt x="496" y="62"/>
                  </a:lnTo>
                  <a:lnTo>
                    <a:pt x="501" y="68"/>
                  </a:lnTo>
                  <a:lnTo>
                    <a:pt x="505" y="74"/>
                  </a:lnTo>
                  <a:lnTo>
                    <a:pt x="505" y="82"/>
                  </a:lnTo>
                  <a:lnTo>
                    <a:pt x="498" y="138"/>
                  </a:lnTo>
                  <a:lnTo>
                    <a:pt x="306" y="112"/>
                  </a:lnTo>
                  <a:lnTo>
                    <a:pt x="315" y="55"/>
                  </a:lnTo>
                  <a:close/>
                  <a:moveTo>
                    <a:pt x="97" y="365"/>
                  </a:moveTo>
                  <a:lnTo>
                    <a:pt x="165" y="297"/>
                  </a:lnTo>
                  <a:lnTo>
                    <a:pt x="234" y="365"/>
                  </a:lnTo>
                  <a:lnTo>
                    <a:pt x="97" y="365"/>
                  </a:lnTo>
                  <a:close/>
                  <a:moveTo>
                    <a:pt x="312" y="365"/>
                  </a:moveTo>
                  <a:lnTo>
                    <a:pt x="312" y="346"/>
                  </a:lnTo>
                  <a:lnTo>
                    <a:pt x="427" y="346"/>
                  </a:lnTo>
                  <a:lnTo>
                    <a:pt x="427" y="365"/>
                  </a:lnTo>
                  <a:lnTo>
                    <a:pt x="312" y="365"/>
                  </a:lnTo>
                  <a:close/>
                  <a:moveTo>
                    <a:pt x="524" y="365"/>
                  </a:moveTo>
                  <a:lnTo>
                    <a:pt x="524" y="346"/>
                  </a:lnTo>
                  <a:lnTo>
                    <a:pt x="581" y="346"/>
                  </a:lnTo>
                  <a:lnTo>
                    <a:pt x="581" y="365"/>
                  </a:lnTo>
                  <a:lnTo>
                    <a:pt x="524" y="365"/>
                  </a:lnTo>
                  <a:close/>
                  <a:moveTo>
                    <a:pt x="485" y="307"/>
                  </a:moveTo>
                  <a:lnTo>
                    <a:pt x="485" y="365"/>
                  </a:lnTo>
                  <a:lnTo>
                    <a:pt x="466" y="365"/>
                  </a:lnTo>
                  <a:lnTo>
                    <a:pt x="466" y="307"/>
                  </a:lnTo>
                  <a:lnTo>
                    <a:pt x="274" y="307"/>
                  </a:lnTo>
                  <a:lnTo>
                    <a:pt x="274" y="350"/>
                  </a:lnTo>
                  <a:lnTo>
                    <a:pt x="172" y="248"/>
                  </a:lnTo>
                  <a:lnTo>
                    <a:pt x="593" y="307"/>
                  </a:lnTo>
                  <a:lnTo>
                    <a:pt x="485" y="307"/>
                  </a:lnTo>
                  <a:close/>
                </a:path>
              </a:pathLst>
            </a:custGeom>
            <a:solidFill>
              <a:srgbClr val="9CB756"/>
            </a:solidFill>
            <a:ln>
              <a:noFill/>
            </a:ln>
          </p:spPr>
          <p:txBody>
            <a:bodyPr vert="horz" wrap="square" lIns="91440" tIns="45720" rIns="91440" bIns="45720" numCol="1" anchor="t" anchorCtr="0" compatLnSpc="1">
              <a:prstTxWarp prst="textNoShape">
                <a:avLst/>
              </a:prstTxWarp>
            </a:bodyPr>
            <a:lstStyle/>
            <a:p>
              <a:endParaRPr lang="sr-Latn-RS"/>
            </a:p>
          </p:txBody>
        </p:sp>
      </p:grpSp>
      <p:grpSp>
        <p:nvGrpSpPr>
          <p:cNvPr id="3" name="Group 2"/>
          <p:cNvGrpSpPr/>
          <p:nvPr/>
        </p:nvGrpSpPr>
        <p:grpSpPr>
          <a:xfrm>
            <a:off x="7262681" y="2493000"/>
            <a:ext cx="1613795" cy="1872000"/>
            <a:chOff x="7262681" y="2493000"/>
            <a:chExt cx="1613795" cy="1872000"/>
          </a:xfrm>
        </p:grpSpPr>
        <p:sp>
          <p:nvSpPr>
            <p:cNvPr id="14" name="Hexagon 13"/>
            <p:cNvSpPr>
              <a:spLocks noChangeAspect="1"/>
            </p:cNvSpPr>
            <p:nvPr/>
          </p:nvSpPr>
          <p:spPr>
            <a:xfrm rot="5400000">
              <a:off x="7133579" y="2622102"/>
              <a:ext cx="1872000" cy="1613795"/>
            </a:xfrm>
            <a:prstGeom prst="hexag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31" name="Group 30"/>
            <p:cNvGrpSpPr>
              <a:grpSpLocks noChangeAspect="1"/>
            </p:cNvGrpSpPr>
            <p:nvPr/>
          </p:nvGrpSpPr>
          <p:grpSpPr>
            <a:xfrm>
              <a:off x="7673579" y="3040288"/>
              <a:ext cx="792000" cy="777422"/>
              <a:chOff x="8972674" y="430219"/>
              <a:chExt cx="517526" cy="508000"/>
            </a:xfrm>
          </p:grpSpPr>
          <p:sp>
            <p:nvSpPr>
              <p:cNvPr id="29" name="Freeform 16"/>
              <p:cNvSpPr>
                <a:spLocks/>
              </p:cNvSpPr>
              <p:nvPr/>
            </p:nvSpPr>
            <p:spPr bwMode="auto">
              <a:xfrm>
                <a:off x="8972674" y="430219"/>
                <a:ext cx="457200" cy="436563"/>
              </a:xfrm>
              <a:custGeom>
                <a:avLst/>
                <a:gdLst>
                  <a:gd name="T0" fmla="*/ 864 w 864"/>
                  <a:gd name="T1" fmla="*/ 0 h 825"/>
                  <a:gd name="T2" fmla="*/ 0 w 864"/>
                  <a:gd name="T3" fmla="*/ 0 h 825"/>
                  <a:gd name="T4" fmla="*/ 0 w 864"/>
                  <a:gd name="T5" fmla="*/ 825 h 825"/>
                  <a:gd name="T6" fmla="*/ 97 w 864"/>
                  <a:gd name="T7" fmla="*/ 825 h 825"/>
                  <a:gd name="T8" fmla="*/ 97 w 864"/>
                  <a:gd name="T9" fmla="*/ 115 h 825"/>
                  <a:gd name="T10" fmla="*/ 864 w 864"/>
                  <a:gd name="T11" fmla="*/ 115 h 825"/>
                  <a:gd name="T12" fmla="*/ 864 w 864"/>
                  <a:gd name="T13" fmla="*/ 0 h 825"/>
                </a:gdLst>
                <a:ahLst/>
                <a:cxnLst>
                  <a:cxn ang="0">
                    <a:pos x="T0" y="T1"/>
                  </a:cxn>
                  <a:cxn ang="0">
                    <a:pos x="T2" y="T3"/>
                  </a:cxn>
                  <a:cxn ang="0">
                    <a:pos x="T4" y="T5"/>
                  </a:cxn>
                  <a:cxn ang="0">
                    <a:pos x="T6" y="T7"/>
                  </a:cxn>
                  <a:cxn ang="0">
                    <a:pos x="T8" y="T9"/>
                  </a:cxn>
                  <a:cxn ang="0">
                    <a:pos x="T10" y="T11"/>
                  </a:cxn>
                  <a:cxn ang="0">
                    <a:pos x="T12" y="T13"/>
                  </a:cxn>
                </a:cxnLst>
                <a:rect l="0" t="0" r="r" b="b"/>
                <a:pathLst>
                  <a:path w="864" h="825">
                    <a:moveTo>
                      <a:pt x="864" y="0"/>
                    </a:moveTo>
                    <a:lnTo>
                      <a:pt x="0" y="0"/>
                    </a:lnTo>
                    <a:lnTo>
                      <a:pt x="0" y="825"/>
                    </a:lnTo>
                    <a:lnTo>
                      <a:pt x="97" y="825"/>
                    </a:lnTo>
                    <a:lnTo>
                      <a:pt x="97" y="115"/>
                    </a:lnTo>
                    <a:lnTo>
                      <a:pt x="864" y="115"/>
                    </a:lnTo>
                    <a:lnTo>
                      <a:pt x="864" y="0"/>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sp>
            <p:nvSpPr>
              <p:cNvPr id="30" name="Freeform 17"/>
              <p:cNvSpPr>
                <a:spLocks noEditPoints="1"/>
              </p:cNvSpPr>
              <p:nvPr/>
            </p:nvSpPr>
            <p:spPr bwMode="auto">
              <a:xfrm>
                <a:off x="9044112" y="511181"/>
                <a:ext cx="446088" cy="427038"/>
              </a:xfrm>
              <a:custGeom>
                <a:avLst/>
                <a:gdLst>
                  <a:gd name="T0" fmla="*/ 0 w 845"/>
                  <a:gd name="T1" fmla="*/ 0 h 806"/>
                  <a:gd name="T2" fmla="*/ 0 w 845"/>
                  <a:gd name="T3" fmla="*/ 806 h 806"/>
                  <a:gd name="T4" fmla="*/ 845 w 845"/>
                  <a:gd name="T5" fmla="*/ 806 h 806"/>
                  <a:gd name="T6" fmla="*/ 845 w 845"/>
                  <a:gd name="T7" fmla="*/ 0 h 806"/>
                  <a:gd name="T8" fmla="*/ 0 w 845"/>
                  <a:gd name="T9" fmla="*/ 0 h 806"/>
                  <a:gd name="T10" fmla="*/ 586 w 845"/>
                  <a:gd name="T11" fmla="*/ 540 h 806"/>
                  <a:gd name="T12" fmla="*/ 590 w 845"/>
                  <a:gd name="T13" fmla="*/ 546 h 806"/>
                  <a:gd name="T14" fmla="*/ 590 w 845"/>
                  <a:gd name="T15" fmla="*/ 560 h 806"/>
                  <a:gd name="T16" fmla="*/ 586 w 845"/>
                  <a:gd name="T17" fmla="*/ 566 h 806"/>
                  <a:gd name="T18" fmla="*/ 579 w 845"/>
                  <a:gd name="T19" fmla="*/ 572 h 806"/>
                  <a:gd name="T20" fmla="*/ 565 w 845"/>
                  <a:gd name="T21" fmla="*/ 572 h 806"/>
                  <a:gd name="T22" fmla="*/ 559 w 845"/>
                  <a:gd name="T23" fmla="*/ 566 h 806"/>
                  <a:gd name="T24" fmla="*/ 423 w 845"/>
                  <a:gd name="T25" fmla="*/ 430 h 806"/>
                  <a:gd name="T26" fmla="*/ 287 w 845"/>
                  <a:gd name="T27" fmla="*/ 566 h 806"/>
                  <a:gd name="T28" fmla="*/ 281 w 845"/>
                  <a:gd name="T29" fmla="*/ 572 h 806"/>
                  <a:gd name="T30" fmla="*/ 266 w 845"/>
                  <a:gd name="T31" fmla="*/ 572 h 806"/>
                  <a:gd name="T32" fmla="*/ 261 w 845"/>
                  <a:gd name="T33" fmla="*/ 566 h 806"/>
                  <a:gd name="T34" fmla="*/ 255 w 845"/>
                  <a:gd name="T35" fmla="*/ 560 h 806"/>
                  <a:gd name="T36" fmla="*/ 255 w 845"/>
                  <a:gd name="T37" fmla="*/ 546 h 806"/>
                  <a:gd name="T38" fmla="*/ 261 w 845"/>
                  <a:gd name="T39" fmla="*/ 540 h 806"/>
                  <a:gd name="T40" fmla="*/ 396 w 845"/>
                  <a:gd name="T41" fmla="*/ 403 h 806"/>
                  <a:gd name="T42" fmla="*/ 261 w 845"/>
                  <a:gd name="T43" fmla="*/ 268 h 806"/>
                  <a:gd name="T44" fmla="*/ 255 w 845"/>
                  <a:gd name="T45" fmla="*/ 262 h 806"/>
                  <a:gd name="T46" fmla="*/ 255 w 845"/>
                  <a:gd name="T47" fmla="*/ 248 h 806"/>
                  <a:gd name="T48" fmla="*/ 261 w 845"/>
                  <a:gd name="T49" fmla="*/ 240 h 806"/>
                  <a:gd name="T50" fmla="*/ 266 w 845"/>
                  <a:gd name="T51" fmla="*/ 236 h 806"/>
                  <a:gd name="T52" fmla="*/ 281 w 845"/>
                  <a:gd name="T53" fmla="*/ 236 h 806"/>
                  <a:gd name="T54" fmla="*/ 287 w 845"/>
                  <a:gd name="T55" fmla="*/ 240 h 806"/>
                  <a:gd name="T56" fmla="*/ 423 w 845"/>
                  <a:gd name="T57" fmla="*/ 376 h 806"/>
                  <a:gd name="T58" fmla="*/ 559 w 845"/>
                  <a:gd name="T59" fmla="*/ 240 h 806"/>
                  <a:gd name="T60" fmla="*/ 565 w 845"/>
                  <a:gd name="T61" fmla="*/ 236 h 806"/>
                  <a:gd name="T62" fmla="*/ 579 w 845"/>
                  <a:gd name="T63" fmla="*/ 236 h 806"/>
                  <a:gd name="T64" fmla="*/ 586 w 845"/>
                  <a:gd name="T65" fmla="*/ 240 h 806"/>
                  <a:gd name="T66" fmla="*/ 590 w 845"/>
                  <a:gd name="T67" fmla="*/ 248 h 806"/>
                  <a:gd name="T68" fmla="*/ 590 w 845"/>
                  <a:gd name="T69" fmla="*/ 262 h 806"/>
                  <a:gd name="T70" fmla="*/ 586 w 845"/>
                  <a:gd name="T71" fmla="*/ 268 h 806"/>
                  <a:gd name="T72" fmla="*/ 451 w 845"/>
                  <a:gd name="T73" fmla="*/ 403 h 806"/>
                  <a:gd name="T74" fmla="*/ 586 w 845"/>
                  <a:gd name="T75" fmla="*/ 54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5" h="806">
                    <a:moveTo>
                      <a:pt x="0" y="0"/>
                    </a:moveTo>
                    <a:lnTo>
                      <a:pt x="0" y="806"/>
                    </a:lnTo>
                    <a:lnTo>
                      <a:pt x="845" y="806"/>
                    </a:lnTo>
                    <a:lnTo>
                      <a:pt x="845" y="0"/>
                    </a:lnTo>
                    <a:lnTo>
                      <a:pt x="0" y="0"/>
                    </a:lnTo>
                    <a:close/>
                    <a:moveTo>
                      <a:pt x="586" y="540"/>
                    </a:moveTo>
                    <a:lnTo>
                      <a:pt x="590" y="546"/>
                    </a:lnTo>
                    <a:lnTo>
                      <a:pt x="590" y="560"/>
                    </a:lnTo>
                    <a:lnTo>
                      <a:pt x="586" y="566"/>
                    </a:lnTo>
                    <a:lnTo>
                      <a:pt x="579" y="572"/>
                    </a:lnTo>
                    <a:lnTo>
                      <a:pt x="565" y="572"/>
                    </a:lnTo>
                    <a:lnTo>
                      <a:pt x="559" y="566"/>
                    </a:lnTo>
                    <a:lnTo>
                      <a:pt x="423" y="430"/>
                    </a:lnTo>
                    <a:lnTo>
                      <a:pt x="287" y="566"/>
                    </a:lnTo>
                    <a:lnTo>
                      <a:pt x="281" y="572"/>
                    </a:lnTo>
                    <a:lnTo>
                      <a:pt x="266" y="572"/>
                    </a:lnTo>
                    <a:lnTo>
                      <a:pt x="261" y="566"/>
                    </a:lnTo>
                    <a:lnTo>
                      <a:pt x="255" y="560"/>
                    </a:lnTo>
                    <a:lnTo>
                      <a:pt x="255" y="546"/>
                    </a:lnTo>
                    <a:lnTo>
                      <a:pt x="261" y="540"/>
                    </a:lnTo>
                    <a:lnTo>
                      <a:pt x="396" y="403"/>
                    </a:lnTo>
                    <a:lnTo>
                      <a:pt x="261" y="268"/>
                    </a:lnTo>
                    <a:lnTo>
                      <a:pt x="255" y="262"/>
                    </a:lnTo>
                    <a:lnTo>
                      <a:pt x="255" y="248"/>
                    </a:lnTo>
                    <a:lnTo>
                      <a:pt x="261" y="240"/>
                    </a:lnTo>
                    <a:lnTo>
                      <a:pt x="266" y="236"/>
                    </a:lnTo>
                    <a:lnTo>
                      <a:pt x="281" y="236"/>
                    </a:lnTo>
                    <a:lnTo>
                      <a:pt x="287" y="240"/>
                    </a:lnTo>
                    <a:lnTo>
                      <a:pt x="423" y="376"/>
                    </a:lnTo>
                    <a:lnTo>
                      <a:pt x="559" y="240"/>
                    </a:lnTo>
                    <a:lnTo>
                      <a:pt x="565" y="236"/>
                    </a:lnTo>
                    <a:lnTo>
                      <a:pt x="579" y="236"/>
                    </a:lnTo>
                    <a:lnTo>
                      <a:pt x="586" y="240"/>
                    </a:lnTo>
                    <a:lnTo>
                      <a:pt x="590" y="248"/>
                    </a:lnTo>
                    <a:lnTo>
                      <a:pt x="590" y="262"/>
                    </a:lnTo>
                    <a:lnTo>
                      <a:pt x="586" y="268"/>
                    </a:lnTo>
                    <a:lnTo>
                      <a:pt x="451" y="403"/>
                    </a:lnTo>
                    <a:lnTo>
                      <a:pt x="586" y="540"/>
                    </a:lnTo>
                    <a:close/>
                  </a:path>
                </a:pathLst>
              </a:custGeom>
              <a:solidFill>
                <a:srgbClr val="F09B13"/>
              </a:solidFill>
              <a:ln>
                <a:noFill/>
              </a:ln>
            </p:spPr>
            <p:txBody>
              <a:bodyPr vert="horz" wrap="square" lIns="91440" tIns="45720" rIns="91440" bIns="45720" numCol="1" anchor="t" anchorCtr="0" compatLnSpc="1">
                <a:prstTxWarp prst="textNoShape">
                  <a:avLst/>
                </a:prstTxWarp>
              </a:bodyPr>
              <a:lstStyle/>
              <a:p>
                <a:endParaRPr lang="sr-Latn-RS"/>
              </a:p>
            </p:txBody>
          </p:sp>
        </p:grpSp>
      </p:grpSp>
      <p:grpSp>
        <p:nvGrpSpPr>
          <p:cNvPr id="53" name="Group 52"/>
          <p:cNvGrpSpPr/>
          <p:nvPr/>
        </p:nvGrpSpPr>
        <p:grpSpPr>
          <a:xfrm>
            <a:off x="9236261" y="2493000"/>
            <a:ext cx="1613795" cy="1872000"/>
            <a:chOff x="9236261" y="2493000"/>
            <a:chExt cx="1613795" cy="1872000"/>
          </a:xfrm>
        </p:grpSpPr>
        <p:sp>
          <p:nvSpPr>
            <p:cNvPr id="15" name="Hexagon 14"/>
            <p:cNvSpPr>
              <a:spLocks noChangeAspect="1"/>
            </p:cNvSpPr>
            <p:nvPr/>
          </p:nvSpPr>
          <p:spPr>
            <a:xfrm rot="5400000">
              <a:off x="9107159" y="2622102"/>
              <a:ext cx="1872000" cy="1613795"/>
            </a:xfrm>
            <a:prstGeom prst="hexag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5" name="Freeform 21"/>
            <p:cNvSpPr>
              <a:spLocks noChangeAspect="1" noEditPoints="1"/>
            </p:cNvSpPr>
            <p:nvPr/>
          </p:nvSpPr>
          <p:spPr bwMode="auto">
            <a:xfrm>
              <a:off x="9647159" y="3020658"/>
              <a:ext cx="792000" cy="816682"/>
            </a:xfrm>
            <a:custGeom>
              <a:avLst/>
              <a:gdLst>
                <a:gd name="T0" fmla="*/ 782 w 1057"/>
                <a:gd name="T1" fmla="*/ 725 h 1093"/>
                <a:gd name="T2" fmla="*/ 844 w 1057"/>
                <a:gd name="T3" fmla="*/ 627 h 1093"/>
                <a:gd name="T4" fmla="*/ 884 w 1057"/>
                <a:gd name="T5" fmla="*/ 481 h 1093"/>
                <a:gd name="T6" fmla="*/ 883 w 1057"/>
                <a:gd name="T7" fmla="*/ 396 h 1093"/>
                <a:gd name="T8" fmla="*/ 832 w 1057"/>
                <a:gd name="T9" fmla="*/ 230 h 1093"/>
                <a:gd name="T10" fmla="*/ 724 w 1057"/>
                <a:gd name="T11" fmla="*/ 101 h 1093"/>
                <a:gd name="T12" fmla="*/ 574 w 1057"/>
                <a:gd name="T13" fmla="*/ 19 h 1093"/>
                <a:gd name="T14" fmla="*/ 443 w 1057"/>
                <a:gd name="T15" fmla="*/ 0 h 1093"/>
                <a:gd name="T16" fmla="*/ 310 w 1057"/>
                <a:gd name="T17" fmla="*/ 19 h 1093"/>
                <a:gd name="T18" fmla="*/ 161 w 1057"/>
                <a:gd name="T19" fmla="*/ 101 h 1093"/>
                <a:gd name="T20" fmla="*/ 53 w 1057"/>
                <a:gd name="T21" fmla="*/ 230 h 1093"/>
                <a:gd name="T22" fmla="*/ 1 w 1057"/>
                <a:gd name="T23" fmla="*/ 396 h 1093"/>
                <a:gd name="T24" fmla="*/ 1 w 1057"/>
                <a:gd name="T25" fmla="*/ 486 h 1093"/>
                <a:gd name="T26" fmla="*/ 53 w 1057"/>
                <a:gd name="T27" fmla="*/ 652 h 1093"/>
                <a:gd name="T28" fmla="*/ 161 w 1057"/>
                <a:gd name="T29" fmla="*/ 783 h 1093"/>
                <a:gd name="T30" fmla="*/ 310 w 1057"/>
                <a:gd name="T31" fmla="*/ 863 h 1093"/>
                <a:gd name="T32" fmla="*/ 443 w 1057"/>
                <a:gd name="T33" fmla="*/ 882 h 1093"/>
                <a:gd name="T34" fmla="*/ 544 w 1057"/>
                <a:gd name="T35" fmla="*/ 872 h 1093"/>
                <a:gd name="T36" fmla="*/ 668 w 1057"/>
                <a:gd name="T37" fmla="*/ 822 h 1093"/>
                <a:gd name="T38" fmla="*/ 959 w 1057"/>
                <a:gd name="T39" fmla="*/ 1075 h 1093"/>
                <a:gd name="T40" fmla="*/ 988 w 1057"/>
                <a:gd name="T41" fmla="*/ 1092 h 1093"/>
                <a:gd name="T42" fmla="*/ 1011 w 1057"/>
                <a:gd name="T43" fmla="*/ 1092 h 1093"/>
                <a:gd name="T44" fmla="*/ 1040 w 1057"/>
                <a:gd name="T45" fmla="*/ 1076 h 1093"/>
                <a:gd name="T46" fmla="*/ 1057 w 1057"/>
                <a:gd name="T47" fmla="*/ 1047 h 1093"/>
                <a:gd name="T48" fmla="*/ 1050 w 1057"/>
                <a:gd name="T49" fmla="*/ 1004 h 1093"/>
                <a:gd name="T50" fmla="*/ 443 w 1057"/>
                <a:gd name="T51" fmla="*/ 115 h 1093"/>
                <a:gd name="T52" fmla="*/ 539 w 1057"/>
                <a:gd name="T53" fmla="*/ 129 h 1093"/>
                <a:gd name="T54" fmla="*/ 650 w 1057"/>
                <a:gd name="T55" fmla="*/ 190 h 1093"/>
                <a:gd name="T56" fmla="*/ 730 w 1057"/>
                <a:gd name="T57" fmla="*/ 286 h 1093"/>
                <a:gd name="T58" fmla="*/ 769 w 1057"/>
                <a:gd name="T59" fmla="*/ 407 h 1093"/>
                <a:gd name="T60" fmla="*/ 769 w 1057"/>
                <a:gd name="T61" fmla="*/ 475 h 1093"/>
                <a:gd name="T62" fmla="*/ 730 w 1057"/>
                <a:gd name="T63" fmla="*/ 597 h 1093"/>
                <a:gd name="T64" fmla="*/ 650 w 1057"/>
                <a:gd name="T65" fmla="*/ 693 h 1093"/>
                <a:gd name="T66" fmla="*/ 539 w 1057"/>
                <a:gd name="T67" fmla="*/ 752 h 1093"/>
                <a:gd name="T68" fmla="*/ 443 w 1057"/>
                <a:gd name="T69" fmla="*/ 767 h 1093"/>
                <a:gd name="T70" fmla="*/ 345 w 1057"/>
                <a:gd name="T71" fmla="*/ 752 h 1093"/>
                <a:gd name="T72" fmla="*/ 233 w 1057"/>
                <a:gd name="T73" fmla="*/ 693 h 1093"/>
                <a:gd name="T74" fmla="*/ 154 w 1057"/>
                <a:gd name="T75" fmla="*/ 597 h 1093"/>
                <a:gd name="T76" fmla="*/ 117 w 1057"/>
                <a:gd name="T77" fmla="*/ 475 h 1093"/>
                <a:gd name="T78" fmla="*/ 117 w 1057"/>
                <a:gd name="T79" fmla="*/ 407 h 1093"/>
                <a:gd name="T80" fmla="*/ 154 w 1057"/>
                <a:gd name="T81" fmla="*/ 286 h 1093"/>
                <a:gd name="T82" fmla="*/ 233 w 1057"/>
                <a:gd name="T83" fmla="*/ 190 h 1093"/>
                <a:gd name="T84" fmla="*/ 345 w 1057"/>
                <a:gd name="T85" fmla="*/ 129 h 1093"/>
                <a:gd name="T86" fmla="*/ 443 w 1057"/>
                <a:gd name="T87" fmla="*/ 115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7" h="1093">
                  <a:moveTo>
                    <a:pt x="1041" y="996"/>
                  </a:moveTo>
                  <a:lnTo>
                    <a:pt x="782" y="725"/>
                  </a:lnTo>
                  <a:lnTo>
                    <a:pt x="805" y="695"/>
                  </a:lnTo>
                  <a:lnTo>
                    <a:pt x="844" y="627"/>
                  </a:lnTo>
                  <a:lnTo>
                    <a:pt x="870" y="555"/>
                  </a:lnTo>
                  <a:lnTo>
                    <a:pt x="884" y="481"/>
                  </a:lnTo>
                  <a:lnTo>
                    <a:pt x="884" y="442"/>
                  </a:lnTo>
                  <a:lnTo>
                    <a:pt x="883" y="396"/>
                  </a:lnTo>
                  <a:lnTo>
                    <a:pt x="865" y="309"/>
                  </a:lnTo>
                  <a:lnTo>
                    <a:pt x="832" y="230"/>
                  </a:lnTo>
                  <a:lnTo>
                    <a:pt x="785" y="160"/>
                  </a:lnTo>
                  <a:lnTo>
                    <a:pt x="724" y="101"/>
                  </a:lnTo>
                  <a:lnTo>
                    <a:pt x="653" y="53"/>
                  </a:lnTo>
                  <a:lnTo>
                    <a:pt x="574" y="19"/>
                  </a:lnTo>
                  <a:lnTo>
                    <a:pt x="487" y="1"/>
                  </a:lnTo>
                  <a:lnTo>
                    <a:pt x="443" y="0"/>
                  </a:lnTo>
                  <a:lnTo>
                    <a:pt x="396" y="1"/>
                  </a:lnTo>
                  <a:lnTo>
                    <a:pt x="310" y="19"/>
                  </a:lnTo>
                  <a:lnTo>
                    <a:pt x="231" y="53"/>
                  </a:lnTo>
                  <a:lnTo>
                    <a:pt x="161" y="101"/>
                  </a:lnTo>
                  <a:lnTo>
                    <a:pt x="101" y="160"/>
                  </a:lnTo>
                  <a:lnTo>
                    <a:pt x="53" y="230"/>
                  </a:lnTo>
                  <a:lnTo>
                    <a:pt x="19" y="309"/>
                  </a:lnTo>
                  <a:lnTo>
                    <a:pt x="1" y="396"/>
                  </a:lnTo>
                  <a:lnTo>
                    <a:pt x="0" y="442"/>
                  </a:lnTo>
                  <a:lnTo>
                    <a:pt x="1" y="486"/>
                  </a:lnTo>
                  <a:lnTo>
                    <a:pt x="19" y="573"/>
                  </a:lnTo>
                  <a:lnTo>
                    <a:pt x="53" y="652"/>
                  </a:lnTo>
                  <a:lnTo>
                    <a:pt x="101" y="722"/>
                  </a:lnTo>
                  <a:lnTo>
                    <a:pt x="161" y="783"/>
                  </a:lnTo>
                  <a:lnTo>
                    <a:pt x="231" y="830"/>
                  </a:lnTo>
                  <a:lnTo>
                    <a:pt x="310" y="863"/>
                  </a:lnTo>
                  <a:lnTo>
                    <a:pt x="396" y="881"/>
                  </a:lnTo>
                  <a:lnTo>
                    <a:pt x="443" y="882"/>
                  </a:lnTo>
                  <a:lnTo>
                    <a:pt x="476" y="882"/>
                  </a:lnTo>
                  <a:lnTo>
                    <a:pt x="544" y="872"/>
                  </a:lnTo>
                  <a:lnTo>
                    <a:pt x="607" y="852"/>
                  </a:lnTo>
                  <a:lnTo>
                    <a:pt x="668" y="822"/>
                  </a:lnTo>
                  <a:lnTo>
                    <a:pt x="695" y="803"/>
                  </a:lnTo>
                  <a:lnTo>
                    <a:pt x="959" y="1075"/>
                  </a:lnTo>
                  <a:lnTo>
                    <a:pt x="968" y="1083"/>
                  </a:lnTo>
                  <a:lnTo>
                    <a:pt x="988" y="1092"/>
                  </a:lnTo>
                  <a:lnTo>
                    <a:pt x="1000" y="1093"/>
                  </a:lnTo>
                  <a:lnTo>
                    <a:pt x="1011" y="1092"/>
                  </a:lnTo>
                  <a:lnTo>
                    <a:pt x="1031" y="1083"/>
                  </a:lnTo>
                  <a:lnTo>
                    <a:pt x="1040" y="1076"/>
                  </a:lnTo>
                  <a:lnTo>
                    <a:pt x="1049" y="1068"/>
                  </a:lnTo>
                  <a:lnTo>
                    <a:pt x="1057" y="1047"/>
                  </a:lnTo>
                  <a:lnTo>
                    <a:pt x="1057" y="1026"/>
                  </a:lnTo>
                  <a:lnTo>
                    <a:pt x="1050" y="1004"/>
                  </a:lnTo>
                  <a:lnTo>
                    <a:pt x="1041" y="996"/>
                  </a:lnTo>
                  <a:close/>
                  <a:moveTo>
                    <a:pt x="443" y="115"/>
                  </a:moveTo>
                  <a:lnTo>
                    <a:pt x="476" y="117"/>
                  </a:lnTo>
                  <a:lnTo>
                    <a:pt x="539" y="129"/>
                  </a:lnTo>
                  <a:lnTo>
                    <a:pt x="598" y="154"/>
                  </a:lnTo>
                  <a:lnTo>
                    <a:pt x="650" y="190"/>
                  </a:lnTo>
                  <a:lnTo>
                    <a:pt x="695" y="233"/>
                  </a:lnTo>
                  <a:lnTo>
                    <a:pt x="730" y="286"/>
                  </a:lnTo>
                  <a:lnTo>
                    <a:pt x="756" y="344"/>
                  </a:lnTo>
                  <a:lnTo>
                    <a:pt x="769" y="407"/>
                  </a:lnTo>
                  <a:lnTo>
                    <a:pt x="769" y="442"/>
                  </a:lnTo>
                  <a:lnTo>
                    <a:pt x="769" y="475"/>
                  </a:lnTo>
                  <a:lnTo>
                    <a:pt x="756" y="538"/>
                  </a:lnTo>
                  <a:lnTo>
                    <a:pt x="730" y="597"/>
                  </a:lnTo>
                  <a:lnTo>
                    <a:pt x="695" y="649"/>
                  </a:lnTo>
                  <a:lnTo>
                    <a:pt x="650" y="693"/>
                  </a:lnTo>
                  <a:lnTo>
                    <a:pt x="598" y="728"/>
                  </a:lnTo>
                  <a:lnTo>
                    <a:pt x="539" y="752"/>
                  </a:lnTo>
                  <a:lnTo>
                    <a:pt x="476" y="767"/>
                  </a:lnTo>
                  <a:lnTo>
                    <a:pt x="443" y="767"/>
                  </a:lnTo>
                  <a:lnTo>
                    <a:pt x="409" y="767"/>
                  </a:lnTo>
                  <a:lnTo>
                    <a:pt x="345" y="752"/>
                  </a:lnTo>
                  <a:lnTo>
                    <a:pt x="287" y="728"/>
                  </a:lnTo>
                  <a:lnTo>
                    <a:pt x="233" y="693"/>
                  </a:lnTo>
                  <a:lnTo>
                    <a:pt x="190" y="649"/>
                  </a:lnTo>
                  <a:lnTo>
                    <a:pt x="154" y="597"/>
                  </a:lnTo>
                  <a:lnTo>
                    <a:pt x="130" y="538"/>
                  </a:lnTo>
                  <a:lnTo>
                    <a:pt x="117" y="475"/>
                  </a:lnTo>
                  <a:lnTo>
                    <a:pt x="115" y="442"/>
                  </a:lnTo>
                  <a:lnTo>
                    <a:pt x="117" y="407"/>
                  </a:lnTo>
                  <a:lnTo>
                    <a:pt x="130" y="344"/>
                  </a:lnTo>
                  <a:lnTo>
                    <a:pt x="154" y="286"/>
                  </a:lnTo>
                  <a:lnTo>
                    <a:pt x="190" y="233"/>
                  </a:lnTo>
                  <a:lnTo>
                    <a:pt x="233" y="190"/>
                  </a:lnTo>
                  <a:lnTo>
                    <a:pt x="287" y="154"/>
                  </a:lnTo>
                  <a:lnTo>
                    <a:pt x="345" y="129"/>
                  </a:lnTo>
                  <a:lnTo>
                    <a:pt x="409" y="117"/>
                  </a:lnTo>
                  <a:lnTo>
                    <a:pt x="443" y="115"/>
                  </a:lnTo>
                  <a:close/>
                </a:path>
              </a:pathLst>
            </a:custGeom>
            <a:solidFill>
              <a:srgbClr val="BE372C"/>
            </a:solidFill>
            <a:ln>
              <a:noFill/>
            </a:ln>
          </p:spPr>
          <p:txBody>
            <a:bodyPr vert="horz" wrap="square" lIns="91440" tIns="45720" rIns="91440" bIns="45720" numCol="1" anchor="t" anchorCtr="0" compatLnSpc="1">
              <a:prstTxWarp prst="textNoShape">
                <a:avLst/>
              </a:prstTxWarp>
            </a:bodyPr>
            <a:lstStyle/>
            <a:p>
              <a:endParaRPr lang="sr-Latn-RS"/>
            </a:p>
          </p:txBody>
        </p:sp>
      </p:grpSp>
      <p:sp>
        <p:nvSpPr>
          <p:cNvPr id="37" name="TextBox 36"/>
          <p:cNvSpPr txBox="1"/>
          <p:nvPr/>
        </p:nvSpPr>
        <p:spPr>
          <a:xfrm>
            <a:off x="3675693" y="982546"/>
            <a:ext cx="5814506" cy="584775"/>
          </a:xfrm>
          <a:prstGeom prst="rect">
            <a:avLst/>
          </a:prstGeom>
          <a:noFill/>
        </p:spPr>
        <p:txBody>
          <a:bodyPr wrap="square" rtlCol="0">
            <a:spAutoFit/>
          </a:bodyPr>
          <a:lstStyle/>
          <a:p>
            <a:r>
              <a:rPr lang="sr-Latn-RS" sz="3200" spc="600" smtClean="0">
                <a:solidFill>
                  <a:schemeClr val="bg1"/>
                </a:solidFill>
                <a:latin typeface="Montserrat" panose="00000500000000000000" pitchFamily="50" charset="-18"/>
                <a:cs typeface="Modak" panose="01000000000000000000" pitchFamily="2" charset="-18"/>
              </a:rPr>
              <a:t>REČNIK TERMINA</a:t>
            </a:r>
            <a:endParaRPr lang="sr-Latn-RS" sz="3200" spc="600">
              <a:solidFill>
                <a:schemeClr val="bg1"/>
              </a:solidFill>
              <a:latin typeface="Montserrat" panose="00000500000000000000" pitchFamily="50" charset="-18"/>
              <a:cs typeface="Modak" panose="01000000000000000000" pitchFamily="2" charset="-18"/>
            </a:endParaRPr>
          </a:p>
        </p:txBody>
      </p:sp>
      <p:sp>
        <p:nvSpPr>
          <p:cNvPr id="38" name="TextBox 37"/>
          <p:cNvSpPr txBox="1"/>
          <p:nvPr/>
        </p:nvSpPr>
        <p:spPr>
          <a:xfrm>
            <a:off x="4938472" y="746009"/>
            <a:ext cx="2733441" cy="215444"/>
          </a:xfrm>
          <a:prstGeom prst="rect">
            <a:avLst/>
          </a:prstGeom>
          <a:noFill/>
        </p:spPr>
        <p:txBody>
          <a:bodyPr wrap="none" rtlCol="0">
            <a:spAutoFit/>
          </a:bodyPr>
          <a:lstStyle/>
          <a:p>
            <a:r>
              <a:rPr lang="sr-Latn-RS" sz="800" spc="600" smtClean="0">
                <a:solidFill>
                  <a:schemeClr val="bg1"/>
                </a:solidFill>
                <a:latin typeface="Montserrat" panose="00000500000000000000" pitchFamily="50" charset="-18"/>
                <a:cs typeface="Modak" panose="01000000000000000000" pitchFamily="2" charset="-18"/>
              </a:rPr>
              <a:t>OBRATITE PAŽNJU NA</a:t>
            </a:r>
            <a:endParaRPr lang="sr-Latn-RS" sz="800" spc="600">
              <a:solidFill>
                <a:schemeClr val="bg1"/>
              </a:solidFill>
              <a:latin typeface="Montserrat" panose="00000500000000000000" pitchFamily="50" charset="-18"/>
              <a:cs typeface="Modak" panose="01000000000000000000" pitchFamily="2" charset="-18"/>
            </a:endParaRPr>
          </a:p>
        </p:txBody>
      </p:sp>
      <p:sp>
        <p:nvSpPr>
          <p:cNvPr id="39" name="TextBox 38"/>
          <p:cNvSpPr txBox="1"/>
          <p:nvPr/>
        </p:nvSpPr>
        <p:spPr>
          <a:xfrm>
            <a:off x="2175265" y="1562606"/>
            <a:ext cx="7555345" cy="707886"/>
          </a:xfrm>
          <a:prstGeom prst="rect">
            <a:avLst/>
          </a:prstGeom>
          <a:noFill/>
        </p:spPr>
        <p:txBody>
          <a:bodyPr wrap="square" rtlCol="0">
            <a:spAutoFit/>
          </a:bodyPr>
          <a:lstStyle/>
          <a:p>
            <a:pPr algn="ctr">
              <a:lnSpc>
                <a:spcPts val="1600"/>
              </a:lnSpc>
            </a:pPr>
            <a:r>
              <a:rPr lang="sr-Latn-RS" sz="900" spc="140" smtClean="0">
                <a:solidFill>
                  <a:schemeClr val="bg1">
                    <a:lumMod val="95000"/>
                  </a:schemeClr>
                </a:solidFill>
                <a:latin typeface="Montserrat Light" panose="00000400000000000000" pitchFamily="50" charset="-18"/>
                <a:cs typeface="Modak" panose="01000000000000000000" pitchFamily="2" charset="-18"/>
              </a:rPr>
              <a:t>Ako neko zna engleski jezik, biće u blagoj prednosti u odnosu na ostale, što je prirodno. Svima bih preporučio da kad čujete termin koji Vam je nepoznat, napravite kratku zabelešku. Svaka nauka ima svoju terminologiju, pa je tako i u ovom slučaju.</a:t>
            </a:r>
            <a:endParaRPr lang="sr-Latn-RS" sz="900" spc="140">
              <a:solidFill>
                <a:schemeClr val="bg1">
                  <a:lumMod val="95000"/>
                </a:schemeClr>
              </a:solidFill>
              <a:latin typeface="Montserrat Light" panose="00000400000000000000" pitchFamily="50" charset="-18"/>
              <a:cs typeface="Modak" panose="01000000000000000000" pitchFamily="2" charset="-18"/>
            </a:endParaRPr>
          </a:p>
        </p:txBody>
      </p:sp>
      <p:grpSp>
        <p:nvGrpSpPr>
          <p:cNvPr id="56" name="Group 55"/>
          <p:cNvGrpSpPr/>
          <p:nvPr/>
        </p:nvGrpSpPr>
        <p:grpSpPr>
          <a:xfrm>
            <a:off x="1223560" y="4532071"/>
            <a:ext cx="1850563" cy="1842571"/>
            <a:chOff x="1136072" y="4532072"/>
            <a:chExt cx="1850563" cy="1842571"/>
          </a:xfrm>
        </p:grpSpPr>
        <p:sp>
          <p:nvSpPr>
            <p:cNvPr id="40" name="TextBox 39"/>
            <p:cNvSpPr txBox="1"/>
            <p:nvPr/>
          </p:nvSpPr>
          <p:spPr>
            <a:xfrm>
              <a:off x="1136072" y="4897315"/>
              <a:ext cx="1850563" cy="1477328"/>
            </a:xfrm>
            <a:prstGeom prst="rect">
              <a:avLst/>
            </a:prstGeom>
            <a:noFill/>
          </p:spPr>
          <p:txBody>
            <a:bodyPr wrap="square" rtlCol="0">
              <a:spAutoFit/>
            </a:bodyPr>
            <a:lstStyle/>
            <a:p>
              <a:pPr algn="ctr">
                <a:lnSpc>
                  <a:spcPts val="1800"/>
                </a:lnSpc>
              </a:pPr>
              <a:r>
                <a:rPr lang="sr-Latn-RS" sz="1050" spc="-40" smtClean="0">
                  <a:solidFill>
                    <a:schemeClr val="bg1">
                      <a:lumMod val="95000"/>
                    </a:schemeClr>
                  </a:solidFill>
                  <a:latin typeface="Montserrat Light" panose="00000400000000000000" pitchFamily="50" charset="-18"/>
                  <a:cs typeface="Modak" panose="01000000000000000000" pitchFamily="2" charset="-18"/>
                </a:rPr>
                <a:t>Najčešće kažemo </a:t>
              </a:r>
              <a:r>
                <a:rPr lang="sr-Latn-RS" sz="1050" i="1" spc="-40" smtClean="0">
                  <a:solidFill>
                    <a:schemeClr val="bg1">
                      <a:lumMod val="95000"/>
                    </a:schemeClr>
                  </a:solidFill>
                  <a:latin typeface="Montserrat Light" panose="00000400000000000000" pitchFamily="50" charset="-18"/>
                  <a:cs typeface="Modak" panose="01000000000000000000" pitchFamily="2" charset="-18"/>
                </a:rPr>
                <a:t>Radna površina</a:t>
              </a:r>
              <a:r>
                <a:rPr lang="sr-Latn-RS" sz="1050" spc="-40" smtClean="0">
                  <a:solidFill>
                    <a:schemeClr val="bg1">
                      <a:lumMod val="95000"/>
                    </a:schemeClr>
                  </a:solidFill>
                  <a:latin typeface="Montserrat Light" panose="00000400000000000000" pitchFamily="50" charset="-18"/>
                  <a:cs typeface="Modak" panose="01000000000000000000" pitchFamily="2" charset="-18"/>
                </a:rPr>
                <a:t>, ali se tokom rada većina navikne na originalan naziv, jer se potpuno isto izgovara kao što se i piše. </a:t>
              </a:r>
              <a:endParaRPr lang="sr-Latn-RS" sz="1050" spc="-40">
                <a:solidFill>
                  <a:schemeClr val="bg1">
                    <a:lumMod val="95000"/>
                  </a:schemeClr>
                </a:solidFill>
                <a:latin typeface="Montserrat Light" panose="00000400000000000000" pitchFamily="50" charset="-18"/>
                <a:cs typeface="Modak" panose="01000000000000000000" pitchFamily="2" charset="-18"/>
              </a:endParaRPr>
            </a:p>
          </p:txBody>
        </p:sp>
        <p:sp>
          <p:nvSpPr>
            <p:cNvPr id="41" name="TextBox 40"/>
            <p:cNvSpPr txBox="1"/>
            <p:nvPr/>
          </p:nvSpPr>
          <p:spPr>
            <a:xfrm>
              <a:off x="1400755" y="4532072"/>
              <a:ext cx="1321196" cy="307777"/>
            </a:xfrm>
            <a:prstGeom prst="rect">
              <a:avLst/>
            </a:prstGeom>
            <a:noFill/>
          </p:spPr>
          <p:txBody>
            <a:bodyPr wrap="none" rtlCol="0">
              <a:spAutoFit/>
            </a:bodyPr>
            <a:lstStyle/>
            <a:p>
              <a:pPr algn="ctr"/>
              <a:r>
                <a:rPr lang="sr-Latn-RS" sz="1400" spc="300" smtClean="0">
                  <a:solidFill>
                    <a:schemeClr val="bg1">
                      <a:lumMod val="95000"/>
                    </a:schemeClr>
                  </a:solidFill>
                  <a:latin typeface="Montserrat" panose="00000500000000000000" pitchFamily="50" charset="-18"/>
                  <a:cs typeface="Modak" panose="01000000000000000000" pitchFamily="2" charset="-18"/>
                </a:rPr>
                <a:t>DESKTOP</a:t>
              </a:r>
              <a:endParaRPr lang="sr-Latn-RS" sz="1400" spc="300">
                <a:solidFill>
                  <a:schemeClr val="bg1">
                    <a:lumMod val="95000"/>
                  </a:schemeClr>
                </a:solidFill>
                <a:latin typeface="Montserrat" panose="00000500000000000000" pitchFamily="50" charset="-18"/>
                <a:cs typeface="Modak" panose="01000000000000000000" pitchFamily="2" charset="-18"/>
              </a:endParaRPr>
            </a:p>
          </p:txBody>
        </p:sp>
      </p:grpSp>
      <p:grpSp>
        <p:nvGrpSpPr>
          <p:cNvPr id="57" name="Group 56"/>
          <p:cNvGrpSpPr/>
          <p:nvPr/>
        </p:nvGrpSpPr>
        <p:grpSpPr>
          <a:xfrm>
            <a:off x="3197139" y="4532072"/>
            <a:ext cx="1850563" cy="1842571"/>
            <a:chOff x="3197425" y="4532072"/>
            <a:chExt cx="1850563" cy="1842571"/>
          </a:xfrm>
        </p:grpSpPr>
        <p:sp>
          <p:nvSpPr>
            <p:cNvPr id="42" name="TextBox 41"/>
            <p:cNvSpPr txBox="1"/>
            <p:nvPr/>
          </p:nvSpPr>
          <p:spPr>
            <a:xfrm>
              <a:off x="3549472" y="4532072"/>
              <a:ext cx="1146468" cy="307777"/>
            </a:xfrm>
            <a:prstGeom prst="rect">
              <a:avLst/>
            </a:prstGeom>
            <a:noFill/>
          </p:spPr>
          <p:txBody>
            <a:bodyPr wrap="none" rtlCol="0">
              <a:spAutoFit/>
            </a:bodyPr>
            <a:lstStyle/>
            <a:p>
              <a:pPr algn="ctr"/>
              <a:r>
                <a:rPr lang="sr-Latn-RS" sz="1400" spc="300" smtClean="0">
                  <a:solidFill>
                    <a:schemeClr val="bg1">
                      <a:lumMod val="95000"/>
                    </a:schemeClr>
                  </a:solidFill>
                  <a:latin typeface="Montserrat" panose="00000500000000000000" pitchFamily="50" charset="-18"/>
                  <a:cs typeface="Modak" panose="01000000000000000000" pitchFamily="2" charset="-18"/>
                </a:rPr>
                <a:t>FOLDER</a:t>
              </a:r>
              <a:endParaRPr lang="sr-Latn-RS" sz="1400" spc="300">
                <a:solidFill>
                  <a:schemeClr val="bg1">
                    <a:lumMod val="95000"/>
                  </a:schemeClr>
                </a:solidFill>
                <a:latin typeface="Montserrat" panose="00000500000000000000" pitchFamily="50" charset="-18"/>
                <a:cs typeface="Modak" panose="01000000000000000000" pitchFamily="2" charset="-18"/>
              </a:endParaRPr>
            </a:p>
          </p:txBody>
        </p:sp>
        <p:sp>
          <p:nvSpPr>
            <p:cNvPr id="46" name="TextBox 45"/>
            <p:cNvSpPr txBox="1"/>
            <p:nvPr/>
          </p:nvSpPr>
          <p:spPr>
            <a:xfrm>
              <a:off x="3197425" y="4897315"/>
              <a:ext cx="1850563" cy="1477328"/>
            </a:xfrm>
            <a:prstGeom prst="rect">
              <a:avLst/>
            </a:prstGeom>
            <a:noFill/>
          </p:spPr>
          <p:txBody>
            <a:bodyPr wrap="square" rtlCol="0">
              <a:spAutoFit/>
            </a:bodyPr>
            <a:lstStyle/>
            <a:p>
              <a:pPr algn="ctr">
                <a:lnSpc>
                  <a:spcPts val="1800"/>
                </a:lnSpc>
              </a:pPr>
              <a:r>
                <a:rPr lang="sr-Latn-RS" sz="1050" spc="-40" smtClean="0">
                  <a:solidFill>
                    <a:schemeClr val="bg1">
                      <a:lumMod val="95000"/>
                    </a:schemeClr>
                  </a:solidFill>
                  <a:latin typeface="Montserrat Light" panose="00000400000000000000" pitchFamily="50" charset="-18"/>
                  <a:cs typeface="Modak" panose="01000000000000000000" pitchFamily="2" charset="-18"/>
                </a:rPr>
                <a:t>Prevodimo kao </a:t>
              </a:r>
              <a:r>
                <a:rPr lang="sr-Latn-RS" sz="1050" i="1" spc="-40" smtClean="0">
                  <a:solidFill>
                    <a:schemeClr val="bg1">
                      <a:lumMod val="95000"/>
                    </a:schemeClr>
                  </a:solidFill>
                  <a:latin typeface="Montserrat Light" panose="00000400000000000000" pitchFamily="50" charset="-18"/>
                  <a:cs typeface="Modak" panose="01000000000000000000" pitchFamily="2" charset="-18"/>
                </a:rPr>
                <a:t>fascikla</a:t>
              </a:r>
              <a:r>
                <a:rPr lang="sr-Latn-RS" sz="1050" spc="-40" smtClean="0">
                  <a:solidFill>
                    <a:schemeClr val="bg1">
                      <a:lumMod val="95000"/>
                    </a:schemeClr>
                  </a:solidFill>
                  <a:latin typeface="Montserrat Light" panose="00000400000000000000" pitchFamily="50" charset="-18"/>
                  <a:cs typeface="Modak" panose="01000000000000000000" pitchFamily="2" charset="-18"/>
                </a:rPr>
                <a:t> ili </a:t>
              </a:r>
              <a:r>
                <a:rPr lang="sr-Latn-RS" sz="1050" i="1" spc="-40" smtClean="0">
                  <a:solidFill>
                    <a:schemeClr val="bg1">
                      <a:lumMod val="95000"/>
                    </a:schemeClr>
                  </a:solidFill>
                  <a:latin typeface="Montserrat Light" panose="00000400000000000000" pitchFamily="50" charset="-18"/>
                  <a:cs typeface="Modak" panose="01000000000000000000" pitchFamily="2" charset="-18"/>
                </a:rPr>
                <a:t>direktorijum.</a:t>
              </a:r>
              <a:r>
                <a:rPr lang="sr-Latn-RS" sz="1050" spc="-40" smtClean="0">
                  <a:solidFill>
                    <a:schemeClr val="bg1">
                      <a:lumMod val="95000"/>
                    </a:schemeClr>
                  </a:solidFill>
                  <a:latin typeface="Montserrat Light" panose="00000400000000000000" pitchFamily="50" charset="-18"/>
                  <a:cs typeface="Modak" panose="01000000000000000000" pitchFamily="2" charset="-18"/>
                </a:rPr>
                <a:t> </a:t>
              </a:r>
              <a:r>
                <a:rPr lang="sr-Latn-RS" sz="1050" spc="-40">
                  <a:solidFill>
                    <a:schemeClr val="bg1">
                      <a:lumMod val="95000"/>
                    </a:schemeClr>
                  </a:solidFill>
                  <a:latin typeface="Montserrat Light" panose="00000400000000000000" pitchFamily="50" charset="-18"/>
                  <a:cs typeface="Modak" panose="01000000000000000000" pitchFamily="2" charset="-18"/>
                </a:rPr>
                <a:t> </a:t>
              </a:r>
              <a:r>
                <a:rPr lang="sr-Latn-RS" sz="1050" spc="-40" smtClean="0">
                  <a:solidFill>
                    <a:schemeClr val="bg1">
                      <a:lumMod val="95000"/>
                    </a:schemeClr>
                  </a:solidFill>
                  <a:latin typeface="Montserrat Light" panose="00000400000000000000" pitchFamily="50" charset="-18"/>
                  <a:cs typeface="Modak" panose="01000000000000000000" pitchFamily="2" charset="-18"/>
                </a:rPr>
                <a:t>Možete ga zamisliti kao mesto gde se nalaze datoteke (slike, dokumenti i sl.), a mogu biti druge fascikle.</a:t>
              </a:r>
              <a:endParaRPr lang="sr-Latn-RS" sz="1050" spc="-40">
                <a:solidFill>
                  <a:schemeClr val="bg1">
                    <a:lumMod val="95000"/>
                  </a:schemeClr>
                </a:solidFill>
                <a:latin typeface="Montserrat Light" panose="00000400000000000000" pitchFamily="50" charset="-18"/>
                <a:cs typeface="Modak" panose="01000000000000000000" pitchFamily="2" charset="-18"/>
              </a:endParaRPr>
            </a:p>
          </p:txBody>
        </p:sp>
      </p:grpSp>
      <p:grpSp>
        <p:nvGrpSpPr>
          <p:cNvPr id="58" name="Group 57"/>
          <p:cNvGrpSpPr/>
          <p:nvPr/>
        </p:nvGrpSpPr>
        <p:grpSpPr>
          <a:xfrm>
            <a:off x="5170718" y="4532071"/>
            <a:ext cx="1850563" cy="1842572"/>
            <a:chOff x="5258778" y="4532071"/>
            <a:chExt cx="1850563" cy="1842572"/>
          </a:xfrm>
        </p:grpSpPr>
        <p:sp>
          <p:nvSpPr>
            <p:cNvPr id="43" name="TextBox 42"/>
            <p:cNvSpPr txBox="1"/>
            <p:nvPr/>
          </p:nvSpPr>
          <p:spPr>
            <a:xfrm>
              <a:off x="5630863" y="4532071"/>
              <a:ext cx="1106393" cy="307777"/>
            </a:xfrm>
            <a:prstGeom prst="rect">
              <a:avLst/>
            </a:prstGeom>
            <a:noFill/>
          </p:spPr>
          <p:txBody>
            <a:bodyPr wrap="none" rtlCol="0">
              <a:spAutoFit/>
            </a:bodyPr>
            <a:lstStyle/>
            <a:p>
              <a:pPr algn="ctr"/>
              <a:r>
                <a:rPr lang="sr-Latn-RS" sz="1400" spc="300" smtClean="0">
                  <a:solidFill>
                    <a:schemeClr val="bg1">
                      <a:lumMod val="95000"/>
                    </a:schemeClr>
                  </a:solidFill>
                  <a:latin typeface="Montserrat" panose="00000500000000000000" pitchFamily="50" charset="-18"/>
                  <a:cs typeface="Modak" panose="01000000000000000000" pitchFamily="2" charset="-18"/>
                </a:rPr>
                <a:t>DELETE</a:t>
              </a:r>
              <a:endParaRPr lang="sr-Latn-RS" sz="1400" spc="300">
                <a:solidFill>
                  <a:schemeClr val="bg1">
                    <a:lumMod val="95000"/>
                  </a:schemeClr>
                </a:solidFill>
                <a:latin typeface="Montserrat" panose="00000500000000000000" pitchFamily="50" charset="-18"/>
                <a:cs typeface="Modak" panose="01000000000000000000" pitchFamily="2" charset="-18"/>
              </a:endParaRPr>
            </a:p>
          </p:txBody>
        </p:sp>
        <p:sp>
          <p:nvSpPr>
            <p:cNvPr id="47" name="TextBox 46"/>
            <p:cNvSpPr txBox="1"/>
            <p:nvPr/>
          </p:nvSpPr>
          <p:spPr>
            <a:xfrm>
              <a:off x="5258778" y="4897315"/>
              <a:ext cx="1850563" cy="1477328"/>
            </a:xfrm>
            <a:prstGeom prst="rect">
              <a:avLst/>
            </a:prstGeom>
            <a:noFill/>
          </p:spPr>
          <p:txBody>
            <a:bodyPr wrap="square" rtlCol="0">
              <a:spAutoFit/>
            </a:bodyPr>
            <a:lstStyle/>
            <a:p>
              <a:pPr algn="ctr">
                <a:lnSpc>
                  <a:spcPts val="1800"/>
                </a:lnSpc>
              </a:pPr>
              <a:r>
                <a:rPr lang="sr-Latn-RS" sz="1050" spc="-40" smtClean="0">
                  <a:solidFill>
                    <a:schemeClr val="bg1">
                      <a:lumMod val="95000"/>
                    </a:schemeClr>
                  </a:solidFill>
                  <a:latin typeface="Montserrat Light" panose="00000400000000000000" pitchFamily="50" charset="-18"/>
                  <a:cs typeface="Modak" panose="01000000000000000000" pitchFamily="2" charset="-18"/>
                </a:rPr>
                <a:t>znači </a:t>
              </a:r>
              <a:r>
                <a:rPr lang="sr-Latn-RS" sz="1050" i="1" spc="-40" smtClean="0">
                  <a:solidFill>
                    <a:schemeClr val="bg1">
                      <a:lumMod val="95000"/>
                    </a:schemeClr>
                  </a:solidFill>
                  <a:latin typeface="Montserrat Light" panose="00000400000000000000" pitchFamily="50" charset="-18"/>
                  <a:cs typeface="Modak" panose="01000000000000000000" pitchFamily="2" charset="-18"/>
                </a:rPr>
                <a:t>brisanje</a:t>
              </a:r>
              <a:r>
                <a:rPr lang="sr-Latn-RS" sz="1050" spc="-40" smtClean="0">
                  <a:solidFill>
                    <a:schemeClr val="bg1">
                      <a:lumMod val="95000"/>
                    </a:schemeClr>
                  </a:solidFill>
                  <a:latin typeface="Montserrat Light" panose="00000400000000000000" pitchFamily="50" charset="-18"/>
                  <a:cs typeface="Modak" panose="01000000000000000000" pitchFamily="2" charset="-18"/>
                </a:rPr>
                <a:t>. Veoma često ćete je koristiti – čak i onda kada postanete profesionalac. U stvari, kad malo bolje razmislim, brisanje se najviše koristi.</a:t>
              </a:r>
              <a:endParaRPr lang="sr-Latn-RS" sz="1050" spc="-40">
                <a:solidFill>
                  <a:schemeClr val="bg1">
                    <a:lumMod val="95000"/>
                  </a:schemeClr>
                </a:solidFill>
                <a:latin typeface="Montserrat Light" panose="00000400000000000000" pitchFamily="50" charset="-18"/>
                <a:cs typeface="Modak" panose="01000000000000000000" pitchFamily="2" charset="-18"/>
              </a:endParaRPr>
            </a:p>
          </p:txBody>
        </p:sp>
      </p:grpSp>
      <p:grpSp>
        <p:nvGrpSpPr>
          <p:cNvPr id="59" name="Group 58"/>
          <p:cNvGrpSpPr/>
          <p:nvPr/>
        </p:nvGrpSpPr>
        <p:grpSpPr>
          <a:xfrm>
            <a:off x="7144297" y="4532072"/>
            <a:ext cx="1850563" cy="1842571"/>
            <a:chOff x="7320131" y="4532072"/>
            <a:chExt cx="1850563" cy="1842571"/>
          </a:xfrm>
        </p:grpSpPr>
        <p:sp>
          <p:nvSpPr>
            <p:cNvPr id="44" name="TextBox 43"/>
            <p:cNvSpPr txBox="1"/>
            <p:nvPr/>
          </p:nvSpPr>
          <p:spPr>
            <a:xfrm>
              <a:off x="7758741" y="4532072"/>
              <a:ext cx="973343" cy="307777"/>
            </a:xfrm>
            <a:prstGeom prst="rect">
              <a:avLst/>
            </a:prstGeom>
            <a:noFill/>
          </p:spPr>
          <p:txBody>
            <a:bodyPr wrap="none" rtlCol="0">
              <a:spAutoFit/>
            </a:bodyPr>
            <a:lstStyle/>
            <a:p>
              <a:pPr algn="ctr"/>
              <a:r>
                <a:rPr lang="sr-Latn-RS" sz="1400" spc="300" smtClean="0">
                  <a:solidFill>
                    <a:schemeClr val="bg1">
                      <a:lumMod val="95000"/>
                    </a:schemeClr>
                  </a:solidFill>
                  <a:latin typeface="Montserrat" panose="00000500000000000000" pitchFamily="50" charset="-18"/>
                  <a:cs typeface="Modak" panose="01000000000000000000" pitchFamily="2" charset="-18"/>
                </a:rPr>
                <a:t>CLOSE</a:t>
              </a:r>
              <a:endParaRPr lang="sr-Latn-RS" sz="1400" spc="300">
                <a:solidFill>
                  <a:schemeClr val="bg1">
                    <a:lumMod val="95000"/>
                  </a:schemeClr>
                </a:solidFill>
                <a:latin typeface="Montserrat" panose="00000500000000000000" pitchFamily="50" charset="-18"/>
                <a:cs typeface="Modak" panose="01000000000000000000" pitchFamily="2" charset="-18"/>
              </a:endParaRPr>
            </a:p>
          </p:txBody>
        </p:sp>
        <p:sp>
          <p:nvSpPr>
            <p:cNvPr id="48" name="TextBox 47"/>
            <p:cNvSpPr txBox="1"/>
            <p:nvPr/>
          </p:nvSpPr>
          <p:spPr>
            <a:xfrm>
              <a:off x="7320131" y="4897315"/>
              <a:ext cx="1850563" cy="1477328"/>
            </a:xfrm>
            <a:prstGeom prst="rect">
              <a:avLst/>
            </a:prstGeom>
            <a:noFill/>
          </p:spPr>
          <p:txBody>
            <a:bodyPr wrap="square" rtlCol="0">
              <a:spAutoFit/>
            </a:bodyPr>
            <a:lstStyle/>
            <a:p>
              <a:pPr algn="ctr">
                <a:lnSpc>
                  <a:spcPts val="1800"/>
                </a:lnSpc>
              </a:pPr>
              <a:r>
                <a:rPr lang="sr-Latn-RS" sz="1050" spc="-40" smtClean="0">
                  <a:solidFill>
                    <a:schemeClr val="bg1">
                      <a:lumMod val="95000"/>
                    </a:schemeClr>
                  </a:solidFill>
                  <a:latin typeface="Montserrat Light" panose="00000400000000000000" pitchFamily="50" charset="-18"/>
                  <a:cs typeface="Modak" panose="01000000000000000000" pitchFamily="2" charset="-18"/>
                </a:rPr>
                <a:t>u prevodu znači </a:t>
              </a:r>
              <a:r>
                <a:rPr lang="sr-Latn-RS" sz="1050" i="1" spc="-40" smtClean="0">
                  <a:solidFill>
                    <a:schemeClr val="bg1">
                      <a:lumMod val="95000"/>
                    </a:schemeClr>
                  </a:solidFill>
                  <a:latin typeface="Montserrat Light" panose="00000400000000000000" pitchFamily="50" charset="-18"/>
                  <a:cs typeface="Modak" panose="01000000000000000000" pitchFamily="2" charset="-18"/>
                </a:rPr>
                <a:t>zatvori</a:t>
              </a:r>
              <a:r>
                <a:rPr lang="sr-Latn-RS" sz="1050" spc="-40" smtClean="0">
                  <a:solidFill>
                    <a:schemeClr val="bg1">
                      <a:lumMod val="95000"/>
                    </a:schemeClr>
                  </a:solidFill>
                  <a:latin typeface="Montserrat Light" panose="00000400000000000000" pitchFamily="50" charset="-18"/>
                  <a:cs typeface="Modak" panose="01000000000000000000" pitchFamily="2" charset="-18"/>
                </a:rPr>
                <a:t>. Zatvaraćemo programe, zatvaraćemo prozore, datoteke, i sl. Koristi se upravo onda kada želimo da završimo sa radom.</a:t>
              </a:r>
              <a:endParaRPr lang="sr-Latn-RS" sz="1050" spc="-40">
                <a:solidFill>
                  <a:schemeClr val="bg1">
                    <a:lumMod val="95000"/>
                  </a:schemeClr>
                </a:solidFill>
                <a:latin typeface="Montserrat Light" panose="00000400000000000000" pitchFamily="50" charset="-18"/>
                <a:cs typeface="Modak" panose="01000000000000000000" pitchFamily="2" charset="-18"/>
              </a:endParaRPr>
            </a:p>
          </p:txBody>
        </p:sp>
      </p:grpSp>
      <p:grpSp>
        <p:nvGrpSpPr>
          <p:cNvPr id="55" name="Group 54"/>
          <p:cNvGrpSpPr/>
          <p:nvPr/>
        </p:nvGrpSpPr>
        <p:grpSpPr>
          <a:xfrm>
            <a:off x="9117877" y="4532071"/>
            <a:ext cx="1850563" cy="1842571"/>
            <a:chOff x="9381484" y="4532072"/>
            <a:chExt cx="1850563" cy="1842571"/>
          </a:xfrm>
        </p:grpSpPr>
        <p:sp>
          <p:nvSpPr>
            <p:cNvPr id="45" name="TextBox 44"/>
            <p:cNvSpPr txBox="1"/>
            <p:nvPr/>
          </p:nvSpPr>
          <p:spPr>
            <a:xfrm>
              <a:off x="9719104" y="4532072"/>
              <a:ext cx="1175323" cy="307777"/>
            </a:xfrm>
            <a:prstGeom prst="rect">
              <a:avLst/>
            </a:prstGeom>
            <a:noFill/>
          </p:spPr>
          <p:txBody>
            <a:bodyPr wrap="none" rtlCol="0">
              <a:spAutoFit/>
            </a:bodyPr>
            <a:lstStyle/>
            <a:p>
              <a:pPr algn="ctr"/>
              <a:r>
                <a:rPr lang="sr-Latn-RS" sz="1400" spc="300" smtClean="0">
                  <a:solidFill>
                    <a:schemeClr val="bg1">
                      <a:lumMod val="95000"/>
                    </a:schemeClr>
                  </a:solidFill>
                  <a:latin typeface="Montserrat" panose="00000500000000000000" pitchFamily="50" charset="-18"/>
                  <a:cs typeface="Modak" panose="01000000000000000000" pitchFamily="2" charset="-18"/>
                </a:rPr>
                <a:t>SEARCH</a:t>
              </a:r>
              <a:endParaRPr lang="sr-Latn-RS" sz="1400" spc="300">
                <a:solidFill>
                  <a:schemeClr val="bg1">
                    <a:lumMod val="95000"/>
                  </a:schemeClr>
                </a:solidFill>
                <a:latin typeface="Montserrat" panose="00000500000000000000" pitchFamily="50" charset="-18"/>
                <a:cs typeface="Modak" panose="01000000000000000000" pitchFamily="2" charset="-18"/>
              </a:endParaRPr>
            </a:p>
          </p:txBody>
        </p:sp>
        <p:sp>
          <p:nvSpPr>
            <p:cNvPr id="49" name="TextBox 48"/>
            <p:cNvSpPr txBox="1"/>
            <p:nvPr/>
          </p:nvSpPr>
          <p:spPr>
            <a:xfrm>
              <a:off x="9381484" y="4897315"/>
              <a:ext cx="1850563" cy="1477328"/>
            </a:xfrm>
            <a:prstGeom prst="rect">
              <a:avLst/>
            </a:prstGeom>
            <a:noFill/>
          </p:spPr>
          <p:txBody>
            <a:bodyPr wrap="square" rtlCol="0">
              <a:spAutoFit/>
            </a:bodyPr>
            <a:lstStyle/>
            <a:p>
              <a:pPr algn="ctr">
                <a:lnSpc>
                  <a:spcPts val="1800"/>
                </a:lnSpc>
              </a:pPr>
              <a:r>
                <a:rPr lang="sr-Latn-RS" sz="1050" spc="-40" smtClean="0">
                  <a:solidFill>
                    <a:schemeClr val="bg1">
                      <a:lumMod val="95000"/>
                    </a:schemeClr>
                  </a:solidFill>
                  <a:latin typeface="Montserrat Light" panose="00000400000000000000" pitchFamily="50" charset="-18"/>
                  <a:cs typeface="Modak" panose="01000000000000000000" pitchFamily="2" charset="-18"/>
                </a:rPr>
                <a:t>je reč koja znači </a:t>
              </a:r>
              <a:r>
                <a:rPr lang="sr-Latn-RS" sz="1050" i="1" spc="-40" smtClean="0">
                  <a:solidFill>
                    <a:schemeClr val="bg1">
                      <a:lumMod val="95000"/>
                    </a:schemeClr>
                  </a:solidFill>
                  <a:latin typeface="Montserrat Light" panose="00000400000000000000" pitchFamily="50" charset="-18"/>
                  <a:cs typeface="Modak" panose="01000000000000000000" pitchFamily="2" charset="-18"/>
                </a:rPr>
                <a:t>pretraživanje</a:t>
              </a:r>
              <a:r>
                <a:rPr lang="sr-Latn-RS" sz="1050" spc="-40" smtClean="0">
                  <a:solidFill>
                    <a:schemeClr val="bg1">
                      <a:lumMod val="95000"/>
                    </a:schemeClr>
                  </a:solidFill>
                  <a:latin typeface="Montserrat Light" panose="00000400000000000000" pitchFamily="50" charset="-18"/>
                  <a:cs typeface="Modak" panose="01000000000000000000" pitchFamily="2" charset="-18"/>
                </a:rPr>
                <a:t>. Uglavnom je koristimo kada tražimo neki dokument na računaru, ili nam je potrebna pomoć.</a:t>
              </a:r>
              <a:endParaRPr lang="sr-Latn-RS" sz="1050" spc="-40">
                <a:solidFill>
                  <a:schemeClr val="bg1">
                    <a:lumMod val="95000"/>
                  </a:schemeClr>
                </a:solidFill>
                <a:latin typeface="Montserrat Light" panose="00000400000000000000" pitchFamily="50" charset="-18"/>
                <a:cs typeface="Modak" panose="01000000000000000000" pitchFamily="2" charset="-18"/>
              </a:endParaRPr>
            </a:p>
          </p:txBody>
        </p:sp>
      </p:grpSp>
    </p:spTree>
    <p:extLst>
      <p:ext uri="{BB962C8B-B14F-4D97-AF65-F5344CB8AC3E}">
        <p14:creationId xmlns:p14="http://schemas.microsoft.com/office/powerpoint/2010/main" val="18543544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500"/>
                                        <p:tgtEl>
                                          <p:spTgt spid="54"/>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250" fill="hold"/>
                                        <p:tgtEl>
                                          <p:spTgt spid="53"/>
                                        </p:tgtEl>
                                        <p:attrNameLst>
                                          <p:attrName>ppt_x</p:attrName>
                                        </p:attrNameLst>
                                      </p:cBhvr>
                                      <p:tavLst>
                                        <p:tav tm="0">
                                          <p:val>
                                            <p:strVal val="0-#ppt_w/2"/>
                                          </p:val>
                                        </p:tav>
                                        <p:tav tm="100000">
                                          <p:val>
                                            <p:strVal val="#ppt_x"/>
                                          </p:val>
                                        </p:tav>
                                      </p:tavLst>
                                    </p:anim>
                                    <p:anim calcmode="lin" valueType="num">
                                      <p:cBhvr additive="base">
                                        <p:cTn id="25" dur="25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15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0-#ppt_w/2"/>
                                          </p:val>
                                        </p:tav>
                                        <p:tav tm="100000">
                                          <p:val>
                                            <p:strVal val="#ppt_x"/>
                                          </p:val>
                                        </p:tav>
                                      </p:tavLst>
                                    </p:anim>
                                    <p:anim calcmode="lin" valueType="num">
                                      <p:cBhvr additive="base">
                                        <p:cTn id="29" dur="25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3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250" fill="hold"/>
                                        <p:tgtEl>
                                          <p:spTgt spid="2"/>
                                        </p:tgtEl>
                                        <p:attrNameLst>
                                          <p:attrName>ppt_x</p:attrName>
                                        </p:attrNameLst>
                                      </p:cBhvr>
                                      <p:tavLst>
                                        <p:tav tm="0">
                                          <p:val>
                                            <p:strVal val="0-#ppt_w/2"/>
                                          </p:val>
                                        </p:tav>
                                        <p:tav tm="100000">
                                          <p:val>
                                            <p:strVal val="#ppt_x"/>
                                          </p:val>
                                        </p:tav>
                                      </p:tavLst>
                                    </p:anim>
                                    <p:anim calcmode="lin" valueType="num">
                                      <p:cBhvr additive="base">
                                        <p:cTn id="33" dur="25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45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250" fill="hold"/>
                                        <p:tgtEl>
                                          <p:spTgt spid="52"/>
                                        </p:tgtEl>
                                        <p:attrNameLst>
                                          <p:attrName>ppt_x</p:attrName>
                                        </p:attrNameLst>
                                      </p:cBhvr>
                                      <p:tavLst>
                                        <p:tav tm="0">
                                          <p:val>
                                            <p:strVal val="0-#ppt_w/2"/>
                                          </p:val>
                                        </p:tav>
                                        <p:tav tm="100000">
                                          <p:val>
                                            <p:strVal val="#ppt_x"/>
                                          </p:val>
                                        </p:tav>
                                      </p:tavLst>
                                    </p:anim>
                                    <p:anim calcmode="lin" valueType="num">
                                      <p:cBhvr additive="base">
                                        <p:cTn id="37" dur="250" fill="hold"/>
                                        <p:tgtEl>
                                          <p:spTgt spid="5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250" fill="hold"/>
                                        <p:tgtEl>
                                          <p:spTgt spid="51"/>
                                        </p:tgtEl>
                                        <p:attrNameLst>
                                          <p:attrName>ppt_x</p:attrName>
                                        </p:attrNameLst>
                                      </p:cBhvr>
                                      <p:tavLst>
                                        <p:tav tm="0">
                                          <p:val>
                                            <p:strVal val="0-#ppt_w/2"/>
                                          </p:val>
                                        </p:tav>
                                        <p:tav tm="100000">
                                          <p:val>
                                            <p:strVal val="#ppt_x"/>
                                          </p:val>
                                        </p:tav>
                                      </p:tavLst>
                                    </p:anim>
                                    <p:anim calcmode="lin" valueType="num">
                                      <p:cBhvr additive="base">
                                        <p:cTn id="41" dur="250" fill="hold"/>
                                        <p:tgtEl>
                                          <p:spTgt spid="51"/>
                                        </p:tgtEl>
                                        <p:attrNameLst>
                                          <p:attrName>ppt_y</p:attrName>
                                        </p:attrNameLst>
                                      </p:cBhvr>
                                      <p:tavLst>
                                        <p:tav tm="0">
                                          <p:val>
                                            <p:strVal val="#ppt_y"/>
                                          </p:val>
                                        </p:tav>
                                        <p:tav tm="100000">
                                          <p:val>
                                            <p:strVal val="#ppt_y"/>
                                          </p:val>
                                        </p:tav>
                                      </p:tavLst>
                                    </p:anim>
                                  </p:childTnLst>
                                </p:cTn>
                              </p:par>
                            </p:childTnLst>
                          </p:cTn>
                        </p:par>
                        <p:par>
                          <p:cTn id="42" fill="hold">
                            <p:stCondLst>
                              <p:cond delay="2850"/>
                            </p:stCondLst>
                            <p:childTnLst>
                              <p:par>
                                <p:cTn id="43" presetID="42" presetClass="entr" presetSubtype="0"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ppt_x</p:attrName>
                                        </p:attrNameLst>
                                      </p:cBhvr>
                                      <p:tavLst>
                                        <p:tav tm="0">
                                          <p:val>
                                            <p:strVal val="#ppt_x"/>
                                          </p:val>
                                        </p:tav>
                                        <p:tav tm="100000">
                                          <p:val>
                                            <p:strVal val="#ppt_x"/>
                                          </p:val>
                                        </p:tav>
                                      </p:tavLst>
                                    </p:anim>
                                    <p:anim calcmode="lin" valueType="num">
                                      <p:cBhvr>
                                        <p:cTn id="47" dur="500" fill="hold"/>
                                        <p:tgtEl>
                                          <p:spTgt spid="56"/>
                                        </p:tgtEl>
                                        <p:attrNameLst>
                                          <p:attrName>ppt_y</p:attrName>
                                        </p:attrNameLst>
                                      </p:cBhvr>
                                      <p:tavLst>
                                        <p:tav tm="0">
                                          <p:val>
                                            <p:strVal val="#ppt_y+.1"/>
                                          </p:val>
                                        </p:tav>
                                        <p:tav tm="100000">
                                          <p:val>
                                            <p:strVal val="#ppt_y"/>
                                          </p:val>
                                        </p:tav>
                                      </p:tavLst>
                                    </p:anim>
                                  </p:childTnLst>
                                </p:cTn>
                              </p:par>
                            </p:childTnLst>
                          </p:cTn>
                        </p:par>
                        <p:par>
                          <p:cTn id="48" fill="hold">
                            <p:stCondLst>
                              <p:cond delay="3350"/>
                            </p:stCondLst>
                            <p:childTnLst>
                              <p:par>
                                <p:cTn id="49" presetID="42" presetClass="entr" presetSubtype="0"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anim calcmode="lin" valueType="num">
                                      <p:cBhvr>
                                        <p:cTn id="52" dur="500" fill="hold"/>
                                        <p:tgtEl>
                                          <p:spTgt spid="57"/>
                                        </p:tgtEl>
                                        <p:attrNameLst>
                                          <p:attrName>ppt_x</p:attrName>
                                        </p:attrNameLst>
                                      </p:cBhvr>
                                      <p:tavLst>
                                        <p:tav tm="0">
                                          <p:val>
                                            <p:strVal val="#ppt_x"/>
                                          </p:val>
                                        </p:tav>
                                        <p:tav tm="100000">
                                          <p:val>
                                            <p:strVal val="#ppt_x"/>
                                          </p:val>
                                        </p:tav>
                                      </p:tavLst>
                                    </p:anim>
                                    <p:anim calcmode="lin" valueType="num">
                                      <p:cBhvr>
                                        <p:cTn id="53" dur="500" fill="hold"/>
                                        <p:tgtEl>
                                          <p:spTgt spid="57"/>
                                        </p:tgtEl>
                                        <p:attrNameLst>
                                          <p:attrName>ppt_y</p:attrName>
                                        </p:attrNameLst>
                                      </p:cBhvr>
                                      <p:tavLst>
                                        <p:tav tm="0">
                                          <p:val>
                                            <p:strVal val="#ppt_y+.1"/>
                                          </p:val>
                                        </p:tav>
                                        <p:tav tm="100000">
                                          <p:val>
                                            <p:strVal val="#ppt_y"/>
                                          </p:val>
                                        </p:tav>
                                      </p:tavLst>
                                    </p:anim>
                                  </p:childTnLst>
                                </p:cTn>
                              </p:par>
                            </p:childTnLst>
                          </p:cTn>
                        </p:par>
                        <p:par>
                          <p:cTn id="54" fill="hold">
                            <p:stCondLst>
                              <p:cond delay="3850"/>
                            </p:stCondLst>
                            <p:childTnLst>
                              <p:par>
                                <p:cTn id="55" presetID="42" presetClass="entr" presetSubtype="0"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anim calcmode="lin" valueType="num">
                                      <p:cBhvr>
                                        <p:cTn id="58" dur="500" fill="hold"/>
                                        <p:tgtEl>
                                          <p:spTgt spid="58"/>
                                        </p:tgtEl>
                                        <p:attrNameLst>
                                          <p:attrName>ppt_x</p:attrName>
                                        </p:attrNameLst>
                                      </p:cBhvr>
                                      <p:tavLst>
                                        <p:tav tm="0">
                                          <p:val>
                                            <p:strVal val="#ppt_x"/>
                                          </p:val>
                                        </p:tav>
                                        <p:tav tm="100000">
                                          <p:val>
                                            <p:strVal val="#ppt_x"/>
                                          </p:val>
                                        </p:tav>
                                      </p:tavLst>
                                    </p:anim>
                                    <p:anim calcmode="lin" valueType="num">
                                      <p:cBhvr>
                                        <p:cTn id="59" dur="500" fill="hold"/>
                                        <p:tgtEl>
                                          <p:spTgt spid="58"/>
                                        </p:tgtEl>
                                        <p:attrNameLst>
                                          <p:attrName>ppt_y</p:attrName>
                                        </p:attrNameLst>
                                      </p:cBhvr>
                                      <p:tavLst>
                                        <p:tav tm="0">
                                          <p:val>
                                            <p:strVal val="#ppt_y+.1"/>
                                          </p:val>
                                        </p:tav>
                                        <p:tav tm="100000">
                                          <p:val>
                                            <p:strVal val="#ppt_y"/>
                                          </p:val>
                                        </p:tav>
                                      </p:tavLst>
                                    </p:anim>
                                  </p:childTnLst>
                                </p:cTn>
                              </p:par>
                            </p:childTnLst>
                          </p:cTn>
                        </p:par>
                        <p:par>
                          <p:cTn id="60" fill="hold">
                            <p:stCondLst>
                              <p:cond delay="4350"/>
                            </p:stCondLst>
                            <p:childTnLst>
                              <p:par>
                                <p:cTn id="61" presetID="42"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anim calcmode="lin" valueType="num">
                                      <p:cBhvr>
                                        <p:cTn id="64" dur="500" fill="hold"/>
                                        <p:tgtEl>
                                          <p:spTgt spid="59"/>
                                        </p:tgtEl>
                                        <p:attrNameLst>
                                          <p:attrName>ppt_x</p:attrName>
                                        </p:attrNameLst>
                                      </p:cBhvr>
                                      <p:tavLst>
                                        <p:tav tm="0">
                                          <p:val>
                                            <p:strVal val="#ppt_x"/>
                                          </p:val>
                                        </p:tav>
                                        <p:tav tm="100000">
                                          <p:val>
                                            <p:strVal val="#ppt_x"/>
                                          </p:val>
                                        </p:tav>
                                      </p:tavLst>
                                    </p:anim>
                                    <p:anim calcmode="lin" valueType="num">
                                      <p:cBhvr>
                                        <p:cTn id="65" dur="500" fill="hold"/>
                                        <p:tgtEl>
                                          <p:spTgt spid="59"/>
                                        </p:tgtEl>
                                        <p:attrNameLst>
                                          <p:attrName>ppt_y</p:attrName>
                                        </p:attrNameLst>
                                      </p:cBhvr>
                                      <p:tavLst>
                                        <p:tav tm="0">
                                          <p:val>
                                            <p:strVal val="#ppt_y+.1"/>
                                          </p:val>
                                        </p:tav>
                                        <p:tav tm="100000">
                                          <p:val>
                                            <p:strVal val="#ppt_y"/>
                                          </p:val>
                                        </p:tav>
                                      </p:tavLst>
                                    </p:anim>
                                  </p:childTnLst>
                                </p:cTn>
                              </p:par>
                            </p:childTnLst>
                          </p:cTn>
                        </p:par>
                        <p:par>
                          <p:cTn id="66" fill="hold">
                            <p:stCondLst>
                              <p:cond delay="4850"/>
                            </p:stCondLst>
                            <p:childTnLst>
                              <p:par>
                                <p:cTn id="67" presetID="42" presetClass="entr" presetSubtype="0"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anim calcmode="lin" valueType="num">
                                      <p:cBhvr>
                                        <p:cTn id="70" dur="500" fill="hold"/>
                                        <p:tgtEl>
                                          <p:spTgt spid="55"/>
                                        </p:tgtEl>
                                        <p:attrNameLst>
                                          <p:attrName>ppt_x</p:attrName>
                                        </p:attrNameLst>
                                      </p:cBhvr>
                                      <p:tavLst>
                                        <p:tav tm="0">
                                          <p:val>
                                            <p:strVal val="#ppt_x"/>
                                          </p:val>
                                        </p:tav>
                                        <p:tav tm="100000">
                                          <p:val>
                                            <p:strVal val="#ppt_x"/>
                                          </p:val>
                                        </p:tav>
                                      </p:tavLst>
                                    </p:anim>
                                    <p:anim calcmode="lin" valueType="num">
                                      <p:cBhvr>
                                        <p:cTn id="71"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езултат слика за windows 7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0013" b="-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62775" y="4493999"/>
            <a:ext cx="2608052" cy="584775"/>
          </a:xfrm>
          <a:prstGeom prst="rect">
            <a:avLst/>
          </a:prstGeom>
        </p:spPr>
        <p:txBody>
          <a:bodyPr wrap="square">
            <a:spAutoFit/>
          </a:bodyPr>
          <a:lstStyle/>
          <a:p>
            <a:pPr algn="ctr"/>
            <a:r>
              <a:rPr lang="sr-Latn-RS" sz="3200" smtClean="0">
                <a:solidFill>
                  <a:srgbClr val="9CB756"/>
                </a:solidFill>
                <a:effectLst>
                  <a:outerShdw blurRad="38100" dist="38100" dir="2700000" algn="tl">
                    <a:srgbClr val="000000">
                      <a:alpha val="43137"/>
                    </a:srgbClr>
                  </a:outerShdw>
                </a:effectLst>
                <a:latin typeface="Montserrat" panose="00000500000000000000" pitchFamily="50" charset="-18"/>
              </a:rPr>
              <a:t>Desktop</a:t>
            </a:r>
            <a:endParaRPr lang="sr-Latn-RS" sz="3200">
              <a:solidFill>
                <a:srgbClr val="9CB756"/>
              </a:solidFill>
              <a:effectLst>
                <a:outerShdw blurRad="38100" dist="38100" dir="2700000" algn="tl">
                  <a:srgbClr val="000000">
                    <a:alpha val="43137"/>
                  </a:srgbClr>
                </a:outerShdw>
              </a:effectLst>
              <a:latin typeface="Montserrat" panose="00000500000000000000" pitchFamily="50" charset="-18"/>
            </a:endParaRPr>
          </a:p>
        </p:txBody>
      </p:sp>
      <p:pic>
        <p:nvPicPr>
          <p:cNvPr id="4" name="Picture 3"/>
          <p:cNvPicPr>
            <a:picLocks noChangeAspect="1"/>
          </p:cNvPicPr>
          <p:nvPr/>
        </p:nvPicPr>
        <p:blipFill>
          <a:blip r:embed="rId3"/>
          <a:stretch>
            <a:fillRect/>
          </a:stretch>
        </p:blipFill>
        <p:spPr>
          <a:xfrm>
            <a:off x="-600" y="6486107"/>
            <a:ext cx="12193200" cy="371893"/>
          </a:xfrm>
          <a:prstGeom prst="rect">
            <a:avLst/>
          </a:prstGeom>
        </p:spPr>
      </p:pic>
      <p:grpSp>
        <p:nvGrpSpPr>
          <p:cNvPr id="5" name="Group 4"/>
          <p:cNvGrpSpPr/>
          <p:nvPr/>
        </p:nvGrpSpPr>
        <p:grpSpPr>
          <a:xfrm>
            <a:off x="90209" y="341978"/>
            <a:ext cx="1004762" cy="982063"/>
            <a:chOff x="90209" y="341978"/>
            <a:chExt cx="1004762" cy="982063"/>
          </a:xfrm>
        </p:grpSpPr>
        <p:pic>
          <p:nvPicPr>
            <p:cNvPr id="1030" name="Picture 6" descr="Сродна слик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90" y="341978"/>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209" y="1016264"/>
              <a:ext cx="1004762" cy="307777"/>
            </a:xfrm>
            <a:prstGeom prst="rect">
              <a:avLst/>
            </a:prstGeom>
            <a:noFill/>
          </p:spPr>
          <p:txBody>
            <a:bodyPr wrap="none" rtlCol="0">
              <a:spAutoFit/>
            </a:bodyPr>
            <a:lstStyle/>
            <a:p>
              <a:r>
                <a:rPr lang="sr-Latn-RS" sz="1400" smtClean="0">
                  <a:solidFill>
                    <a:schemeClr val="bg1"/>
                  </a:solidFill>
                  <a:effectLst>
                    <a:outerShdw blurRad="38100" dist="38100" dir="2700000" algn="tl">
                      <a:srgbClr val="000000">
                        <a:alpha val="43137"/>
                      </a:srgbClr>
                    </a:outerShdw>
                  </a:effectLst>
                </a:rPr>
                <a:t>Recycle Bin</a:t>
              </a:r>
              <a:endParaRPr lang="sr-Latn-RS" sz="1400">
                <a:solidFill>
                  <a:schemeClr val="bg1"/>
                </a:solidFill>
                <a:effectLst>
                  <a:outerShdw blurRad="38100" dist="38100" dir="2700000" algn="tl">
                    <a:srgbClr val="000000">
                      <a:alpha val="43137"/>
                    </a:srgbClr>
                  </a:outerShdw>
                </a:effectLst>
              </a:endParaRPr>
            </a:p>
          </p:txBody>
        </p:sp>
      </p:grpSp>
      <p:grpSp>
        <p:nvGrpSpPr>
          <p:cNvPr id="9" name="Group 8"/>
          <p:cNvGrpSpPr/>
          <p:nvPr/>
        </p:nvGrpSpPr>
        <p:grpSpPr>
          <a:xfrm>
            <a:off x="1513339" y="1676752"/>
            <a:ext cx="939937" cy="1225013"/>
            <a:chOff x="142285" y="1570777"/>
            <a:chExt cx="939937" cy="1225013"/>
          </a:xfrm>
        </p:grpSpPr>
        <p:pic>
          <p:nvPicPr>
            <p:cNvPr id="1032" name="Picture 8" descr="Резултат слика за windows 7 folder ic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253" y="157077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2285" y="2272570"/>
              <a:ext cx="939937"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Fascikla za</a:t>
              </a:r>
            </a:p>
            <a:p>
              <a:pPr algn="ctr"/>
              <a:r>
                <a:rPr lang="sr-Latn-RS" sz="1400" smtClean="0">
                  <a:solidFill>
                    <a:schemeClr val="bg1"/>
                  </a:solidFill>
                  <a:effectLst>
                    <a:outerShdw blurRad="38100" dist="38100" dir="2700000" algn="tl">
                      <a:srgbClr val="000000">
                        <a:alpha val="43137"/>
                      </a:srgbClr>
                    </a:outerShdw>
                  </a:effectLst>
                </a:rPr>
                <a:t>račune</a:t>
              </a:r>
              <a:endParaRPr lang="sr-Latn-RS" sz="1400">
                <a:solidFill>
                  <a:schemeClr val="bg1"/>
                </a:solidFill>
                <a:effectLst>
                  <a:outerShdw blurRad="38100" dist="38100" dir="2700000" algn="tl">
                    <a:srgbClr val="000000">
                      <a:alpha val="43137"/>
                    </a:srgbClr>
                  </a:outerShdw>
                </a:effectLst>
              </a:endParaRPr>
            </a:p>
          </p:txBody>
        </p:sp>
      </p:grpSp>
      <p:grpSp>
        <p:nvGrpSpPr>
          <p:cNvPr id="10" name="Group 9"/>
          <p:cNvGrpSpPr/>
          <p:nvPr/>
        </p:nvGrpSpPr>
        <p:grpSpPr>
          <a:xfrm>
            <a:off x="2739403" y="1676752"/>
            <a:ext cx="838691" cy="1262337"/>
            <a:chOff x="90209" y="3074697"/>
            <a:chExt cx="838691" cy="1262337"/>
          </a:xfrm>
        </p:grpSpPr>
        <p:pic>
          <p:nvPicPr>
            <p:cNvPr id="13" name="Picture 8" descr="Резултат слика за windows 7 folder icon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553" y="307469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209" y="3813814"/>
              <a:ext cx="838691"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Omiljeni </a:t>
              </a:r>
            </a:p>
            <a:p>
              <a:pPr algn="ctr"/>
              <a:r>
                <a:rPr lang="sr-Latn-RS" sz="1400" smtClean="0">
                  <a:solidFill>
                    <a:schemeClr val="bg1"/>
                  </a:solidFill>
                  <a:effectLst>
                    <a:outerShdw blurRad="38100" dist="38100" dir="2700000" algn="tl">
                      <a:srgbClr val="000000">
                        <a:alpha val="43137"/>
                      </a:srgbClr>
                    </a:outerShdw>
                  </a:effectLst>
                </a:rPr>
                <a:t>recepti</a:t>
              </a:r>
              <a:endParaRPr lang="sr-Latn-RS" sz="1400">
                <a:solidFill>
                  <a:schemeClr val="bg1"/>
                </a:solidFill>
                <a:effectLst>
                  <a:outerShdw blurRad="38100" dist="38100" dir="2700000" algn="tl">
                    <a:srgbClr val="000000">
                      <a:alpha val="43137"/>
                    </a:srgbClr>
                  </a:outerShdw>
                </a:effectLst>
              </a:endParaRPr>
            </a:p>
          </p:txBody>
        </p:sp>
      </p:grpSp>
      <p:grpSp>
        <p:nvGrpSpPr>
          <p:cNvPr id="11" name="Group 10"/>
          <p:cNvGrpSpPr/>
          <p:nvPr/>
        </p:nvGrpSpPr>
        <p:grpSpPr>
          <a:xfrm>
            <a:off x="1485043" y="3105616"/>
            <a:ext cx="937116" cy="1193491"/>
            <a:chOff x="9822779" y="2832795"/>
            <a:chExt cx="937116" cy="1193491"/>
          </a:xfrm>
        </p:grpSpPr>
        <p:pic>
          <p:nvPicPr>
            <p:cNvPr id="1034" name="Picture 10" descr="Резултат слика за windows 7 txt file icon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1336" y="2832795"/>
              <a:ext cx="720000" cy="7200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22779" y="3503066"/>
              <a:ext cx="937116"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Beleške sa</a:t>
              </a:r>
            </a:p>
            <a:p>
              <a:pPr algn="ctr"/>
              <a:r>
                <a:rPr lang="sr-Latn-RS" sz="1400" smtClean="0">
                  <a:solidFill>
                    <a:schemeClr val="bg1"/>
                  </a:solidFill>
                  <a:effectLst>
                    <a:outerShdw blurRad="38100" dist="38100" dir="2700000" algn="tl">
                      <a:srgbClr val="000000">
                        <a:alpha val="43137"/>
                      </a:srgbClr>
                    </a:outerShdw>
                  </a:effectLst>
                </a:rPr>
                <a:t>seminara</a:t>
              </a:r>
              <a:endParaRPr lang="sr-Latn-RS" sz="1400">
                <a:solidFill>
                  <a:schemeClr val="bg1"/>
                </a:solidFill>
                <a:effectLst>
                  <a:outerShdw blurRad="38100" dist="38100" dir="2700000" algn="tl">
                    <a:srgbClr val="000000">
                      <a:alpha val="43137"/>
                    </a:srgbClr>
                  </a:outerShdw>
                </a:effectLst>
              </a:endParaRPr>
            </a:p>
          </p:txBody>
        </p:sp>
      </p:grpSp>
      <p:grpSp>
        <p:nvGrpSpPr>
          <p:cNvPr id="14" name="Group 13"/>
          <p:cNvGrpSpPr/>
          <p:nvPr/>
        </p:nvGrpSpPr>
        <p:grpSpPr>
          <a:xfrm>
            <a:off x="1596580" y="341978"/>
            <a:ext cx="720000" cy="1148431"/>
            <a:chOff x="1596580" y="341978"/>
            <a:chExt cx="720000" cy="1148431"/>
          </a:xfrm>
        </p:grpSpPr>
        <p:pic>
          <p:nvPicPr>
            <p:cNvPr id="1036" name="Picture 12" descr="http://icons.iconarchive.com/icons/ncrow/mega-pack-1/128/Word-2-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580" y="341978"/>
              <a:ext cx="720000" cy="7200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663263" y="967189"/>
              <a:ext cx="586635"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MS</a:t>
              </a:r>
            </a:p>
            <a:p>
              <a:pPr algn="ctr"/>
              <a:r>
                <a:rPr lang="sr-Latn-RS" sz="1400" smtClean="0">
                  <a:solidFill>
                    <a:schemeClr val="bg1"/>
                  </a:solidFill>
                  <a:effectLst>
                    <a:outerShdw blurRad="38100" dist="38100" dir="2700000" algn="tl">
                      <a:srgbClr val="000000">
                        <a:alpha val="43137"/>
                      </a:srgbClr>
                    </a:outerShdw>
                  </a:effectLst>
                </a:rPr>
                <a:t>Word</a:t>
              </a:r>
              <a:endParaRPr lang="sr-Latn-RS" sz="140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2798749" y="341978"/>
            <a:ext cx="720000" cy="1148431"/>
            <a:chOff x="2798749" y="341978"/>
            <a:chExt cx="720000" cy="1148431"/>
          </a:xfrm>
        </p:grpSpPr>
        <p:pic>
          <p:nvPicPr>
            <p:cNvPr id="1040" name="Picture 16" descr="http://icons.iconarchive.com/icons/ncrow/mega-pack-1/128/Excel-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8749" y="341978"/>
              <a:ext cx="720000" cy="72000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81686" y="967189"/>
              <a:ext cx="554127"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MS</a:t>
              </a:r>
            </a:p>
            <a:p>
              <a:pPr algn="ctr"/>
              <a:r>
                <a:rPr lang="sr-Latn-RS" sz="1400" smtClean="0">
                  <a:solidFill>
                    <a:schemeClr val="bg1"/>
                  </a:solidFill>
                  <a:effectLst>
                    <a:outerShdw blurRad="38100" dist="38100" dir="2700000" algn="tl">
                      <a:srgbClr val="000000">
                        <a:alpha val="43137"/>
                      </a:srgbClr>
                    </a:outerShdw>
                  </a:effectLst>
                </a:rPr>
                <a:t>Excel</a:t>
              </a:r>
              <a:endParaRPr lang="sr-Latn-RS" sz="1400">
                <a:solidFill>
                  <a:schemeClr val="bg1"/>
                </a:solidFill>
                <a:effectLst>
                  <a:outerShdw blurRad="38100" dist="38100" dir="2700000" algn="tl">
                    <a:srgbClr val="000000">
                      <a:alpha val="43137"/>
                    </a:srgbClr>
                  </a:outerShdw>
                </a:effectLst>
              </a:endParaRPr>
            </a:p>
          </p:txBody>
        </p:sp>
      </p:grpSp>
      <p:grpSp>
        <p:nvGrpSpPr>
          <p:cNvPr id="6" name="Group 5"/>
          <p:cNvGrpSpPr/>
          <p:nvPr/>
        </p:nvGrpSpPr>
        <p:grpSpPr>
          <a:xfrm>
            <a:off x="3809961" y="341978"/>
            <a:ext cx="1026307" cy="1148431"/>
            <a:chOff x="3809961" y="341978"/>
            <a:chExt cx="1026307" cy="1148431"/>
          </a:xfrm>
        </p:grpSpPr>
        <p:pic>
          <p:nvPicPr>
            <p:cNvPr id="12" name="Picture 11"/>
            <p:cNvPicPr>
              <a:picLocks noChangeAspect="1"/>
            </p:cNvPicPr>
            <p:nvPr/>
          </p:nvPicPr>
          <p:blipFill>
            <a:blip r:embed="rId9"/>
            <a:stretch>
              <a:fillRect/>
            </a:stretch>
          </p:blipFill>
          <p:spPr>
            <a:xfrm>
              <a:off x="3963114" y="341978"/>
              <a:ext cx="720000" cy="720000"/>
            </a:xfrm>
            <a:prstGeom prst="rect">
              <a:avLst/>
            </a:prstGeom>
          </p:spPr>
        </p:pic>
        <p:sp>
          <p:nvSpPr>
            <p:cNvPr id="24" name="TextBox 23"/>
            <p:cNvSpPr txBox="1"/>
            <p:nvPr/>
          </p:nvSpPr>
          <p:spPr>
            <a:xfrm>
              <a:off x="3809961" y="967189"/>
              <a:ext cx="1026307" cy="523220"/>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MS</a:t>
              </a:r>
            </a:p>
            <a:p>
              <a:pPr algn="ctr"/>
              <a:r>
                <a:rPr lang="sr-Latn-RS" sz="1400" smtClean="0">
                  <a:solidFill>
                    <a:schemeClr val="bg1"/>
                  </a:solidFill>
                  <a:effectLst>
                    <a:outerShdw blurRad="38100" dist="38100" dir="2700000" algn="tl">
                      <a:srgbClr val="000000">
                        <a:alpha val="43137"/>
                      </a:srgbClr>
                    </a:outerShdw>
                  </a:effectLst>
                </a:rPr>
                <a:t>PowerPoint</a:t>
              </a:r>
              <a:endParaRPr lang="sr-Latn-RS" sz="1400">
                <a:solidFill>
                  <a:schemeClr val="bg1"/>
                </a:solidFill>
                <a:effectLst>
                  <a:outerShdw blurRad="38100" dist="38100" dir="2700000" algn="tl">
                    <a:srgbClr val="000000">
                      <a:alpha val="43137"/>
                    </a:srgbClr>
                  </a:outerShdw>
                </a:effectLst>
              </a:endParaRPr>
            </a:p>
          </p:txBody>
        </p:sp>
      </p:grpSp>
      <p:grpSp>
        <p:nvGrpSpPr>
          <p:cNvPr id="19" name="Group 18"/>
          <p:cNvGrpSpPr/>
          <p:nvPr/>
        </p:nvGrpSpPr>
        <p:grpSpPr>
          <a:xfrm>
            <a:off x="4972218" y="341978"/>
            <a:ext cx="869149" cy="987038"/>
            <a:chOff x="125604" y="4638272"/>
            <a:chExt cx="869149" cy="987038"/>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178" y="4638272"/>
              <a:ext cx="720000" cy="720000"/>
            </a:xfrm>
            <a:prstGeom prst="rect">
              <a:avLst/>
            </a:prstGeom>
          </p:spPr>
        </p:pic>
        <p:sp>
          <p:nvSpPr>
            <p:cNvPr id="32" name="TextBox 31"/>
            <p:cNvSpPr txBox="1"/>
            <p:nvPr/>
          </p:nvSpPr>
          <p:spPr>
            <a:xfrm>
              <a:off x="125604" y="5317533"/>
              <a:ext cx="869149" cy="307777"/>
            </a:xfrm>
            <a:prstGeom prst="rect">
              <a:avLst/>
            </a:prstGeom>
            <a:noFill/>
          </p:spPr>
          <p:txBody>
            <a:bodyPr wrap="none" rtlCol="0">
              <a:spAutoFit/>
            </a:bodyPr>
            <a:lstStyle/>
            <a:p>
              <a:pPr algn="ctr"/>
              <a:r>
                <a:rPr lang="sr-Latn-RS" sz="1400" smtClean="0">
                  <a:solidFill>
                    <a:schemeClr val="bg1"/>
                  </a:solidFill>
                  <a:effectLst>
                    <a:outerShdw blurRad="38100" dist="38100" dir="2700000" algn="tl">
                      <a:srgbClr val="000000">
                        <a:alpha val="43137"/>
                      </a:srgbClr>
                    </a:outerShdw>
                  </a:effectLst>
                </a:rPr>
                <a:t>Beležnica</a:t>
              </a:r>
              <a:endParaRPr lang="sr-Latn-RS" sz="1400">
                <a:solidFill>
                  <a:schemeClr val="bg1"/>
                </a:solidFill>
                <a:effectLst>
                  <a:outerShdw blurRad="38100" dist="38100" dir="2700000" algn="tl">
                    <a:srgbClr val="000000">
                      <a:alpha val="43137"/>
                    </a:srgbClr>
                  </a:outerShdw>
                </a:effectLst>
              </a:endParaRPr>
            </a:p>
          </p:txBody>
        </p:sp>
      </p:grpSp>
      <p:sp>
        <p:nvSpPr>
          <p:cNvPr id="34" name="Rectangle 33"/>
          <p:cNvSpPr/>
          <p:nvPr/>
        </p:nvSpPr>
        <p:spPr>
          <a:xfrm>
            <a:off x="8548235" y="5935535"/>
            <a:ext cx="2608052" cy="584775"/>
          </a:xfrm>
          <a:prstGeom prst="rect">
            <a:avLst/>
          </a:prstGeom>
        </p:spPr>
        <p:txBody>
          <a:bodyPr wrap="square">
            <a:spAutoFit/>
          </a:bodyPr>
          <a:lstStyle/>
          <a:p>
            <a:pPr algn="ctr"/>
            <a:r>
              <a:rPr lang="sr-Latn-RS" sz="3200" smtClean="0">
                <a:solidFill>
                  <a:srgbClr val="15AA95"/>
                </a:solidFill>
                <a:effectLst>
                  <a:outerShdw blurRad="38100" dist="38100" dir="2700000" algn="tl">
                    <a:srgbClr val="000000">
                      <a:alpha val="43137"/>
                    </a:srgbClr>
                  </a:outerShdw>
                </a:effectLst>
                <a:latin typeface="Montserrat" panose="00000500000000000000" pitchFamily="50" charset="-18"/>
              </a:rPr>
              <a:t>Taskbar</a:t>
            </a:r>
            <a:endParaRPr lang="sr-Latn-RS" sz="3200">
              <a:solidFill>
                <a:srgbClr val="15AA95"/>
              </a:solidFill>
              <a:effectLst>
                <a:outerShdw blurRad="38100" dist="38100" dir="2700000" algn="tl">
                  <a:srgbClr val="000000">
                    <a:alpha val="43137"/>
                  </a:srgbClr>
                </a:outerShdw>
              </a:effectLst>
              <a:latin typeface="Montserrat" panose="00000500000000000000" pitchFamily="50" charset="-18"/>
            </a:endParaRPr>
          </a:p>
        </p:txBody>
      </p:sp>
      <p:sp>
        <p:nvSpPr>
          <p:cNvPr id="35" name="Rectangle 34"/>
          <p:cNvSpPr/>
          <p:nvPr/>
        </p:nvSpPr>
        <p:spPr>
          <a:xfrm>
            <a:off x="7814" y="1440140"/>
            <a:ext cx="1169551" cy="2958449"/>
          </a:xfrm>
          <a:prstGeom prst="rect">
            <a:avLst/>
          </a:prstGeom>
        </p:spPr>
        <p:txBody>
          <a:bodyPr vert="vert270" wrap="square">
            <a:spAutoFit/>
          </a:bodyPr>
          <a:lstStyle/>
          <a:p>
            <a:pPr algn="ctr"/>
            <a:r>
              <a:rPr lang="sr-Latn-RS" sz="3200" smtClean="0">
                <a:solidFill>
                  <a:srgbClr val="F09B13"/>
                </a:solidFill>
                <a:effectLst>
                  <a:outerShdw blurRad="38100" dist="38100" dir="2700000" algn="tl">
                    <a:srgbClr val="000000">
                      <a:alpha val="43137"/>
                    </a:srgbClr>
                  </a:outerShdw>
                </a:effectLst>
                <a:latin typeface="Montserrat" panose="00000500000000000000" pitchFamily="50" charset="-18"/>
              </a:rPr>
              <a:t>Kanta</a:t>
            </a:r>
          </a:p>
          <a:p>
            <a:pPr algn="ctr"/>
            <a:r>
              <a:rPr lang="sr-Latn-RS" sz="3200" smtClean="0">
                <a:solidFill>
                  <a:srgbClr val="F09B13"/>
                </a:solidFill>
                <a:effectLst>
                  <a:outerShdw blurRad="38100" dist="38100" dir="2700000" algn="tl">
                    <a:srgbClr val="000000">
                      <a:alpha val="43137"/>
                    </a:srgbClr>
                  </a:outerShdw>
                </a:effectLst>
                <a:latin typeface="Montserrat" panose="00000500000000000000" pitchFamily="50" charset="-18"/>
              </a:rPr>
              <a:t>za otpatke</a:t>
            </a:r>
            <a:endParaRPr lang="sr-Latn-RS" sz="3200">
              <a:solidFill>
                <a:srgbClr val="F09B13"/>
              </a:solidFill>
              <a:effectLst>
                <a:outerShdw blurRad="38100" dist="38100" dir="2700000" algn="tl">
                  <a:srgbClr val="000000">
                    <a:alpha val="43137"/>
                  </a:srgbClr>
                </a:outerShdw>
              </a:effectLst>
              <a:latin typeface="Montserrat" panose="00000500000000000000" pitchFamily="50" charset="-18"/>
            </a:endParaRPr>
          </a:p>
        </p:txBody>
      </p:sp>
      <p:sp>
        <p:nvSpPr>
          <p:cNvPr id="36" name="Rectangle 35"/>
          <p:cNvSpPr/>
          <p:nvPr/>
        </p:nvSpPr>
        <p:spPr>
          <a:xfrm>
            <a:off x="3532242" y="1740295"/>
            <a:ext cx="2608052" cy="584775"/>
          </a:xfrm>
          <a:prstGeom prst="rect">
            <a:avLst/>
          </a:prstGeom>
        </p:spPr>
        <p:txBody>
          <a:bodyPr wrap="square">
            <a:spAutoFit/>
          </a:bodyPr>
          <a:lstStyle/>
          <a:p>
            <a:pPr algn="ctr"/>
            <a:r>
              <a:rPr lang="sr-Latn-RS" sz="3200" smtClean="0">
                <a:solidFill>
                  <a:srgbClr val="BE372C"/>
                </a:solidFill>
                <a:effectLst>
                  <a:outerShdw blurRad="38100" dist="38100" dir="2700000" algn="tl">
                    <a:srgbClr val="000000">
                      <a:alpha val="43137"/>
                    </a:srgbClr>
                  </a:outerShdw>
                </a:effectLst>
                <a:latin typeface="Montserrat" panose="00000500000000000000" pitchFamily="50" charset="-18"/>
              </a:rPr>
              <a:t>Fascikle</a:t>
            </a:r>
            <a:endParaRPr lang="sr-Latn-RS" sz="3200">
              <a:solidFill>
                <a:srgbClr val="BE372C"/>
              </a:solidFill>
              <a:effectLst>
                <a:outerShdw blurRad="38100" dist="38100" dir="2700000" algn="tl">
                  <a:srgbClr val="000000">
                    <a:alpha val="43137"/>
                  </a:srgbClr>
                </a:outerShdw>
              </a:effectLst>
              <a:latin typeface="Montserrat" panose="00000500000000000000" pitchFamily="50" charset="-18"/>
            </a:endParaRPr>
          </a:p>
        </p:txBody>
      </p:sp>
      <p:sp>
        <p:nvSpPr>
          <p:cNvPr id="37" name="Rectangle 36"/>
          <p:cNvSpPr/>
          <p:nvPr/>
        </p:nvSpPr>
        <p:spPr>
          <a:xfrm>
            <a:off x="6096000" y="341978"/>
            <a:ext cx="2608052" cy="584775"/>
          </a:xfrm>
          <a:prstGeom prst="rect">
            <a:avLst/>
          </a:prstGeom>
        </p:spPr>
        <p:txBody>
          <a:bodyPr wrap="square">
            <a:spAutoFit/>
          </a:bodyPr>
          <a:lstStyle/>
          <a:p>
            <a:pPr algn="ctr"/>
            <a:r>
              <a:rPr lang="sr-Latn-RS" sz="3200" smtClean="0">
                <a:solidFill>
                  <a:srgbClr val="9CB756"/>
                </a:solidFill>
                <a:effectLst>
                  <a:outerShdw blurRad="38100" dist="38100" dir="2700000" algn="tl">
                    <a:srgbClr val="000000">
                      <a:alpha val="43137"/>
                    </a:srgbClr>
                  </a:outerShdw>
                </a:effectLst>
                <a:latin typeface="Montserrat" panose="00000500000000000000" pitchFamily="50" charset="-18"/>
              </a:rPr>
              <a:t>Programi</a:t>
            </a:r>
            <a:endParaRPr lang="sr-Latn-RS" sz="3200">
              <a:solidFill>
                <a:srgbClr val="9CB756"/>
              </a:solidFill>
              <a:effectLst>
                <a:outerShdw blurRad="38100" dist="38100" dir="2700000" algn="tl">
                  <a:srgbClr val="000000">
                    <a:alpha val="43137"/>
                  </a:srgbClr>
                </a:outerShdw>
              </a:effectLst>
              <a:latin typeface="Montserrat" panose="00000500000000000000" pitchFamily="50" charset="-18"/>
            </a:endParaRPr>
          </a:p>
        </p:txBody>
      </p:sp>
      <p:sp>
        <p:nvSpPr>
          <p:cNvPr id="33" name="Rectangle 32"/>
          <p:cNvSpPr/>
          <p:nvPr/>
        </p:nvSpPr>
        <p:spPr>
          <a:xfrm>
            <a:off x="2530716" y="3234754"/>
            <a:ext cx="2608052" cy="584775"/>
          </a:xfrm>
          <a:prstGeom prst="rect">
            <a:avLst/>
          </a:prstGeom>
        </p:spPr>
        <p:txBody>
          <a:bodyPr wrap="square">
            <a:spAutoFit/>
          </a:bodyPr>
          <a:lstStyle/>
          <a:p>
            <a:pPr algn="ctr"/>
            <a:r>
              <a:rPr lang="sr-Latn-RS" sz="3200" smtClean="0">
                <a:solidFill>
                  <a:srgbClr val="F09B13"/>
                </a:solidFill>
                <a:effectLst>
                  <a:outerShdw blurRad="38100" dist="38100" dir="2700000" algn="tl">
                    <a:srgbClr val="000000">
                      <a:alpha val="43137"/>
                    </a:srgbClr>
                  </a:outerShdw>
                </a:effectLst>
                <a:latin typeface="Montserrat" panose="00000500000000000000" pitchFamily="50" charset="-18"/>
              </a:rPr>
              <a:t>Datoteka</a:t>
            </a:r>
            <a:endParaRPr lang="sr-Latn-RS" sz="3200">
              <a:solidFill>
                <a:srgbClr val="F09B13"/>
              </a:solidFill>
              <a:effectLst>
                <a:outerShdw blurRad="38100" dist="38100" dir="2700000" algn="tl">
                  <a:srgbClr val="000000">
                    <a:alpha val="43137"/>
                  </a:srgbClr>
                </a:outerShdw>
              </a:effectLst>
              <a:latin typeface="Montserrat" panose="00000500000000000000" pitchFamily="50" charset="-18"/>
            </a:endParaRPr>
          </a:p>
        </p:txBody>
      </p:sp>
      <p:sp>
        <p:nvSpPr>
          <p:cNvPr id="38" name="Rectangle 37"/>
          <p:cNvSpPr/>
          <p:nvPr/>
        </p:nvSpPr>
        <p:spPr>
          <a:xfrm>
            <a:off x="679281" y="4476936"/>
            <a:ext cx="2608052" cy="584775"/>
          </a:xfrm>
          <a:prstGeom prst="rect">
            <a:avLst/>
          </a:prstGeom>
        </p:spPr>
        <p:txBody>
          <a:bodyPr wrap="square">
            <a:spAutoFit/>
          </a:bodyPr>
          <a:lstStyle/>
          <a:p>
            <a:pPr algn="ctr"/>
            <a:r>
              <a:rPr lang="sr-Latn-RS" sz="3200" smtClean="0">
                <a:solidFill>
                  <a:srgbClr val="BE372C"/>
                </a:solidFill>
                <a:effectLst>
                  <a:outerShdw blurRad="38100" dist="38100" dir="2700000" algn="tl">
                    <a:srgbClr val="000000">
                      <a:alpha val="43137"/>
                    </a:srgbClr>
                  </a:outerShdw>
                </a:effectLst>
                <a:latin typeface="Montserrat" panose="00000500000000000000" pitchFamily="50" charset="-18"/>
              </a:rPr>
              <a:t>Ikonice</a:t>
            </a:r>
            <a:endParaRPr lang="sr-Latn-RS" sz="3200">
              <a:solidFill>
                <a:srgbClr val="BE372C"/>
              </a:solidFill>
              <a:effectLst>
                <a:outerShdw blurRad="38100" dist="38100" dir="2700000" algn="tl">
                  <a:srgbClr val="000000">
                    <a:alpha val="43137"/>
                  </a:srgbClr>
                </a:outerShdw>
              </a:effectLst>
              <a:latin typeface="Montserrat" panose="00000500000000000000" pitchFamily="50" charset="-18"/>
            </a:endParaRPr>
          </a:p>
        </p:txBody>
      </p:sp>
      <p:sp>
        <p:nvSpPr>
          <p:cNvPr id="18" name="Freeform 17"/>
          <p:cNvSpPr/>
          <p:nvPr/>
        </p:nvSpPr>
        <p:spPr>
          <a:xfrm>
            <a:off x="93302" y="111967"/>
            <a:ext cx="6214188" cy="4264090"/>
          </a:xfrm>
          <a:custGeom>
            <a:avLst/>
            <a:gdLst>
              <a:gd name="connsiteX0" fmla="*/ 1119674 w 6214188"/>
              <a:gd name="connsiteY0" fmla="*/ 4086808 h 4086808"/>
              <a:gd name="connsiteX1" fmla="*/ 2603241 w 6214188"/>
              <a:gd name="connsiteY1" fmla="*/ 4086808 h 4086808"/>
              <a:gd name="connsiteX2" fmla="*/ 2603241 w 6214188"/>
              <a:gd name="connsiteY2" fmla="*/ 2761861 h 4086808"/>
              <a:gd name="connsiteX3" fmla="*/ 3694923 w 6214188"/>
              <a:gd name="connsiteY3" fmla="*/ 2761861 h 4086808"/>
              <a:gd name="connsiteX4" fmla="*/ 3694923 w 6214188"/>
              <a:gd name="connsiteY4" fmla="*/ 1427584 h 4086808"/>
              <a:gd name="connsiteX5" fmla="*/ 6214188 w 6214188"/>
              <a:gd name="connsiteY5" fmla="*/ 1427584 h 4086808"/>
              <a:gd name="connsiteX6" fmla="*/ 6214188 w 6214188"/>
              <a:gd name="connsiteY6" fmla="*/ 0 h 4086808"/>
              <a:gd name="connsiteX7" fmla="*/ 0 w 6214188"/>
              <a:gd name="connsiteY7" fmla="*/ 0 h 4086808"/>
              <a:gd name="connsiteX8" fmla="*/ 0 w 6214188"/>
              <a:gd name="connsiteY8" fmla="*/ 1380931 h 4086808"/>
              <a:gd name="connsiteX9" fmla="*/ 1184988 w 6214188"/>
              <a:gd name="connsiteY9" fmla="*/ 1380931 h 4086808"/>
              <a:gd name="connsiteX10" fmla="*/ 1119674 w 6214188"/>
              <a:gd name="connsiteY10" fmla="*/ 4086808 h 408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4188" h="4086808">
                <a:moveTo>
                  <a:pt x="1119674" y="4086808"/>
                </a:moveTo>
                <a:lnTo>
                  <a:pt x="2603241" y="4086808"/>
                </a:lnTo>
                <a:lnTo>
                  <a:pt x="2603241" y="2761861"/>
                </a:lnTo>
                <a:lnTo>
                  <a:pt x="3694923" y="2761861"/>
                </a:lnTo>
                <a:lnTo>
                  <a:pt x="3694923" y="1427584"/>
                </a:lnTo>
                <a:lnTo>
                  <a:pt x="6214188" y="1427584"/>
                </a:lnTo>
                <a:lnTo>
                  <a:pt x="6214188" y="0"/>
                </a:lnTo>
                <a:lnTo>
                  <a:pt x="0" y="0"/>
                </a:lnTo>
                <a:lnTo>
                  <a:pt x="0" y="1380931"/>
                </a:lnTo>
                <a:lnTo>
                  <a:pt x="1184988" y="1380931"/>
                </a:lnTo>
                <a:lnTo>
                  <a:pt x="1119674" y="4086808"/>
                </a:lnTo>
                <a:close/>
              </a:path>
            </a:pathLst>
          </a:custGeom>
          <a:noFill/>
          <a:ln w="3810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2037469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0-#ppt_h/2"/>
                                          </p:val>
                                        </p:tav>
                                        <p:tav tm="100000">
                                          <p:val>
                                            <p:strVal val="#ppt_y"/>
                                          </p:val>
                                        </p:tav>
                                      </p:tavLst>
                                    </p:anim>
                                  </p:childTnLst>
                                </p:cTn>
                              </p:par>
                              <p:par>
                                <p:cTn id="64" presetID="2" presetClass="entr" presetSubtype="1"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0-#ppt_h/2"/>
                                          </p:val>
                                        </p:tav>
                                        <p:tav tm="100000">
                                          <p:val>
                                            <p:strVal val="#ppt_y"/>
                                          </p:val>
                                        </p:tav>
                                      </p:tavLst>
                                    </p:anim>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ppt_x"/>
                                          </p:val>
                                        </p:tav>
                                        <p:tav tm="100000">
                                          <p:val>
                                            <p:strVal val="#ppt_x"/>
                                          </p:val>
                                        </p:tav>
                                      </p:tavLst>
                                    </p:anim>
                                    <p:anim calcmode="lin" valueType="num">
                                      <p:cBhvr additive="base">
                                        <p:cTn id="77" dur="500" fill="hold"/>
                                        <p:tgtEl>
                                          <p:spTgt spid="11"/>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6" fill="hold" grpId="1" nodeType="clickEffect">
                                  <p:stCondLst>
                                    <p:cond delay="0"/>
                                  </p:stCondLst>
                                  <p:childTnLst>
                                    <p:anim calcmode="lin" valueType="num">
                                      <p:cBhvr additive="base">
                                        <p:cTn id="85" dur="500"/>
                                        <p:tgtEl>
                                          <p:spTgt spid="2"/>
                                        </p:tgtEl>
                                        <p:attrNameLst>
                                          <p:attrName>ppt_x</p:attrName>
                                        </p:attrNameLst>
                                      </p:cBhvr>
                                      <p:tavLst>
                                        <p:tav tm="0">
                                          <p:val>
                                            <p:strVal val="ppt_x"/>
                                          </p:val>
                                        </p:tav>
                                        <p:tav tm="100000">
                                          <p:val>
                                            <p:strVal val="1+ppt_w/2"/>
                                          </p:val>
                                        </p:tav>
                                      </p:tavLst>
                                    </p:anim>
                                    <p:anim calcmode="lin" valueType="num">
                                      <p:cBhvr additive="base">
                                        <p:cTn id="86" dur="500"/>
                                        <p:tgtEl>
                                          <p:spTgt spid="2"/>
                                        </p:tgtEl>
                                        <p:attrNameLst>
                                          <p:attrName>ppt_y</p:attrName>
                                        </p:attrNameLst>
                                      </p:cBhvr>
                                      <p:tavLst>
                                        <p:tav tm="0">
                                          <p:val>
                                            <p:strVal val="ppt_y"/>
                                          </p:val>
                                        </p:tav>
                                        <p:tav tm="100000">
                                          <p:val>
                                            <p:strVal val="1+ppt_h/2"/>
                                          </p:val>
                                        </p:tav>
                                      </p:tavLst>
                                    </p:anim>
                                    <p:set>
                                      <p:cBhvr>
                                        <p:cTn id="87" dur="1" fill="hold">
                                          <p:stCondLst>
                                            <p:cond delay="499"/>
                                          </p:stCondLst>
                                        </p:cTn>
                                        <p:tgtEl>
                                          <p:spTgt spid="2"/>
                                        </p:tgtEl>
                                        <p:attrNameLst>
                                          <p:attrName>style.visibility</p:attrName>
                                        </p:attrNameLst>
                                      </p:cBhvr>
                                      <p:to>
                                        <p:strVal val="hidden"/>
                                      </p:to>
                                    </p:set>
                                  </p:childTnLst>
                                </p:cTn>
                              </p:par>
                              <p:par>
                                <p:cTn id="88" presetID="2" presetClass="exit" presetSubtype="6" fill="hold" grpId="1" nodeType="withEffect">
                                  <p:stCondLst>
                                    <p:cond delay="0"/>
                                  </p:stCondLst>
                                  <p:childTnLst>
                                    <p:anim calcmode="lin" valueType="num">
                                      <p:cBhvr additive="base">
                                        <p:cTn id="89" dur="500"/>
                                        <p:tgtEl>
                                          <p:spTgt spid="34"/>
                                        </p:tgtEl>
                                        <p:attrNameLst>
                                          <p:attrName>ppt_x</p:attrName>
                                        </p:attrNameLst>
                                      </p:cBhvr>
                                      <p:tavLst>
                                        <p:tav tm="0">
                                          <p:val>
                                            <p:strVal val="ppt_x"/>
                                          </p:val>
                                        </p:tav>
                                        <p:tav tm="100000">
                                          <p:val>
                                            <p:strVal val="1+ppt_w/2"/>
                                          </p:val>
                                        </p:tav>
                                      </p:tavLst>
                                    </p:anim>
                                    <p:anim calcmode="lin" valueType="num">
                                      <p:cBhvr additive="base">
                                        <p:cTn id="90" dur="500"/>
                                        <p:tgtEl>
                                          <p:spTgt spid="34"/>
                                        </p:tgtEl>
                                        <p:attrNameLst>
                                          <p:attrName>ppt_y</p:attrName>
                                        </p:attrNameLst>
                                      </p:cBhvr>
                                      <p:tavLst>
                                        <p:tav tm="0">
                                          <p:val>
                                            <p:strVal val="ppt_y"/>
                                          </p:val>
                                        </p:tav>
                                        <p:tav tm="100000">
                                          <p:val>
                                            <p:strVal val="1+ppt_h/2"/>
                                          </p:val>
                                        </p:tav>
                                      </p:tavLst>
                                    </p:anim>
                                    <p:set>
                                      <p:cBhvr>
                                        <p:cTn id="91" dur="1" fill="hold">
                                          <p:stCondLst>
                                            <p:cond delay="499"/>
                                          </p:stCondLst>
                                        </p:cTn>
                                        <p:tgtEl>
                                          <p:spTgt spid="34"/>
                                        </p:tgtEl>
                                        <p:attrNameLst>
                                          <p:attrName>style.visibility</p:attrName>
                                        </p:attrNameLst>
                                      </p:cBhvr>
                                      <p:to>
                                        <p:strVal val="hidden"/>
                                      </p:to>
                                    </p:set>
                                  </p:childTnLst>
                                </p:cTn>
                              </p:par>
                              <p:par>
                                <p:cTn id="92" presetID="2" presetClass="exit" presetSubtype="6" fill="hold" grpId="1" nodeType="withEffect">
                                  <p:stCondLst>
                                    <p:cond delay="0"/>
                                  </p:stCondLst>
                                  <p:childTnLst>
                                    <p:anim calcmode="lin" valueType="num">
                                      <p:cBhvr additive="base">
                                        <p:cTn id="93" dur="500"/>
                                        <p:tgtEl>
                                          <p:spTgt spid="35"/>
                                        </p:tgtEl>
                                        <p:attrNameLst>
                                          <p:attrName>ppt_x</p:attrName>
                                        </p:attrNameLst>
                                      </p:cBhvr>
                                      <p:tavLst>
                                        <p:tav tm="0">
                                          <p:val>
                                            <p:strVal val="ppt_x"/>
                                          </p:val>
                                        </p:tav>
                                        <p:tav tm="100000">
                                          <p:val>
                                            <p:strVal val="1+ppt_w/2"/>
                                          </p:val>
                                        </p:tav>
                                      </p:tavLst>
                                    </p:anim>
                                    <p:anim calcmode="lin" valueType="num">
                                      <p:cBhvr additive="base">
                                        <p:cTn id="94" dur="500"/>
                                        <p:tgtEl>
                                          <p:spTgt spid="35"/>
                                        </p:tgtEl>
                                        <p:attrNameLst>
                                          <p:attrName>ppt_y</p:attrName>
                                        </p:attrNameLst>
                                      </p:cBhvr>
                                      <p:tavLst>
                                        <p:tav tm="0">
                                          <p:val>
                                            <p:strVal val="ppt_y"/>
                                          </p:val>
                                        </p:tav>
                                        <p:tav tm="100000">
                                          <p:val>
                                            <p:strVal val="1+ppt_h/2"/>
                                          </p:val>
                                        </p:tav>
                                      </p:tavLst>
                                    </p:anim>
                                    <p:set>
                                      <p:cBhvr>
                                        <p:cTn id="95" dur="1" fill="hold">
                                          <p:stCondLst>
                                            <p:cond delay="499"/>
                                          </p:stCondLst>
                                        </p:cTn>
                                        <p:tgtEl>
                                          <p:spTgt spid="35"/>
                                        </p:tgtEl>
                                        <p:attrNameLst>
                                          <p:attrName>style.visibility</p:attrName>
                                        </p:attrNameLst>
                                      </p:cBhvr>
                                      <p:to>
                                        <p:strVal val="hidden"/>
                                      </p:to>
                                    </p:set>
                                  </p:childTnLst>
                                </p:cTn>
                              </p:par>
                              <p:par>
                                <p:cTn id="96" presetID="2" presetClass="exit" presetSubtype="6" fill="hold" grpId="1" nodeType="withEffect">
                                  <p:stCondLst>
                                    <p:cond delay="0"/>
                                  </p:stCondLst>
                                  <p:childTnLst>
                                    <p:anim calcmode="lin" valueType="num">
                                      <p:cBhvr additive="base">
                                        <p:cTn id="97" dur="500"/>
                                        <p:tgtEl>
                                          <p:spTgt spid="37"/>
                                        </p:tgtEl>
                                        <p:attrNameLst>
                                          <p:attrName>ppt_x</p:attrName>
                                        </p:attrNameLst>
                                      </p:cBhvr>
                                      <p:tavLst>
                                        <p:tav tm="0">
                                          <p:val>
                                            <p:strVal val="ppt_x"/>
                                          </p:val>
                                        </p:tav>
                                        <p:tav tm="100000">
                                          <p:val>
                                            <p:strVal val="1+ppt_w/2"/>
                                          </p:val>
                                        </p:tav>
                                      </p:tavLst>
                                    </p:anim>
                                    <p:anim calcmode="lin" valueType="num">
                                      <p:cBhvr additive="base">
                                        <p:cTn id="98" dur="500"/>
                                        <p:tgtEl>
                                          <p:spTgt spid="37"/>
                                        </p:tgtEl>
                                        <p:attrNameLst>
                                          <p:attrName>ppt_y</p:attrName>
                                        </p:attrNameLst>
                                      </p:cBhvr>
                                      <p:tavLst>
                                        <p:tav tm="0">
                                          <p:val>
                                            <p:strVal val="ppt_y"/>
                                          </p:val>
                                        </p:tav>
                                        <p:tav tm="100000">
                                          <p:val>
                                            <p:strVal val="1+ppt_h/2"/>
                                          </p:val>
                                        </p:tav>
                                      </p:tavLst>
                                    </p:anim>
                                    <p:set>
                                      <p:cBhvr>
                                        <p:cTn id="99" dur="1" fill="hold">
                                          <p:stCondLst>
                                            <p:cond delay="499"/>
                                          </p:stCondLst>
                                        </p:cTn>
                                        <p:tgtEl>
                                          <p:spTgt spid="37"/>
                                        </p:tgtEl>
                                        <p:attrNameLst>
                                          <p:attrName>style.visibility</p:attrName>
                                        </p:attrNameLst>
                                      </p:cBhvr>
                                      <p:to>
                                        <p:strVal val="hidden"/>
                                      </p:to>
                                    </p:set>
                                  </p:childTnLst>
                                </p:cTn>
                              </p:par>
                              <p:par>
                                <p:cTn id="100" presetID="2" presetClass="exit" presetSubtype="6" fill="hold" grpId="1" nodeType="withEffect">
                                  <p:stCondLst>
                                    <p:cond delay="0"/>
                                  </p:stCondLst>
                                  <p:childTnLst>
                                    <p:anim calcmode="lin" valueType="num">
                                      <p:cBhvr additive="base">
                                        <p:cTn id="101" dur="500"/>
                                        <p:tgtEl>
                                          <p:spTgt spid="36"/>
                                        </p:tgtEl>
                                        <p:attrNameLst>
                                          <p:attrName>ppt_x</p:attrName>
                                        </p:attrNameLst>
                                      </p:cBhvr>
                                      <p:tavLst>
                                        <p:tav tm="0">
                                          <p:val>
                                            <p:strVal val="ppt_x"/>
                                          </p:val>
                                        </p:tav>
                                        <p:tav tm="100000">
                                          <p:val>
                                            <p:strVal val="1+ppt_w/2"/>
                                          </p:val>
                                        </p:tav>
                                      </p:tavLst>
                                    </p:anim>
                                    <p:anim calcmode="lin" valueType="num">
                                      <p:cBhvr additive="base">
                                        <p:cTn id="102" dur="500"/>
                                        <p:tgtEl>
                                          <p:spTgt spid="36"/>
                                        </p:tgtEl>
                                        <p:attrNameLst>
                                          <p:attrName>ppt_y</p:attrName>
                                        </p:attrNameLst>
                                      </p:cBhvr>
                                      <p:tavLst>
                                        <p:tav tm="0">
                                          <p:val>
                                            <p:strVal val="ppt_y"/>
                                          </p:val>
                                        </p:tav>
                                        <p:tav tm="100000">
                                          <p:val>
                                            <p:strVal val="1+ppt_h/2"/>
                                          </p:val>
                                        </p:tav>
                                      </p:tavLst>
                                    </p:anim>
                                    <p:set>
                                      <p:cBhvr>
                                        <p:cTn id="103" dur="1" fill="hold">
                                          <p:stCondLst>
                                            <p:cond delay="499"/>
                                          </p:stCondLst>
                                        </p:cTn>
                                        <p:tgtEl>
                                          <p:spTgt spid="36"/>
                                        </p:tgtEl>
                                        <p:attrNameLst>
                                          <p:attrName>style.visibility</p:attrName>
                                        </p:attrNameLst>
                                      </p:cBhvr>
                                      <p:to>
                                        <p:strVal val="hidden"/>
                                      </p:to>
                                    </p:set>
                                  </p:childTnLst>
                                </p:cTn>
                              </p:par>
                              <p:par>
                                <p:cTn id="104" presetID="2" presetClass="exit" presetSubtype="6" fill="hold" grpId="1" nodeType="withEffect">
                                  <p:stCondLst>
                                    <p:cond delay="0"/>
                                  </p:stCondLst>
                                  <p:childTnLst>
                                    <p:anim calcmode="lin" valueType="num">
                                      <p:cBhvr additive="base">
                                        <p:cTn id="105" dur="500"/>
                                        <p:tgtEl>
                                          <p:spTgt spid="33"/>
                                        </p:tgtEl>
                                        <p:attrNameLst>
                                          <p:attrName>ppt_x</p:attrName>
                                        </p:attrNameLst>
                                      </p:cBhvr>
                                      <p:tavLst>
                                        <p:tav tm="0">
                                          <p:val>
                                            <p:strVal val="ppt_x"/>
                                          </p:val>
                                        </p:tav>
                                        <p:tav tm="100000">
                                          <p:val>
                                            <p:strVal val="1+ppt_w/2"/>
                                          </p:val>
                                        </p:tav>
                                      </p:tavLst>
                                    </p:anim>
                                    <p:anim calcmode="lin" valueType="num">
                                      <p:cBhvr additive="base">
                                        <p:cTn id="106" dur="500"/>
                                        <p:tgtEl>
                                          <p:spTgt spid="33"/>
                                        </p:tgtEl>
                                        <p:attrNameLst>
                                          <p:attrName>ppt_y</p:attrName>
                                        </p:attrNameLst>
                                      </p:cBhvr>
                                      <p:tavLst>
                                        <p:tav tm="0">
                                          <p:val>
                                            <p:strVal val="ppt_y"/>
                                          </p:val>
                                        </p:tav>
                                        <p:tav tm="100000">
                                          <p:val>
                                            <p:strVal val="1+ppt_h/2"/>
                                          </p:val>
                                        </p:tav>
                                      </p:tavLst>
                                    </p:anim>
                                    <p:set>
                                      <p:cBhvr>
                                        <p:cTn id="107" dur="1" fill="hold">
                                          <p:stCondLst>
                                            <p:cond delay="499"/>
                                          </p:stCondLst>
                                        </p:cTn>
                                        <p:tgtEl>
                                          <p:spTgt spid="33"/>
                                        </p:tgtEl>
                                        <p:attrNameLst>
                                          <p:attrName>style.visibility</p:attrName>
                                        </p:attrNameLst>
                                      </p:cBhvr>
                                      <p:to>
                                        <p:strVal val="hidden"/>
                                      </p:to>
                                    </p:set>
                                  </p:childTnLst>
                                </p:cTn>
                              </p:par>
                            </p:childTnLst>
                          </p:cTn>
                        </p:par>
                        <p:par>
                          <p:cTn id="108" fill="hold">
                            <p:stCondLst>
                              <p:cond delay="500"/>
                            </p:stCondLst>
                            <p:childTnLst>
                              <p:par>
                                <p:cTn id="109" presetID="21" presetClass="entr" presetSubtype="1"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heel(1)">
                                      <p:cBhvr>
                                        <p:cTn id="111" dur="1500"/>
                                        <p:tgtEl>
                                          <p:spTgt spid="18"/>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4" grpId="0"/>
      <p:bldP spid="34" grpId="1"/>
      <p:bldP spid="35" grpId="0"/>
      <p:bldP spid="35" grpId="1"/>
      <p:bldP spid="36" grpId="0"/>
      <p:bldP spid="36" grpId="1"/>
      <p:bldP spid="37" grpId="0"/>
      <p:bldP spid="37" grpId="1"/>
      <p:bldP spid="33" grpId="0"/>
      <p:bldP spid="33" grpId="1"/>
      <p:bldP spid="38"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04048" y="4309050"/>
            <a:ext cx="3996274" cy="1112611"/>
            <a:chOff x="1004048" y="4309050"/>
            <a:chExt cx="3996274" cy="1112611"/>
          </a:xfrm>
        </p:grpSpPr>
        <p:sp>
          <p:nvSpPr>
            <p:cNvPr id="4" name="TextBox 3"/>
            <p:cNvSpPr txBox="1"/>
            <p:nvPr/>
          </p:nvSpPr>
          <p:spPr>
            <a:xfrm>
              <a:off x="1004048" y="4636831"/>
              <a:ext cx="3996274" cy="784830"/>
            </a:xfrm>
            <a:prstGeom prst="rect">
              <a:avLst/>
            </a:prstGeom>
            <a:noFill/>
          </p:spPr>
          <p:txBody>
            <a:bodyPr wrap="square" rtlCol="0">
              <a:spAutoFit/>
            </a:bodyPr>
            <a:lstStyle/>
            <a:p>
              <a:pPr algn="ctr">
                <a:lnSpc>
                  <a:spcPts val="1800"/>
                </a:lnSpc>
              </a:pPr>
              <a:r>
                <a:rPr lang="sr-Latn-RS" sz="1050" spc="-40" smtClean="0">
                  <a:solidFill>
                    <a:srgbClr val="237DB9"/>
                  </a:solidFill>
                  <a:latin typeface="Montserrat Light" panose="00000400000000000000" pitchFamily="50" charset="-18"/>
                  <a:cs typeface="Modak" panose="01000000000000000000" pitchFamily="2" charset="-18"/>
                </a:rPr>
                <a:t>Ovaj kratki prikaz rada sa prozorom je preuzet sa YouTube-a, najpoznatijeg „mesta“ na internetu gde se mogu pronaći video snimci sa objašnjenjima i uputstvima za rad sa računarom. </a:t>
              </a:r>
              <a:endParaRPr lang="sr-Latn-RS" sz="1050" spc="-40">
                <a:solidFill>
                  <a:srgbClr val="237DB9"/>
                </a:solidFill>
                <a:latin typeface="Montserrat Light" panose="00000400000000000000" pitchFamily="50" charset="-18"/>
                <a:cs typeface="Modak" panose="01000000000000000000" pitchFamily="2" charset="-18"/>
              </a:endParaRPr>
            </a:p>
          </p:txBody>
        </p:sp>
        <p:sp>
          <p:nvSpPr>
            <p:cNvPr id="5" name="TextBox 4"/>
            <p:cNvSpPr txBox="1"/>
            <p:nvPr/>
          </p:nvSpPr>
          <p:spPr>
            <a:xfrm>
              <a:off x="1992935" y="4309050"/>
              <a:ext cx="2018501" cy="307777"/>
            </a:xfrm>
            <a:prstGeom prst="rect">
              <a:avLst/>
            </a:prstGeom>
            <a:noFill/>
          </p:spPr>
          <p:txBody>
            <a:bodyPr wrap="none" rtlCol="0">
              <a:spAutoFit/>
            </a:bodyPr>
            <a:lstStyle/>
            <a:p>
              <a:pPr algn="ctr"/>
              <a:r>
                <a:rPr lang="sr-Latn-RS" sz="1400" spc="300" smtClean="0">
                  <a:solidFill>
                    <a:srgbClr val="15AA95"/>
                  </a:solidFill>
                  <a:latin typeface="Montserrat" panose="00000500000000000000" pitchFamily="50" charset="-18"/>
                  <a:cs typeface="Modak" panose="01000000000000000000" pitchFamily="2" charset="-18"/>
                </a:rPr>
                <a:t>VIDEO SNIMAK</a:t>
              </a:r>
              <a:endParaRPr lang="sr-Latn-RS" sz="1400" spc="300">
                <a:solidFill>
                  <a:srgbClr val="15AA95"/>
                </a:solidFill>
                <a:latin typeface="Montserrat" panose="00000500000000000000" pitchFamily="50" charset="-18"/>
                <a:cs typeface="Modak" panose="01000000000000000000" pitchFamily="2" charset="-18"/>
              </a:endParaRPr>
            </a:p>
          </p:txBody>
        </p:sp>
      </p:grpSp>
      <p:sp>
        <p:nvSpPr>
          <p:cNvPr id="8" name="Rectangle 7"/>
          <p:cNvSpPr/>
          <p:nvPr/>
        </p:nvSpPr>
        <p:spPr>
          <a:xfrm>
            <a:off x="6097200" y="0"/>
            <a:ext cx="60948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TextBox 8"/>
          <p:cNvSpPr txBox="1"/>
          <p:nvPr/>
        </p:nvSpPr>
        <p:spPr>
          <a:xfrm>
            <a:off x="6612478" y="594765"/>
            <a:ext cx="5077032" cy="584775"/>
          </a:xfrm>
          <a:prstGeom prst="rect">
            <a:avLst/>
          </a:prstGeom>
          <a:noFill/>
        </p:spPr>
        <p:txBody>
          <a:bodyPr wrap="none" rtlCol="0">
            <a:spAutoFit/>
          </a:bodyPr>
          <a:lstStyle/>
          <a:p>
            <a:pPr algn="ctr"/>
            <a:r>
              <a:rPr lang="sr-Latn-RS" sz="3200" spc="340" smtClean="0">
                <a:solidFill>
                  <a:srgbClr val="BE372C"/>
                </a:solidFill>
                <a:latin typeface="Montserrat" panose="00000500000000000000" pitchFamily="50" charset="-18"/>
                <a:cs typeface="Modak" panose="01000000000000000000" pitchFamily="2" charset="-18"/>
              </a:rPr>
              <a:t>RAD SA PROZOROM</a:t>
            </a:r>
            <a:endParaRPr lang="sr-Latn-RS" sz="3200" spc="340">
              <a:solidFill>
                <a:srgbClr val="BE372C"/>
              </a:solidFill>
              <a:latin typeface="Montserrat" panose="00000500000000000000" pitchFamily="50" charset="-18"/>
              <a:cs typeface="Modak" panose="01000000000000000000" pitchFamily="2" charset="-18"/>
            </a:endParaRPr>
          </a:p>
        </p:txBody>
      </p:sp>
      <p:sp>
        <p:nvSpPr>
          <p:cNvPr id="10" name="TextBox 9"/>
          <p:cNvSpPr txBox="1"/>
          <p:nvPr/>
        </p:nvSpPr>
        <p:spPr>
          <a:xfrm>
            <a:off x="7410607" y="326347"/>
            <a:ext cx="3472425" cy="215444"/>
          </a:xfrm>
          <a:prstGeom prst="rect">
            <a:avLst/>
          </a:prstGeom>
          <a:noFill/>
        </p:spPr>
        <p:txBody>
          <a:bodyPr wrap="none" rtlCol="0">
            <a:spAutoFit/>
          </a:bodyPr>
          <a:lstStyle/>
          <a:p>
            <a:pPr algn="ctr"/>
            <a:r>
              <a:rPr lang="sr-Latn-RS" sz="800" spc="600" smtClean="0">
                <a:solidFill>
                  <a:srgbClr val="F09B13"/>
                </a:solidFill>
                <a:latin typeface="Montserrat" panose="00000500000000000000" pitchFamily="50" charset="-18"/>
                <a:cs typeface="Modak" panose="01000000000000000000" pitchFamily="2" charset="-18"/>
              </a:rPr>
              <a:t>OVDE TREBA DA SAVLADATE</a:t>
            </a:r>
            <a:endParaRPr lang="sr-Latn-RS" sz="800" spc="600">
              <a:solidFill>
                <a:srgbClr val="F09B13"/>
              </a:solidFill>
              <a:latin typeface="Montserrat" panose="00000500000000000000" pitchFamily="50" charset="-18"/>
              <a:cs typeface="Modak" panose="01000000000000000000" pitchFamily="2" charset="-18"/>
            </a:endParaRPr>
          </a:p>
        </p:txBody>
      </p:sp>
      <p:sp>
        <p:nvSpPr>
          <p:cNvPr id="11" name="TextBox 10"/>
          <p:cNvSpPr txBox="1"/>
          <p:nvPr/>
        </p:nvSpPr>
        <p:spPr>
          <a:xfrm>
            <a:off x="6955302" y="1173444"/>
            <a:ext cx="4431792" cy="500971"/>
          </a:xfrm>
          <a:prstGeom prst="rect">
            <a:avLst/>
          </a:prstGeom>
          <a:noFill/>
        </p:spPr>
        <p:txBody>
          <a:bodyPr wrap="square" rtlCol="0">
            <a:spAutoFit/>
          </a:bodyPr>
          <a:lstStyle/>
          <a:p>
            <a:pPr algn="ctr">
              <a:lnSpc>
                <a:spcPts val="1700"/>
              </a:lnSpc>
            </a:pPr>
            <a:r>
              <a:rPr lang="sr-Latn-RS" sz="800" spc="200" smtClean="0">
                <a:solidFill>
                  <a:srgbClr val="15AA95"/>
                </a:solidFill>
                <a:latin typeface="Montserrat Light" panose="00000400000000000000" pitchFamily="50" charset="-18"/>
                <a:cs typeface="Modak" panose="01000000000000000000" pitchFamily="2" charset="-18"/>
              </a:rPr>
              <a:t>i da naučite koje su osnovne radnje i manipulacije koje obavljamo kada radimo sa nekim od Windows programa</a:t>
            </a:r>
            <a:endParaRPr lang="sr-Latn-RS" sz="800" spc="200">
              <a:solidFill>
                <a:srgbClr val="15AA95"/>
              </a:solidFill>
              <a:latin typeface="Montserrat Light" panose="00000400000000000000" pitchFamily="50" charset="-18"/>
              <a:cs typeface="Modak" panose="01000000000000000000" pitchFamily="2" charset="-18"/>
            </a:endParaRPr>
          </a:p>
        </p:txBody>
      </p:sp>
      <p:grpSp>
        <p:nvGrpSpPr>
          <p:cNvPr id="2" name="Group 1"/>
          <p:cNvGrpSpPr/>
          <p:nvPr/>
        </p:nvGrpSpPr>
        <p:grpSpPr>
          <a:xfrm>
            <a:off x="6776085" y="2517901"/>
            <a:ext cx="2190750" cy="1099183"/>
            <a:chOff x="6776085" y="2517901"/>
            <a:chExt cx="2190750" cy="1099183"/>
          </a:xfrm>
        </p:grpSpPr>
        <p:sp>
          <p:nvSpPr>
            <p:cNvPr id="19" name="TextBox 18"/>
            <p:cNvSpPr txBox="1"/>
            <p:nvPr/>
          </p:nvSpPr>
          <p:spPr>
            <a:xfrm>
              <a:off x="6957219" y="2517901"/>
              <a:ext cx="1806906" cy="338554"/>
            </a:xfrm>
            <a:prstGeom prst="rect">
              <a:avLst/>
            </a:prstGeom>
            <a:noFill/>
          </p:spPr>
          <p:txBody>
            <a:bodyPr wrap="none" rtlCol="0">
              <a:spAutoFit/>
            </a:bodyPr>
            <a:lstStyle/>
            <a:p>
              <a:pPr algn="ctr"/>
              <a:r>
                <a:rPr lang="sr-Latn-RS" sz="1600" spc="300" smtClean="0">
                  <a:solidFill>
                    <a:srgbClr val="F09B13"/>
                  </a:solidFill>
                  <a:latin typeface="Montserrat" panose="00000500000000000000" pitchFamily="50" charset="-18"/>
                  <a:cs typeface="Modak" panose="01000000000000000000" pitchFamily="2" charset="-18"/>
                </a:rPr>
                <a:t>OTVARANJE</a:t>
              </a:r>
              <a:endParaRPr lang="sr-Latn-RS" sz="1600" spc="300">
                <a:solidFill>
                  <a:srgbClr val="F09B13"/>
                </a:solidFill>
                <a:latin typeface="Montserrat" panose="00000500000000000000" pitchFamily="50" charset="-18"/>
                <a:cs typeface="Modak" panose="01000000000000000000" pitchFamily="2" charset="-18"/>
              </a:endParaRPr>
            </a:p>
          </p:txBody>
        </p:sp>
        <p:sp>
          <p:nvSpPr>
            <p:cNvPr id="23" name="TextBox 22"/>
            <p:cNvSpPr txBox="1"/>
            <p:nvPr/>
          </p:nvSpPr>
          <p:spPr>
            <a:xfrm>
              <a:off x="6776085" y="2870726"/>
              <a:ext cx="2190750" cy="746358"/>
            </a:xfrm>
            <a:prstGeom prst="rect">
              <a:avLst/>
            </a:prstGeom>
            <a:noFill/>
          </p:spPr>
          <p:txBody>
            <a:bodyPr wrap="square" rtlCol="0">
              <a:spAutoFit/>
            </a:bodyPr>
            <a:lstStyle/>
            <a:p>
              <a:pPr algn="ctr">
                <a:lnSpc>
                  <a:spcPts val="1700"/>
                </a:lnSpc>
              </a:pPr>
              <a:r>
                <a:rPr lang="sr-Latn-RS" sz="900" spc="170" smtClean="0">
                  <a:solidFill>
                    <a:srgbClr val="237DB9"/>
                  </a:solidFill>
                  <a:latin typeface="Montserrat Light" panose="00000400000000000000" pitchFamily="50" charset="-18"/>
                  <a:cs typeface="Modak" panose="01000000000000000000" pitchFamily="2" charset="-18"/>
                </a:rPr>
                <a:t>Najčešće to radimo dvostrukim klikom na odgovarajuću ikonicu</a:t>
              </a:r>
              <a:endParaRPr lang="sr-Latn-RS" sz="900" spc="170">
                <a:solidFill>
                  <a:srgbClr val="237DB9"/>
                </a:solidFill>
                <a:latin typeface="Montserrat Light" panose="00000400000000000000" pitchFamily="50" charset="-18"/>
                <a:cs typeface="Modak" panose="01000000000000000000" pitchFamily="2" charset="-18"/>
              </a:endParaRPr>
            </a:p>
          </p:txBody>
        </p:sp>
      </p:grpSp>
      <p:grpSp>
        <p:nvGrpSpPr>
          <p:cNvPr id="3" name="Group 2"/>
          <p:cNvGrpSpPr/>
          <p:nvPr/>
        </p:nvGrpSpPr>
        <p:grpSpPr>
          <a:xfrm>
            <a:off x="9423082" y="2517901"/>
            <a:ext cx="2190750" cy="1099182"/>
            <a:chOff x="9423082" y="2517901"/>
            <a:chExt cx="2190750" cy="1099182"/>
          </a:xfrm>
        </p:grpSpPr>
        <p:sp>
          <p:nvSpPr>
            <p:cNvPr id="20" name="TextBox 19"/>
            <p:cNvSpPr txBox="1"/>
            <p:nvPr/>
          </p:nvSpPr>
          <p:spPr>
            <a:xfrm>
              <a:off x="9516111" y="2517901"/>
              <a:ext cx="1965603" cy="338554"/>
            </a:xfrm>
            <a:prstGeom prst="rect">
              <a:avLst/>
            </a:prstGeom>
            <a:noFill/>
          </p:spPr>
          <p:txBody>
            <a:bodyPr wrap="none" rtlCol="0">
              <a:spAutoFit/>
            </a:bodyPr>
            <a:lstStyle/>
            <a:p>
              <a:pPr algn="ctr"/>
              <a:r>
                <a:rPr lang="sr-Latn-RS" sz="1600" spc="300" smtClean="0">
                  <a:solidFill>
                    <a:srgbClr val="F09B13"/>
                  </a:solidFill>
                  <a:latin typeface="Montserrat" panose="00000500000000000000" pitchFamily="50" charset="-18"/>
                  <a:cs typeface="Modak" panose="01000000000000000000" pitchFamily="2" charset="-18"/>
                </a:rPr>
                <a:t>ZATVARANJE</a:t>
              </a:r>
              <a:endParaRPr lang="sr-Latn-RS" sz="1600" spc="300">
                <a:solidFill>
                  <a:srgbClr val="F09B13"/>
                </a:solidFill>
                <a:latin typeface="Montserrat" panose="00000500000000000000" pitchFamily="50" charset="-18"/>
                <a:cs typeface="Modak" panose="01000000000000000000" pitchFamily="2" charset="-18"/>
              </a:endParaRPr>
            </a:p>
          </p:txBody>
        </p:sp>
        <p:sp>
          <p:nvSpPr>
            <p:cNvPr id="24" name="TextBox 23"/>
            <p:cNvSpPr txBox="1"/>
            <p:nvPr/>
          </p:nvSpPr>
          <p:spPr>
            <a:xfrm>
              <a:off x="9423082" y="2870725"/>
              <a:ext cx="2190750" cy="746358"/>
            </a:xfrm>
            <a:prstGeom prst="rect">
              <a:avLst/>
            </a:prstGeom>
            <a:noFill/>
          </p:spPr>
          <p:txBody>
            <a:bodyPr wrap="square" rtlCol="0">
              <a:spAutoFit/>
            </a:bodyPr>
            <a:lstStyle/>
            <a:p>
              <a:pPr algn="ctr">
                <a:lnSpc>
                  <a:spcPts val="1700"/>
                </a:lnSpc>
              </a:pPr>
              <a:r>
                <a:rPr lang="sr-Latn-RS" sz="900" spc="170" smtClean="0">
                  <a:solidFill>
                    <a:srgbClr val="237DB9"/>
                  </a:solidFill>
                  <a:latin typeface="Montserrat Light" panose="00000400000000000000" pitchFamily="50" charset="-18"/>
                  <a:cs typeface="Modak" panose="01000000000000000000" pitchFamily="2" charset="-18"/>
                </a:rPr>
                <a:t>Pritisnemo (jedan klik mišem) „X“ u gornjem desnom uglu prozora</a:t>
              </a:r>
              <a:endParaRPr lang="sr-Latn-RS" sz="900" spc="170">
                <a:solidFill>
                  <a:srgbClr val="237DB9"/>
                </a:solidFill>
                <a:latin typeface="Montserrat Light" panose="00000400000000000000" pitchFamily="50" charset="-18"/>
                <a:cs typeface="Modak" panose="01000000000000000000" pitchFamily="2" charset="-18"/>
              </a:endParaRPr>
            </a:p>
          </p:txBody>
        </p:sp>
      </p:grpSp>
      <p:grpSp>
        <p:nvGrpSpPr>
          <p:cNvPr id="12" name="Group 11"/>
          <p:cNvGrpSpPr/>
          <p:nvPr/>
        </p:nvGrpSpPr>
        <p:grpSpPr>
          <a:xfrm>
            <a:off x="6776085" y="4708637"/>
            <a:ext cx="2190750" cy="1319671"/>
            <a:chOff x="6776085" y="4708637"/>
            <a:chExt cx="2190750" cy="1319671"/>
          </a:xfrm>
        </p:grpSpPr>
        <p:sp>
          <p:nvSpPr>
            <p:cNvPr id="21" name="TextBox 20"/>
            <p:cNvSpPr txBox="1"/>
            <p:nvPr/>
          </p:nvSpPr>
          <p:spPr>
            <a:xfrm>
              <a:off x="6931570" y="4708637"/>
              <a:ext cx="1858202" cy="338554"/>
            </a:xfrm>
            <a:prstGeom prst="rect">
              <a:avLst/>
            </a:prstGeom>
            <a:noFill/>
          </p:spPr>
          <p:txBody>
            <a:bodyPr wrap="none" rtlCol="0">
              <a:spAutoFit/>
            </a:bodyPr>
            <a:lstStyle/>
            <a:p>
              <a:pPr algn="ctr"/>
              <a:r>
                <a:rPr lang="sr-Latn-RS" sz="1600" spc="300" smtClean="0">
                  <a:solidFill>
                    <a:srgbClr val="F09B13"/>
                  </a:solidFill>
                  <a:latin typeface="Montserrat" panose="00000500000000000000" pitchFamily="50" charset="-18"/>
                  <a:cs typeface="Modak" panose="01000000000000000000" pitchFamily="2" charset="-18"/>
                </a:rPr>
                <a:t>POMERANJE</a:t>
              </a:r>
              <a:endParaRPr lang="sr-Latn-RS" sz="1600" spc="300">
                <a:solidFill>
                  <a:srgbClr val="F09B13"/>
                </a:solidFill>
                <a:latin typeface="Montserrat" panose="00000500000000000000" pitchFamily="50" charset="-18"/>
                <a:cs typeface="Modak" panose="01000000000000000000" pitchFamily="2" charset="-18"/>
              </a:endParaRPr>
            </a:p>
          </p:txBody>
        </p:sp>
        <p:sp>
          <p:nvSpPr>
            <p:cNvPr id="25" name="TextBox 24"/>
            <p:cNvSpPr txBox="1"/>
            <p:nvPr/>
          </p:nvSpPr>
          <p:spPr>
            <a:xfrm>
              <a:off x="6776085" y="5063941"/>
              <a:ext cx="2190750" cy="964367"/>
            </a:xfrm>
            <a:prstGeom prst="rect">
              <a:avLst/>
            </a:prstGeom>
            <a:noFill/>
          </p:spPr>
          <p:txBody>
            <a:bodyPr wrap="square" rtlCol="0">
              <a:spAutoFit/>
            </a:bodyPr>
            <a:lstStyle/>
            <a:p>
              <a:pPr algn="ctr">
                <a:lnSpc>
                  <a:spcPts val="1700"/>
                </a:lnSpc>
              </a:pPr>
              <a:r>
                <a:rPr lang="sr-Latn-RS" sz="900" spc="170" smtClean="0">
                  <a:solidFill>
                    <a:srgbClr val="237DB9"/>
                  </a:solidFill>
                  <a:latin typeface="Montserrat Light" panose="00000400000000000000" pitchFamily="50" charset="-18"/>
                  <a:cs typeface="Modak" panose="01000000000000000000" pitchFamily="2" charset="-18"/>
                </a:rPr>
                <a:t>Pritisnete naslovnu liniju (prikazano na sledećem slajdu), pomerite i potom otpustite taster.</a:t>
              </a:r>
              <a:endParaRPr lang="sr-Latn-RS" sz="900" spc="170">
                <a:solidFill>
                  <a:srgbClr val="237DB9"/>
                </a:solidFill>
                <a:latin typeface="Montserrat Light" panose="00000400000000000000" pitchFamily="50" charset="-18"/>
                <a:cs typeface="Modak" panose="01000000000000000000" pitchFamily="2" charset="-18"/>
              </a:endParaRPr>
            </a:p>
          </p:txBody>
        </p:sp>
      </p:grpSp>
      <p:grpSp>
        <p:nvGrpSpPr>
          <p:cNvPr id="13" name="Group 12"/>
          <p:cNvGrpSpPr/>
          <p:nvPr/>
        </p:nvGrpSpPr>
        <p:grpSpPr>
          <a:xfrm>
            <a:off x="9048838" y="4708637"/>
            <a:ext cx="2900153" cy="1319670"/>
            <a:chOff x="9048838" y="4708637"/>
            <a:chExt cx="2900153" cy="1319670"/>
          </a:xfrm>
        </p:grpSpPr>
        <p:sp>
          <p:nvSpPr>
            <p:cNvPr id="22" name="TextBox 21"/>
            <p:cNvSpPr txBox="1"/>
            <p:nvPr/>
          </p:nvSpPr>
          <p:spPr>
            <a:xfrm>
              <a:off x="9048838" y="4708637"/>
              <a:ext cx="2900153" cy="338554"/>
            </a:xfrm>
            <a:prstGeom prst="rect">
              <a:avLst/>
            </a:prstGeom>
            <a:noFill/>
          </p:spPr>
          <p:txBody>
            <a:bodyPr wrap="none" rtlCol="0">
              <a:spAutoFit/>
            </a:bodyPr>
            <a:lstStyle/>
            <a:p>
              <a:pPr algn="ctr"/>
              <a:r>
                <a:rPr lang="sr-Latn-RS" sz="1600" spc="300" smtClean="0">
                  <a:solidFill>
                    <a:srgbClr val="F09B13"/>
                  </a:solidFill>
                  <a:latin typeface="Montserrat" panose="00000500000000000000" pitchFamily="50" charset="-18"/>
                  <a:cs typeface="Modak" panose="01000000000000000000" pitchFamily="2" charset="-18"/>
                </a:rPr>
                <a:t>PROMENA VELIČINE</a:t>
              </a:r>
              <a:endParaRPr lang="sr-Latn-RS" sz="1600" spc="300">
                <a:solidFill>
                  <a:srgbClr val="F09B13"/>
                </a:solidFill>
                <a:latin typeface="Montserrat" panose="00000500000000000000" pitchFamily="50" charset="-18"/>
                <a:cs typeface="Modak" panose="01000000000000000000" pitchFamily="2" charset="-18"/>
              </a:endParaRPr>
            </a:p>
          </p:txBody>
        </p:sp>
        <p:sp>
          <p:nvSpPr>
            <p:cNvPr id="26" name="TextBox 25"/>
            <p:cNvSpPr txBox="1"/>
            <p:nvPr/>
          </p:nvSpPr>
          <p:spPr>
            <a:xfrm>
              <a:off x="9423082" y="5063940"/>
              <a:ext cx="2190750" cy="964367"/>
            </a:xfrm>
            <a:prstGeom prst="rect">
              <a:avLst/>
            </a:prstGeom>
            <a:noFill/>
          </p:spPr>
          <p:txBody>
            <a:bodyPr wrap="square" rtlCol="0">
              <a:spAutoFit/>
            </a:bodyPr>
            <a:lstStyle/>
            <a:p>
              <a:pPr algn="ctr">
                <a:lnSpc>
                  <a:spcPts val="1700"/>
                </a:lnSpc>
              </a:pPr>
              <a:r>
                <a:rPr lang="sr-Latn-RS" sz="900" spc="170" smtClean="0">
                  <a:solidFill>
                    <a:srgbClr val="237DB9"/>
                  </a:solidFill>
                  <a:latin typeface="Montserrat Light" panose="00000400000000000000" pitchFamily="50" charset="-18"/>
                  <a:cs typeface="Modak" panose="01000000000000000000" pitchFamily="2" charset="-18"/>
                </a:rPr>
                <a:t>postojetri osnovna „stanja“ – minimiziran, maksimiziran i vraćen na podrazumevano</a:t>
              </a:r>
              <a:endParaRPr lang="sr-Latn-RS" sz="900" spc="170">
                <a:solidFill>
                  <a:srgbClr val="237DB9"/>
                </a:solidFill>
                <a:latin typeface="Montserrat Light" panose="00000400000000000000" pitchFamily="50" charset="-18"/>
                <a:cs typeface="Modak" panose="01000000000000000000" pitchFamily="2" charset="-18"/>
              </a:endParaRPr>
            </a:p>
          </p:txBody>
        </p:sp>
      </p:grpSp>
      <p:grpSp>
        <p:nvGrpSpPr>
          <p:cNvPr id="27" name="Group 26"/>
          <p:cNvGrpSpPr>
            <a:grpSpLocks noChangeAspect="1"/>
          </p:cNvGrpSpPr>
          <p:nvPr/>
        </p:nvGrpSpPr>
        <p:grpSpPr>
          <a:xfrm>
            <a:off x="10266457" y="1890619"/>
            <a:ext cx="504000" cy="494725"/>
            <a:chOff x="8972674" y="430219"/>
            <a:chExt cx="517526" cy="508000"/>
          </a:xfrm>
          <a:solidFill>
            <a:srgbClr val="15AA95"/>
          </a:solidFill>
        </p:grpSpPr>
        <p:sp>
          <p:nvSpPr>
            <p:cNvPr id="28" name="Freeform 16"/>
            <p:cNvSpPr>
              <a:spLocks/>
            </p:cNvSpPr>
            <p:nvPr/>
          </p:nvSpPr>
          <p:spPr bwMode="auto">
            <a:xfrm>
              <a:off x="8972674" y="430219"/>
              <a:ext cx="457200" cy="436563"/>
            </a:xfrm>
            <a:custGeom>
              <a:avLst/>
              <a:gdLst>
                <a:gd name="T0" fmla="*/ 864 w 864"/>
                <a:gd name="T1" fmla="*/ 0 h 825"/>
                <a:gd name="T2" fmla="*/ 0 w 864"/>
                <a:gd name="T3" fmla="*/ 0 h 825"/>
                <a:gd name="T4" fmla="*/ 0 w 864"/>
                <a:gd name="T5" fmla="*/ 825 h 825"/>
                <a:gd name="T6" fmla="*/ 97 w 864"/>
                <a:gd name="T7" fmla="*/ 825 h 825"/>
                <a:gd name="T8" fmla="*/ 97 w 864"/>
                <a:gd name="T9" fmla="*/ 115 h 825"/>
                <a:gd name="T10" fmla="*/ 864 w 864"/>
                <a:gd name="T11" fmla="*/ 115 h 825"/>
                <a:gd name="T12" fmla="*/ 864 w 864"/>
                <a:gd name="T13" fmla="*/ 0 h 825"/>
              </a:gdLst>
              <a:ahLst/>
              <a:cxnLst>
                <a:cxn ang="0">
                  <a:pos x="T0" y="T1"/>
                </a:cxn>
                <a:cxn ang="0">
                  <a:pos x="T2" y="T3"/>
                </a:cxn>
                <a:cxn ang="0">
                  <a:pos x="T4" y="T5"/>
                </a:cxn>
                <a:cxn ang="0">
                  <a:pos x="T6" y="T7"/>
                </a:cxn>
                <a:cxn ang="0">
                  <a:pos x="T8" y="T9"/>
                </a:cxn>
                <a:cxn ang="0">
                  <a:pos x="T10" y="T11"/>
                </a:cxn>
                <a:cxn ang="0">
                  <a:pos x="T12" y="T13"/>
                </a:cxn>
              </a:cxnLst>
              <a:rect l="0" t="0" r="r" b="b"/>
              <a:pathLst>
                <a:path w="864" h="825">
                  <a:moveTo>
                    <a:pt x="864" y="0"/>
                  </a:moveTo>
                  <a:lnTo>
                    <a:pt x="0" y="0"/>
                  </a:lnTo>
                  <a:lnTo>
                    <a:pt x="0" y="825"/>
                  </a:lnTo>
                  <a:lnTo>
                    <a:pt x="97" y="825"/>
                  </a:lnTo>
                  <a:lnTo>
                    <a:pt x="97" y="115"/>
                  </a:lnTo>
                  <a:lnTo>
                    <a:pt x="864" y="115"/>
                  </a:lnTo>
                  <a:lnTo>
                    <a:pt x="864" y="0"/>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sp>
          <p:nvSpPr>
            <p:cNvPr id="29" name="Freeform 17"/>
            <p:cNvSpPr>
              <a:spLocks noEditPoints="1"/>
            </p:cNvSpPr>
            <p:nvPr/>
          </p:nvSpPr>
          <p:spPr bwMode="auto">
            <a:xfrm>
              <a:off x="9044112" y="511181"/>
              <a:ext cx="446088" cy="427038"/>
            </a:xfrm>
            <a:custGeom>
              <a:avLst/>
              <a:gdLst>
                <a:gd name="T0" fmla="*/ 0 w 845"/>
                <a:gd name="T1" fmla="*/ 0 h 806"/>
                <a:gd name="T2" fmla="*/ 0 w 845"/>
                <a:gd name="T3" fmla="*/ 806 h 806"/>
                <a:gd name="T4" fmla="*/ 845 w 845"/>
                <a:gd name="T5" fmla="*/ 806 h 806"/>
                <a:gd name="T6" fmla="*/ 845 w 845"/>
                <a:gd name="T7" fmla="*/ 0 h 806"/>
                <a:gd name="T8" fmla="*/ 0 w 845"/>
                <a:gd name="T9" fmla="*/ 0 h 806"/>
                <a:gd name="T10" fmla="*/ 586 w 845"/>
                <a:gd name="T11" fmla="*/ 540 h 806"/>
                <a:gd name="T12" fmla="*/ 590 w 845"/>
                <a:gd name="T13" fmla="*/ 546 h 806"/>
                <a:gd name="T14" fmla="*/ 590 w 845"/>
                <a:gd name="T15" fmla="*/ 560 h 806"/>
                <a:gd name="T16" fmla="*/ 586 w 845"/>
                <a:gd name="T17" fmla="*/ 566 h 806"/>
                <a:gd name="T18" fmla="*/ 579 w 845"/>
                <a:gd name="T19" fmla="*/ 572 h 806"/>
                <a:gd name="T20" fmla="*/ 565 w 845"/>
                <a:gd name="T21" fmla="*/ 572 h 806"/>
                <a:gd name="T22" fmla="*/ 559 w 845"/>
                <a:gd name="T23" fmla="*/ 566 h 806"/>
                <a:gd name="T24" fmla="*/ 423 w 845"/>
                <a:gd name="T25" fmla="*/ 430 h 806"/>
                <a:gd name="T26" fmla="*/ 287 w 845"/>
                <a:gd name="T27" fmla="*/ 566 h 806"/>
                <a:gd name="T28" fmla="*/ 281 w 845"/>
                <a:gd name="T29" fmla="*/ 572 h 806"/>
                <a:gd name="T30" fmla="*/ 266 w 845"/>
                <a:gd name="T31" fmla="*/ 572 h 806"/>
                <a:gd name="T32" fmla="*/ 261 w 845"/>
                <a:gd name="T33" fmla="*/ 566 h 806"/>
                <a:gd name="T34" fmla="*/ 255 w 845"/>
                <a:gd name="T35" fmla="*/ 560 h 806"/>
                <a:gd name="T36" fmla="*/ 255 w 845"/>
                <a:gd name="T37" fmla="*/ 546 h 806"/>
                <a:gd name="T38" fmla="*/ 261 w 845"/>
                <a:gd name="T39" fmla="*/ 540 h 806"/>
                <a:gd name="T40" fmla="*/ 396 w 845"/>
                <a:gd name="T41" fmla="*/ 403 h 806"/>
                <a:gd name="T42" fmla="*/ 261 w 845"/>
                <a:gd name="T43" fmla="*/ 268 h 806"/>
                <a:gd name="T44" fmla="*/ 255 w 845"/>
                <a:gd name="T45" fmla="*/ 262 h 806"/>
                <a:gd name="T46" fmla="*/ 255 w 845"/>
                <a:gd name="T47" fmla="*/ 248 h 806"/>
                <a:gd name="T48" fmla="*/ 261 w 845"/>
                <a:gd name="T49" fmla="*/ 240 h 806"/>
                <a:gd name="T50" fmla="*/ 266 w 845"/>
                <a:gd name="T51" fmla="*/ 236 h 806"/>
                <a:gd name="T52" fmla="*/ 281 w 845"/>
                <a:gd name="T53" fmla="*/ 236 h 806"/>
                <a:gd name="T54" fmla="*/ 287 w 845"/>
                <a:gd name="T55" fmla="*/ 240 h 806"/>
                <a:gd name="T56" fmla="*/ 423 w 845"/>
                <a:gd name="T57" fmla="*/ 376 h 806"/>
                <a:gd name="T58" fmla="*/ 559 w 845"/>
                <a:gd name="T59" fmla="*/ 240 h 806"/>
                <a:gd name="T60" fmla="*/ 565 w 845"/>
                <a:gd name="T61" fmla="*/ 236 h 806"/>
                <a:gd name="T62" fmla="*/ 579 w 845"/>
                <a:gd name="T63" fmla="*/ 236 h 806"/>
                <a:gd name="T64" fmla="*/ 586 w 845"/>
                <a:gd name="T65" fmla="*/ 240 h 806"/>
                <a:gd name="T66" fmla="*/ 590 w 845"/>
                <a:gd name="T67" fmla="*/ 248 h 806"/>
                <a:gd name="T68" fmla="*/ 590 w 845"/>
                <a:gd name="T69" fmla="*/ 262 h 806"/>
                <a:gd name="T70" fmla="*/ 586 w 845"/>
                <a:gd name="T71" fmla="*/ 268 h 806"/>
                <a:gd name="T72" fmla="*/ 451 w 845"/>
                <a:gd name="T73" fmla="*/ 403 h 806"/>
                <a:gd name="T74" fmla="*/ 586 w 845"/>
                <a:gd name="T75" fmla="*/ 54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5" h="806">
                  <a:moveTo>
                    <a:pt x="0" y="0"/>
                  </a:moveTo>
                  <a:lnTo>
                    <a:pt x="0" y="806"/>
                  </a:lnTo>
                  <a:lnTo>
                    <a:pt x="845" y="806"/>
                  </a:lnTo>
                  <a:lnTo>
                    <a:pt x="845" y="0"/>
                  </a:lnTo>
                  <a:lnTo>
                    <a:pt x="0" y="0"/>
                  </a:lnTo>
                  <a:close/>
                  <a:moveTo>
                    <a:pt x="586" y="540"/>
                  </a:moveTo>
                  <a:lnTo>
                    <a:pt x="590" y="546"/>
                  </a:lnTo>
                  <a:lnTo>
                    <a:pt x="590" y="560"/>
                  </a:lnTo>
                  <a:lnTo>
                    <a:pt x="586" y="566"/>
                  </a:lnTo>
                  <a:lnTo>
                    <a:pt x="579" y="572"/>
                  </a:lnTo>
                  <a:lnTo>
                    <a:pt x="565" y="572"/>
                  </a:lnTo>
                  <a:lnTo>
                    <a:pt x="559" y="566"/>
                  </a:lnTo>
                  <a:lnTo>
                    <a:pt x="423" y="430"/>
                  </a:lnTo>
                  <a:lnTo>
                    <a:pt x="287" y="566"/>
                  </a:lnTo>
                  <a:lnTo>
                    <a:pt x="281" y="572"/>
                  </a:lnTo>
                  <a:lnTo>
                    <a:pt x="266" y="572"/>
                  </a:lnTo>
                  <a:lnTo>
                    <a:pt x="261" y="566"/>
                  </a:lnTo>
                  <a:lnTo>
                    <a:pt x="255" y="560"/>
                  </a:lnTo>
                  <a:lnTo>
                    <a:pt x="255" y="546"/>
                  </a:lnTo>
                  <a:lnTo>
                    <a:pt x="261" y="540"/>
                  </a:lnTo>
                  <a:lnTo>
                    <a:pt x="396" y="403"/>
                  </a:lnTo>
                  <a:lnTo>
                    <a:pt x="261" y="268"/>
                  </a:lnTo>
                  <a:lnTo>
                    <a:pt x="255" y="262"/>
                  </a:lnTo>
                  <a:lnTo>
                    <a:pt x="255" y="248"/>
                  </a:lnTo>
                  <a:lnTo>
                    <a:pt x="261" y="240"/>
                  </a:lnTo>
                  <a:lnTo>
                    <a:pt x="266" y="236"/>
                  </a:lnTo>
                  <a:lnTo>
                    <a:pt x="281" y="236"/>
                  </a:lnTo>
                  <a:lnTo>
                    <a:pt x="287" y="240"/>
                  </a:lnTo>
                  <a:lnTo>
                    <a:pt x="423" y="376"/>
                  </a:lnTo>
                  <a:lnTo>
                    <a:pt x="559" y="240"/>
                  </a:lnTo>
                  <a:lnTo>
                    <a:pt x="565" y="236"/>
                  </a:lnTo>
                  <a:lnTo>
                    <a:pt x="579" y="236"/>
                  </a:lnTo>
                  <a:lnTo>
                    <a:pt x="586" y="240"/>
                  </a:lnTo>
                  <a:lnTo>
                    <a:pt x="590" y="248"/>
                  </a:lnTo>
                  <a:lnTo>
                    <a:pt x="590" y="262"/>
                  </a:lnTo>
                  <a:lnTo>
                    <a:pt x="586" y="268"/>
                  </a:lnTo>
                  <a:lnTo>
                    <a:pt x="451" y="403"/>
                  </a:lnTo>
                  <a:lnTo>
                    <a:pt x="586" y="540"/>
                  </a:lnTo>
                  <a:close/>
                </a:path>
              </a:pathLst>
            </a:custGeom>
            <a:grpFill/>
            <a:ln>
              <a:noFill/>
            </a:ln>
          </p:spPr>
          <p:txBody>
            <a:bodyPr vert="horz" wrap="square" lIns="91440" tIns="45720" rIns="91440" bIns="45720" numCol="1" anchor="t" anchorCtr="0" compatLnSpc="1">
              <a:prstTxWarp prst="textNoShape">
                <a:avLst/>
              </a:prstTxWarp>
            </a:bodyPr>
            <a:lstStyle/>
            <a:p>
              <a:endParaRPr lang="sr-Latn-RS"/>
            </a:p>
          </p:txBody>
        </p:sp>
      </p:grpSp>
      <p:sp>
        <p:nvSpPr>
          <p:cNvPr id="34" name="Freeform 5"/>
          <p:cNvSpPr>
            <a:spLocks noChangeAspect="1" noEditPoints="1"/>
          </p:cNvSpPr>
          <p:nvPr/>
        </p:nvSpPr>
        <p:spPr bwMode="auto">
          <a:xfrm>
            <a:off x="7630176" y="1847872"/>
            <a:ext cx="396000" cy="516621"/>
          </a:xfrm>
          <a:custGeom>
            <a:avLst/>
            <a:gdLst>
              <a:gd name="T0" fmla="*/ 1525 w 2694"/>
              <a:gd name="T1" fmla="*/ 73 h 3511"/>
              <a:gd name="T2" fmla="*/ 1154 w 2694"/>
              <a:gd name="T3" fmla="*/ 224 h 3511"/>
              <a:gd name="T4" fmla="*/ 869 w 2694"/>
              <a:gd name="T5" fmla="*/ 404 h 3511"/>
              <a:gd name="T6" fmla="*/ 594 w 2694"/>
              <a:gd name="T7" fmla="*/ 655 h 3511"/>
              <a:gd name="T8" fmla="*/ 318 w 2694"/>
              <a:gd name="T9" fmla="*/ 1019 h 3511"/>
              <a:gd name="T10" fmla="*/ 118 w 2694"/>
              <a:gd name="T11" fmla="*/ 1446 h 3511"/>
              <a:gd name="T12" fmla="*/ 10 w 2694"/>
              <a:gd name="T13" fmla="*/ 1817 h 3511"/>
              <a:gd name="T14" fmla="*/ 20 w 2694"/>
              <a:gd name="T15" fmla="*/ 1883 h 3511"/>
              <a:gd name="T16" fmla="*/ 383 w 2694"/>
              <a:gd name="T17" fmla="*/ 1880 h 3511"/>
              <a:gd name="T18" fmla="*/ 452 w 2694"/>
              <a:gd name="T19" fmla="*/ 1572 h 3511"/>
              <a:gd name="T20" fmla="*/ 569 w 2694"/>
              <a:gd name="T21" fmla="*/ 1277 h 3511"/>
              <a:gd name="T22" fmla="*/ 736 w 2694"/>
              <a:gd name="T23" fmla="*/ 1018 h 3511"/>
              <a:gd name="T24" fmla="*/ 951 w 2694"/>
              <a:gd name="T25" fmla="*/ 796 h 3511"/>
              <a:gd name="T26" fmla="*/ 1215 w 2694"/>
              <a:gd name="T27" fmla="*/ 614 h 3511"/>
              <a:gd name="T28" fmla="*/ 1470 w 2694"/>
              <a:gd name="T29" fmla="*/ 492 h 3511"/>
              <a:gd name="T30" fmla="*/ 1711 w 2694"/>
              <a:gd name="T31" fmla="*/ 413 h 3511"/>
              <a:gd name="T32" fmla="*/ 1822 w 2694"/>
              <a:gd name="T33" fmla="*/ 117 h 3511"/>
              <a:gd name="T34" fmla="*/ 1783 w 2694"/>
              <a:gd name="T35" fmla="*/ 560 h 3511"/>
              <a:gd name="T36" fmla="*/ 1643 w 2694"/>
              <a:gd name="T37" fmla="*/ 592 h 3511"/>
              <a:gd name="T38" fmla="*/ 1408 w 2694"/>
              <a:gd name="T39" fmla="*/ 678 h 3511"/>
              <a:gd name="T40" fmla="*/ 1156 w 2694"/>
              <a:gd name="T41" fmla="*/ 828 h 3511"/>
              <a:gd name="T42" fmla="*/ 967 w 2694"/>
              <a:gd name="T43" fmla="*/ 996 h 3511"/>
              <a:gd name="T44" fmla="*/ 790 w 2694"/>
              <a:gd name="T45" fmla="*/ 1221 h 3511"/>
              <a:gd name="T46" fmla="*/ 623 w 2694"/>
              <a:gd name="T47" fmla="*/ 1544 h 3511"/>
              <a:gd name="T48" fmla="*/ 535 w 2694"/>
              <a:gd name="T49" fmla="*/ 1836 h 3511"/>
              <a:gd name="T50" fmla="*/ 796 w 2694"/>
              <a:gd name="T51" fmla="*/ 1880 h 3511"/>
              <a:gd name="T52" fmla="*/ 899 w 2694"/>
              <a:gd name="T53" fmla="*/ 1532 h 3511"/>
              <a:gd name="T54" fmla="*/ 995 w 2694"/>
              <a:gd name="T55" fmla="*/ 1346 h 3511"/>
              <a:gd name="T56" fmla="*/ 1133 w 2694"/>
              <a:gd name="T57" fmla="*/ 1183 h 3511"/>
              <a:gd name="T58" fmla="*/ 1496 w 2694"/>
              <a:gd name="T59" fmla="*/ 928 h 3511"/>
              <a:gd name="T60" fmla="*/ 1823 w 2694"/>
              <a:gd name="T61" fmla="*/ 820 h 3511"/>
              <a:gd name="T62" fmla="*/ 1815 w 2694"/>
              <a:gd name="T63" fmla="*/ 575 h 3511"/>
              <a:gd name="T64" fmla="*/ 1823 w 2694"/>
              <a:gd name="T65" fmla="*/ 1064 h 3511"/>
              <a:gd name="T66" fmla="*/ 1605 w 2694"/>
              <a:gd name="T67" fmla="*/ 1109 h 3511"/>
              <a:gd name="T68" fmla="*/ 1351 w 2694"/>
              <a:gd name="T69" fmla="*/ 1247 h 3511"/>
              <a:gd name="T70" fmla="*/ 1159 w 2694"/>
              <a:gd name="T71" fmla="*/ 1468 h 3511"/>
              <a:gd name="T72" fmla="*/ 1080 w 2694"/>
              <a:gd name="T73" fmla="*/ 1636 h 3511"/>
              <a:gd name="T74" fmla="*/ 1035 w 2694"/>
              <a:gd name="T75" fmla="*/ 1835 h 3511"/>
              <a:gd name="T76" fmla="*/ 1823 w 2694"/>
              <a:gd name="T77" fmla="*/ 1872 h 3511"/>
              <a:gd name="T78" fmla="*/ 1972 w 2694"/>
              <a:gd name="T79" fmla="*/ 1067 h 3511"/>
              <a:gd name="T80" fmla="*/ 1934 w 2694"/>
              <a:gd name="T81" fmla="*/ 1093 h 3511"/>
              <a:gd name="T82" fmla="*/ 1922 w 2694"/>
              <a:gd name="T83" fmla="*/ 1470 h 3511"/>
              <a:gd name="T84" fmla="*/ 2694 w 2694"/>
              <a:gd name="T85" fmla="*/ 1872 h 3511"/>
              <a:gd name="T86" fmla="*/ 2678 w 2694"/>
              <a:gd name="T87" fmla="*/ 1713 h 3511"/>
              <a:gd name="T88" fmla="*/ 2607 w 2694"/>
              <a:gd name="T89" fmla="*/ 1519 h 3511"/>
              <a:gd name="T90" fmla="*/ 2406 w 2694"/>
              <a:gd name="T91" fmla="*/ 1266 h 3511"/>
              <a:gd name="T92" fmla="*/ 2127 w 2694"/>
              <a:gd name="T93" fmla="*/ 1107 h 3511"/>
              <a:gd name="T94" fmla="*/ 1972 w 2694"/>
              <a:gd name="T95" fmla="*/ 1067 h 3511"/>
              <a:gd name="T96" fmla="*/ 1036 w 2694"/>
              <a:gd name="T97" fmla="*/ 2529 h 3511"/>
              <a:gd name="T98" fmla="*/ 1063 w 2694"/>
              <a:gd name="T99" fmla="*/ 2889 h 3511"/>
              <a:gd name="T100" fmla="*/ 1183 w 2694"/>
              <a:gd name="T101" fmla="*/ 3142 h 3511"/>
              <a:gd name="T102" fmla="*/ 1380 w 2694"/>
              <a:gd name="T103" fmla="*/ 3343 h 3511"/>
              <a:gd name="T104" fmla="*/ 1558 w 2694"/>
              <a:gd name="T105" fmla="*/ 3443 h 3511"/>
              <a:gd name="T106" fmla="*/ 1774 w 2694"/>
              <a:gd name="T107" fmla="*/ 3507 h 3511"/>
              <a:gd name="T108" fmla="*/ 2164 w 2694"/>
              <a:gd name="T109" fmla="*/ 3451 h 3511"/>
              <a:gd name="T110" fmla="*/ 2391 w 2694"/>
              <a:gd name="T111" fmla="*/ 3318 h 3511"/>
              <a:gd name="T112" fmla="*/ 2599 w 2694"/>
              <a:gd name="T113" fmla="*/ 3077 h 3511"/>
              <a:gd name="T114" fmla="*/ 2672 w 2694"/>
              <a:gd name="T115" fmla="*/ 2878 h 3511"/>
              <a:gd name="T116" fmla="*/ 2694 w 2694"/>
              <a:gd name="T117" fmla="*/ 2385 h 3511"/>
              <a:gd name="T118" fmla="*/ 1035 w 2694"/>
              <a:gd name="T119" fmla="*/ 1970 h 3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4" h="3511">
                <a:moveTo>
                  <a:pt x="1810" y="0"/>
                </a:moveTo>
                <a:lnTo>
                  <a:pt x="1759" y="8"/>
                </a:lnTo>
                <a:lnTo>
                  <a:pt x="1525" y="73"/>
                </a:lnTo>
                <a:lnTo>
                  <a:pt x="1429" y="105"/>
                </a:lnTo>
                <a:lnTo>
                  <a:pt x="1313" y="150"/>
                </a:lnTo>
                <a:lnTo>
                  <a:pt x="1154" y="224"/>
                </a:lnTo>
                <a:lnTo>
                  <a:pt x="1055" y="278"/>
                </a:lnTo>
                <a:lnTo>
                  <a:pt x="960" y="338"/>
                </a:lnTo>
                <a:lnTo>
                  <a:pt x="869" y="404"/>
                </a:lnTo>
                <a:lnTo>
                  <a:pt x="737" y="514"/>
                </a:lnTo>
                <a:lnTo>
                  <a:pt x="649" y="598"/>
                </a:lnTo>
                <a:lnTo>
                  <a:pt x="594" y="655"/>
                </a:lnTo>
                <a:lnTo>
                  <a:pt x="493" y="771"/>
                </a:lnTo>
                <a:lnTo>
                  <a:pt x="400" y="891"/>
                </a:lnTo>
                <a:lnTo>
                  <a:pt x="318" y="1019"/>
                </a:lnTo>
                <a:lnTo>
                  <a:pt x="244" y="1152"/>
                </a:lnTo>
                <a:lnTo>
                  <a:pt x="177" y="1295"/>
                </a:lnTo>
                <a:lnTo>
                  <a:pt x="118" y="1446"/>
                </a:lnTo>
                <a:lnTo>
                  <a:pt x="65" y="1607"/>
                </a:lnTo>
                <a:lnTo>
                  <a:pt x="42" y="1692"/>
                </a:lnTo>
                <a:lnTo>
                  <a:pt x="10" y="1817"/>
                </a:lnTo>
                <a:lnTo>
                  <a:pt x="0" y="1869"/>
                </a:lnTo>
                <a:lnTo>
                  <a:pt x="1" y="1875"/>
                </a:lnTo>
                <a:lnTo>
                  <a:pt x="20" y="1883"/>
                </a:lnTo>
                <a:lnTo>
                  <a:pt x="92" y="1888"/>
                </a:lnTo>
                <a:lnTo>
                  <a:pt x="191" y="1885"/>
                </a:lnTo>
                <a:lnTo>
                  <a:pt x="383" y="1880"/>
                </a:lnTo>
                <a:lnTo>
                  <a:pt x="413" y="1732"/>
                </a:lnTo>
                <a:lnTo>
                  <a:pt x="424" y="1678"/>
                </a:lnTo>
                <a:lnTo>
                  <a:pt x="452" y="1572"/>
                </a:lnTo>
                <a:lnTo>
                  <a:pt x="485" y="1470"/>
                </a:lnTo>
                <a:lnTo>
                  <a:pt x="525" y="1372"/>
                </a:lnTo>
                <a:lnTo>
                  <a:pt x="569" y="1277"/>
                </a:lnTo>
                <a:lnTo>
                  <a:pt x="620" y="1187"/>
                </a:lnTo>
                <a:lnTo>
                  <a:pt x="675" y="1101"/>
                </a:lnTo>
                <a:lnTo>
                  <a:pt x="736" y="1018"/>
                </a:lnTo>
                <a:lnTo>
                  <a:pt x="802" y="941"/>
                </a:lnTo>
                <a:lnTo>
                  <a:pt x="875" y="867"/>
                </a:lnTo>
                <a:lnTo>
                  <a:pt x="951" y="796"/>
                </a:lnTo>
                <a:lnTo>
                  <a:pt x="1034" y="731"/>
                </a:lnTo>
                <a:lnTo>
                  <a:pt x="1121" y="671"/>
                </a:lnTo>
                <a:lnTo>
                  <a:pt x="1215" y="614"/>
                </a:lnTo>
                <a:lnTo>
                  <a:pt x="1312" y="561"/>
                </a:lnTo>
                <a:lnTo>
                  <a:pt x="1415" y="513"/>
                </a:lnTo>
                <a:lnTo>
                  <a:pt x="1470" y="492"/>
                </a:lnTo>
                <a:lnTo>
                  <a:pt x="1528" y="469"/>
                </a:lnTo>
                <a:lnTo>
                  <a:pt x="1659" y="427"/>
                </a:lnTo>
                <a:lnTo>
                  <a:pt x="1711" y="413"/>
                </a:lnTo>
                <a:lnTo>
                  <a:pt x="1823" y="388"/>
                </a:lnTo>
                <a:lnTo>
                  <a:pt x="1823" y="193"/>
                </a:lnTo>
                <a:lnTo>
                  <a:pt x="1822" y="117"/>
                </a:lnTo>
                <a:lnTo>
                  <a:pt x="1815" y="11"/>
                </a:lnTo>
                <a:lnTo>
                  <a:pt x="1810" y="0"/>
                </a:lnTo>
                <a:close/>
                <a:moveTo>
                  <a:pt x="1783" y="560"/>
                </a:moveTo>
                <a:lnTo>
                  <a:pt x="1760" y="561"/>
                </a:lnTo>
                <a:lnTo>
                  <a:pt x="1693" y="578"/>
                </a:lnTo>
                <a:lnTo>
                  <a:pt x="1643" y="592"/>
                </a:lnTo>
                <a:lnTo>
                  <a:pt x="1594" y="606"/>
                </a:lnTo>
                <a:lnTo>
                  <a:pt x="1499" y="639"/>
                </a:lnTo>
                <a:lnTo>
                  <a:pt x="1408" y="678"/>
                </a:lnTo>
                <a:lnTo>
                  <a:pt x="1321" y="721"/>
                </a:lnTo>
                <a:lnTo>
                  <a:pt x="1237" y="772"/>
                </a:lnTo>
                <a:lnTo>
                  <a:pt x="1156" y="828"/>
                </a:lnTo>
                <a:lnTo>
                  <a:pt x="1078" y="890"/>
                </a:lnTo>
                <a:lnTo>
                  <a:pt x="1004" y="959"/>
                </a:lnTo>
                <a:lnTo>
                  <a:pt x="967" y="996"/>
                </a:lnTo>
                <a:lnTo>
                  <a:pt x="930" y="1037"/>
                </a:lnTo>
                <a:lnTo>
                  <a:pt x="857" y="1124"/>
                </a:lnTo>
                <a:lnTo>
                  <a:pt x="790" y="1221"/>
                </a:lnTo>
                <a:lnTo>
                  <a:pt x="728" y="1324"/>
                </a:lnTo>
                <a:lnTo>
                  <a:pt x="673" y="1432"/>
                </a:lnTo>
                <a:lnTo>
                  <a:pt x="623" y="1544"/>
                </a:lnTo>
                <a:lnTo>
                  <a:pt x="582" y="1660"/>
                </a:lnTo>
                <a:lnTo>
                  <a:pt x="548" y="1777"/>
                </a:lnTo>
                <a:lnTo>
                  <a:pt x="535" y="1836"/>
                </a:lnTo>
                <a:lnTo>
                  <a:pt x="522" y="1890"/>
                </a:lnTo>
                <a:lnTo>
                  <a:pt x="659" y="1885"/>
                </a:lnTo>
                <a:lnTo>
                  <a:pt x="796" y="1880"/>
                </a:lnTo>
                <a:lnTo>
                  <a:pt x="825" y="1749"/>
                </a:lnTo>
                <a:lnTo>
                  <a:pt x="841" y="1687"/>
                </a:lnTo>
                <a:lnTo>
                  <a:pt x="899" y="1532"/>
                </a:lnTo>
                <a:lnTo>
                  <a:pt x="931" y="1463"/>
                </a:lnTo>
                <a:lnTo>
                  <a:pt x="954" y="1418"/>
                </a:lnTo>
                <a:lnTo>
                  <a:pt x="995" y="1346"/>
                </a:lnTo>
                <a:lnTo>
                  <a:pt x="1041" y="1283"/>
                </a:lnTo>
                <a:lnTo>
                  <a:pt x="1098" y="1219"/>
                </a:lnTo>
                <a:lnTo>
                  <a:pt x="1133" y="1183"/>
                </a:lnTo>
                <a:lnTo>
                  <a:pt x="1199" y="1122"/>
                </a:lnTo>
                <a:lnTo>
                  <a:pt x="1340" y="1014"/>
                </a:lnTo>
                <a:lnTo>
                  <a:pt x="1496" y="928"/>
                </a:lnTo>
                <a:lnTo>
                  <a:pt x="1664" y="862"/>
                </a:lnTo>
                <a:lnTo>
                  <a:pt x="1753" y="837"/>
                </a:lnTo>
                <a:lnTo>
                  <a:pt x="1823" y="820"/>
                </a:lnTo>
                <a:lnTo>
                  <a:pt x="1823" y="689"/>
                </a:lnTo>
                <a:lnTo>
                  <a:pt x="1823" y="625"/>
                </a:lnTo>
                <a:lnTo>
                  <a:pt x="1815" y="575"/>
                </a:lnTo>
                <a:lnTo>
                  <a:pt x="1797" y="561"/>
                </a:lnTo>
                <a:lnTo>
                  <a:pt x="1783" y="560"/>
                </a:lnTo>
                <a:close/>
                <a:moveTo>
                  <a:pt x="1823" y="1064"/>
                </a:moveTo>
                <a:lnTo>
                  <a:pt x="1749" y="1075"/>
                </a:lnTo>
                <a:lnTo>
                  <a:pt x="1700" y="1083"/>
                </a:lnTo>
                <a:lnTo>
                  <a:pt x="1605" y="1109"/>
                </a:lnTo>
                <a:lnTo>
                  <a:pt x="1514" y="1145"/>
                </a:lnTo>
                <a:lnTo>
                  <a:pt x="1430" y="1192"/>
                </a:lnTo>
                <a:lnTo>
                  <a:pt x="1351" y="1247"/>
                </a:lnTo>
                <a:lnTo>
                  <a:pt x="1280" y="1313"/>
                </a:lnTo>
                <a:lnTo>
                  <a:pt x="1216" y="1385"/>
                </a:lnTo>
                <a:lnTo>
                  <a:pt x="1159" y="1468"/>
                </a:lnTo>
                <a:lnTo>
                  <a:pt x="1135" y="1512"/>
                </a:lnTo>
                <a:lnTo>
                  <a:pt x="1116" y="1549"/>
                </a:lnTo>
                <a:lnTo>
                  <a:pt x="1080" y="1636"/>
                </a:lnTo>
                <a:lnTo>
                  <a:pt x="1053" y="1728"/>
                </a:lnTo>
                <a:lnTo>
                  <a:pt x="1036" y="1805"/>
                </a:lnTo>
                <a:lnTo>
                  <a:pt x="1035" y="1835"/>
                </a:lnTo>
                <a:lnTo>
                  <a:pt x="1035" y="1872"/>
                </a:lnTo>
                <a:lnTo>
                  <a:pt x="1429" y="1872"/>
                </a:lnTo>
                <a:lnTo>
                  <a:pt x="1823" y="1872"/>
                </a:lnTo>
                <a:lnTo>
                  <a:pt x="1823" y="1468"/>
                </a:lnTo>
                <a:lnTo>
                  <a:pt x="1823" y="1064"/>
                </a:lnTo>
                <a:close/>
                <a:moveTo>
                  <a:pt x="1972" y="1067"/>
                </a:moveTo>
                <a:lnTo>
                  <a:pt x="1962" y="1067"/>
                </a:lnTo>
                <a:lnTo>
                  <a:pt x="1946" y="1076"/>
                </a:lnTo>
                <a:lnTo>
                  <a:pt x="1934" y="1093"/>
                </a:lnTo>
                <a:lnTo>
                  <a:pt x="1928" y="1124"/>
                </a:lnTo>
                <a:lnTo>
                  <a:pt x="1921" y="1255"/>
                </a:lnTo>
                <a:lnTo>
                  <a:pt x="1922" y="1470"/>
                </a:lnTo>
                <a:lnTo>
                  <a:pt x="1922" y="1872"/>
                </a:lnTo>
                <a:lnTo>
                  <a:pt x="2307" y="1872"/>
                </a:lnTo>
                <a:lnTo>
                  <a:pt x="2694" y="1872"/>
                </a:lnTo>
                <a:lnTo>
                  <a:pt x="2694" y="1817"/>
                </a:lnTo>
                <a:lnTo>
                  <a:pt x="2693" y="1790"/>
                </a:lnTo>
                <a:lnTo>
                  <a:pt x="2678" y="1713"/>
                </a:lnTo>
                <a:lnTo>
                  <a:pt x="2667" y="1673"/>
                </a:lnTo>
                <a:lnTo>
                  <a:pt x="2651" y="1620"/>
                </a:lnTo>
                <a:lnTo>
                  <a:pt x="2607" y="1519"/>
                </a:lnTo>
                <a:lnTo>
                  <a:pt x="2550" y="1426"/>
                </a:lnTo>
                <a:lnTo>
                  <a:pt x="2484" y="1342"/>
                </a:lnTo>
                <a:lnTo>
                  <a:pt x="2406" y="1266"/>
                </a:lnTo>
                <a:lnTo>
                  <a:pt x="2321" y="1202"/>
                </a:lnTo>
                <a:lnTo>
                  <a:pt x="2227" y="1147"/>
                </a:lnTo>
                <a:lnTo>
                  <a:pt x="2127" y="1107"/>
                </a:lnTo>
                <a:lnTo>
                  <a:pt x="2075" y="1092"/>
                </a:lnTo>
                <a:lnTo>
                  <a:pt x="2012" y="1074"/>
                </a:lnTo>
                <a:lnTo>
                  <a:pt x="1972" y="1067"/>
                </a:lnTo>
                <a:close/>
                <a:moveTo>
                  <a:pt x="1035" y="1970"/>
                </a:moveTo>
                <a:lnTo>
                  <a:pt x="1035" y="2364"/>
                </a:lnTo>
                <a:lnTo>
                  <a:pt x="1036" y="2529"/>
                </a:lnTo>
                <a:lnTo>
                  <a:pt x="1046" y="2787"/>
                </a:lnTo>
                <a:lnTo>
                  <a:pt x="1053" y="2845"/>
                </a:lnTo>
                <a:lnTo>
                  <a:pt x="1063" y="2889"/>
                </a:lnTo>
                <a:lnTo>
                  <a:pt x="1093" y="2976"/>
                </a:lnTo>
                <a:lnTo>
                  <a:pt x="1133" y="3061"/>
                </a:lnTo>
                <a:lnTo>
                  <a:pt x="1183" y="3142"/>
                </a:lnTo>
                <a:lnTo>
                  <a:pt x="1242" y="3215"/>
                </a:lnTo>
                <a:lnTo>
                  <a:pt x="1307" y="3283"/>
                </a:lnTo>
                <a:lnTo>
                  <a:pt x="1380" y="3343"/>
                </a:lnTo>
                <a:lnTo>
                  <a:pt x="1460" y="3394"/>
                </a:lnTo>
                <a:lnTo>
                  <a:pt x="1500" y="3416"/>
                </a:lnTo>
                <a:lnTo>
                  <a:pt x="1558" y="3443"/>
                </a:lnTo>
                <a:lnTo>
                  <a:pt x="1672" y="3486"/>
                </a:lnTo>
                <a:lnTo>
                  <a:pt x="1709" y="3496"/>
                </a:lnTo>
                <a:lnTo>
                  <a:pt x="1774" y="3507"/>
                </a:lnTo>
                <a:lnTo>
                  <a:pt x="1905" y="3511"/>
                </a:lnTo>
                <a:lnTo>
                  <a:pt x="2034" y="3493"/>
                </a:lnTo>
                <a:lnTo>
                  <a:pt x="2164" y="3451"/>
                </a:lnTo>
                <a:lnTo>
                  <a:pt x="2232" y="3421"/>
                </a:lnTo>
                <a:lnTo>
                  <a:pt x="2285" y="3394"/>
                </a:lnTo>
                <a:lnTo>
                  <a:pt x="2391" y="3318"/>
                </a:lnTo>
                <a:lnTo>
                  <a:pt x="2490" y="3225"/>
                </a:lnTo>
                <a:lnTo>
                  <a:pt x="2570" y="3127"/>
                </a:lnTo>
                <a:lnTo>
                  <a:pt x="2599" y="3077"/>
                </a:lnTo>
                <a:lnTo>
                  <a:pt x="2628" y="3021"/>
                </a:lnTo>
                <a:lnTo>
                  <a:pt x="2658" y="2940"/>
                </a:lnTo>
                <a:lnTo>
                  <a:pt x="2672" y="2878"/>
                </a:lnTo>
                <a:lnTo>
                  <a:pt x="2687" y="2766"/>
                </a:lnTo>
                <a:lnTo>
                  <a:pt x="2693" y="2544"/>
                </a:lnTo>
                <a:lnTo>
                  <a:pt x="2694" y="2385"/>
                </a:lnTo>
                <a:lnTo>
                  <a:pt x="2694" y="1970"/>
                </a:lnTo>
                <a:lnTo>
                  <a:pt x="1864" y="1970"/>
                </a:lnTo>
                <a:lnTo>
                  <a:pt x="1035" y="1970"/>
                </a:lnTo>
                <a:close/>
              </a:path>
            </a:pathLst>
          </a:custGeom>
          <a:solidFill>
            <a:srgbClr val="15AA95"/>
          </a:solidFill>
          <a:ln>
            <a:noFill/>
          </a:ln>
          <a:extLst/>
        </p:spPr>
        <p:txBody>
          <a:bodyPr vert="horz" wrap="square" lIns="91440" tIns="45720" rIns="91440" bIns="45720" numCol="1" anchor="t" anchorCtr="0" compatLnSpc="1">
            <a:prstTxWarp prst="textNoShape">
              <a:avLst/>
            </a:prstTxWarp>
          </a:bodyPr>
          <a:lstStyle/>
          <a:p>
            <a:endParaRPr lang="sr-Latn-RS"/>
          </a:p>
        </p:txBody>
      </p:sp>
      <p:grpSp>
        <p:nvGrpSpPr>
          <p:cNvPr id="36" name="Group 8"/>
          <p:cNvGrpSpPr>
            <a:grpSpLocks noChangeAspect="1"/>
          </p:cNvGrpSpPr>
          <p:nvPr/>
        </p:nvGrpSpPr>
        <p:grpSpPr bwMode="auto">
          <a:xfrm>
            <a:off x="7583460" y="3900416"/>
            <a:ext cx="576000" cy="576000"/>
            <a:chOff x="3200" y="1520"/>
            <a:chExt cx="1280" cy="1280"/>
          </a:xfrm>
        </p:grpSpPr>
        <p:sp>
          <p:nvSpPr>
            <p:cNvPr id="37" name="AutoShape 7"/>
            <p:cNvSpPr>
              <a:spLocks noChangeAspect="1" noChangeArrowheads="1" noTextEdit="1"/>
            </p:cNvSpPr>
            <p:nvPr/>
          </p:nvSpPr>
          <p:spPr bwMode="auto">
            <a:xfrm>
              <a:off x="3200" y="1520"/>
              <a:ext cx="1280"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sp>
          <p:nvSpPr>
            <p:cNvPr id="38" name="Freeform 9"/>
            <p:cNvSpPr>
              <a:spLocks noEditPoints="1"/>
            </p:cNvSpPr>
            <p:nvPr/>
          </p:nvSpPr>
          <p:spPr bwMode="auto">
            <a:xfrm>
              <a:off x="3200" y="1521"/>
              <a:ext cx="1280" cy="1278"/>
            </a:xfrm>
            <a:custGeom>
              <a:avLst/>
              <a:gdLst>
                <a:gd name="T0" fmla="*/ 1466 w 3841"/>
                <a:gd name="T1" fmla="*/ 3385 h 3832"/>
                <a:gd name="T2" fmla="*/ 1329 w 3841"/>
                <a:gd name="T3" fmla="*/ 3225 h 3832"/>
                <a:gd name="T4" fmla="*/ 1329 w 3841"/>
                <a:gd name="T5" fmla="*/ 3212 h 3832"/>
                <a:gd name="T6" fmla="*/ 1538 w 3841"/>
                <a:gd name="T7" fmla="*/ 3196 h 3832"/>
                <a:gd name="T8" fmla="*/ 1730 w 3841"/>
                <a:gd name="T9" fmla="*/ 2838 h 3832"/>
                <a:gd name="T10" fmla="*/ 1920 w 3841"/>
                <a:gd name="T11" fmla="*/ 2485 h 3832"/>
                <a:gd name="T12" fmla="*/ 2112 w 3841"/>
                <a:gd name="T13" fmla="*/ 2838 h 3832"/>
                <a:gd name="T14" fmla="*/ 2303 w 3841"/>
                <a:gd name="T15" fmla="*/ 3196 h 3832"/>
                <a:gd name="T16" fmla="*/ 2512 w 3841"/>
                <a:gd name="T17" fmla="*/ 3212 h 3832"/>
                <a:gd name="T18" fmla="*/ 2512 w 3841"/>
                <a:gd name="T19" fmla="*/ 3225 h 3832"/>
                <a:gd name="T20" fmla="*/ 2375 w 3841"/>
                <a:gd name="T21" fmla="*/ 3385 h 3832"/>
                <a:gd name="T22" fmla="*/ 1996 w 3841"/>
                <a:gd name="T23" fmla="*/ 3764 h 3832"/>
                <a:gd name="T24" fmla="*/ 1844 w 3841"/>
                <a:gd name="T25" fmla="*/ 3764 h 3832"/>
                <a:gd name="T26" fmla="*/ 305 w 3841"/>
                <a:gd name="T27" fmla="*/ 2227 h 3832"/>
                <a:gd name="T28" fmla="*/ 305 w 3841"/>
                <a:gd name="T29" fmla="*/ 1615 h 3832"/>
                <a:gd name="T30" fmla="*/ 566 w 3841"/>
                <a:gd name="T31" fmla="*/ 1367 h 3832"/>
                <a:gd name="T32" fmla="*/ 624 w 3841"/>
                <a:gd name="T33" fmla="*/ 1324 h 3832"/>
                <a:gd name="T34" fmla="*/ 641 w 3841"/>
                <a:gd name="T35" fmla="*/ 1452 h 3832"/>
                <a:gd name="T36" fmla="*/ 650 w 3841"/>
                <a:gd name="T37" fmla="*/ 1720 h 3832"/>
                <a:gd name="T38" fmla="*/ 1357 w 3841"/>
                <a:gd name="T39" fmla="*/ 1739 h 3832"/>
                <a:gd name="T40" fmla="*/ 1357 w 3841"/>
                <a:gd name="T41" fmla="*/ 2103 h 3832"/>
                <a:gd name="T42" fmla="*/ 650 w 3841"/>
                <a:gd name="T43" fmla="*/ 2122 h 3832"/>
                <a:gd name="T44" fmla="*/ 641 w 3841"/>
                <a:gd name="T45" fmla="*/ 2390 h 3832"/>
                <a:gd name="T46" fmla="*/ 624 w 3841"/>
                <a:gd name="T47" fmla="*/ 2518 h 3832"/>
                <a:gd name="T48" fmla="*/ 566 w 3841"/>
                <a:gd name="T49" fmla="*/ 2475 h 3832"/>
                <a:gd name="T50" fmla="*/ 305 w 3841"/>
                <a:gd name="T51" fmla="*/ 2227 h 3832"/>
                <a:gd name="T52" fmla="*/ 3203 w 3841"/>
                <a:gd name="T53" fmla="*/ 2450 h 3832"/>
                <a:gd name="T54" fmla="*/ 3192 w 3841"/>
                <a:gd name="T55" fmla="*/ 2122 h 3832"/>
                <a:gd name="T56" fmla="*/ 2485 w 3841"/>
                <a:gd name="T57" fmla="*/ 2103 h 3832"/>
                <a:gd name="T58" fmla="*/ 2485 w 3841"/>
                <a:gd name="T59" fmla="*/ 1739 h 3832"/>
                <a:gd name="T60" fmla="*/ 3192 w 3841"/>
                <a:gd name="T61" fmla="*/ 1720 h 3832"/>
                <a:gd name="T62" fmla="*/ 3200 w 3841"/>
                <a:gd name="T63" fmla="*/ 1452 h 3832"/>
                <a:gd name="T64" fmla="*/ 3216 w 3841"/>
                <a:gd name="T65" fmla="*/ 1324 h 3832"/>
                <a:gd name="T66" fmla="*/ 3275 w 3841"/>
                <a:gd name="T67" fmla="*/ 1367 h 3832"/>
                <a:gd name="T68" fmla="*/ 3536 w 3841"/>
                <a:gd name="T69" fmla="*/ 1615 h 3832"/>
                <a:gd name="T70" fmla="*/ 3532 w 3841"/>
                <a:gd name="T71" fmla="*/ 2231 h 3832"/>
                <a:gd name="T72" fmla="*/ 3260 w 3841"/>
                <a:gd name="T73" fmla="*/ 2489 h 3832"/>
                <a:gd name="T74" fmla="*/ 3213 w 3841"/>
                <a:gd name="T75" fmla="*/ 2515 h 3832"/>
                <a:gd name="T76" fmla="*/ 1739 w 3841"/>
                <a:gd name="T77" fmla="*/ 1344 h 3832"/>
                <a:gd name="T78" fmla="*/ 1724 w 3841"/>
                <a:gd name="T79" fmla="*/ 984 h 3832"/>
                <a:gd name="T80" fmla="*/ 1528 w 3841"/>
                <a:gd name="T81" fmla="*/ 644 h 3832"/>
                <a:gd name="T82" fmla="*/ 1340 w 3841"/>
                <a:gd name="T83" fmla="*/ 631 h 3832"/>
                <a:gd name="T84" fmla="*/ 1325 w 3841"/>
                <a:gd name="T85" fmla="*/ 618 h 3832"/>
                <a:gd name="T86" fmla="*/ 1494 w 3841"/>
                <a:gd name="T87" fmla="*/ 428 h 3832"/>
                <a:gd name="T88" fmla="*/ 1920 w 3841"/>
                <a:gd name="T89" fmla="*/ 0 h 3832"/>
                <a:gd name="T90" fmla="*/ 2348 w 3841"/>
                <a:gd name="T91" fmla="*/ 428 h 3832"/>
                <a:gd name="T92" fmla="*/ 2516 w 3841"/>
                <a:gd name="T93" fmla="*/ 618 h 3832"/>
                <a:gd name="T94" fmla="*/ 2500 w 3841"/>
                <a:gd name="T95" fmla="*/ 631 h 3832"/>
                <a:gd name="T96" fmla="*/ 2312 w 3841"/>
                <a:gd name="T97" fmla="*/ 644 h 3832"/>
                <a:gd name="T98" fmla="*/ 2112 w 3841"/>
                <a:gd name="T99" fmla="*/ 1004 h 3832"/>
                <a:gd name="T100" fmla="*/ 1924 w 3841"/>
                <a:gd name="T101" fmla="*/ 1363 h 3832"/>
                <a:gd name="T102" fmla="*/ 1764 w 3841"/>
                <a:gd name="T103" fmla="*/ 1359 h 3832"/>
                <a:gd name="T104" fmla="*/ 1739 w 3841"/>
                <a:gd name="T105" fmla="*/ 1344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1" h="3832">
                  <a:moveTo>
                    <a:pt x="1606" y="3528"/>
                  </a:moveTo>
                  <a:lnTo>
                    <a:pt x="1466" y="3385"/>
                  </a:lnTo>
                  <a:lnTo>
                    <a:pt x="1352" y="3258"/>
                  </a:lnTo>
                  <a:lnTo>
                    <a:pt x="1329" y="3225"/>
                  </a:lnTo>
                  <a:lnTo>
                    <a:pt x="1327" y="3214"/>
                  </a:lnTo>
                  <a:lnTo>
                    <a:pt x="1329" y="3212"/>
                  </a:lnTo>
                  <a:lnTo>
                    <a:pt x="1391" y="3204"/>
                  </a:lnTo>
                  <a:lnTo>
                    <a:pt x="1538" y="3196"/>
                  </a:lnTo>
                  <a:lnTo>
                    <a:pt x="1720" y="3192"/>
                  </a:lnTo>
                  <a:lnTo>
                    <a:pt x="1730" y="2838"/>
                  </a:lnTo>
                  <a:lnTo>
                    <a:pt x="1739" y="2485"/>
                  </a:lnTo>
                  <a:lnTo>
                    <a:pt x="1920" y="2485"/>
                  </a:lnTo>
                  <a:lnTo>
                    <a:pt x="2101" y="2485"/>
                  </a:lnTo>
                  <a:lnTo>
                    <a:pt x="2112" y="2838"/>
                  </a:lnTo>
                  <a:lnTo>
                    <a:pt x="2122" y="3192"/>
                  </a:lnTo>
                  <a:lnTo>
                    <a:pt x="2303" y="3196"/>
                  </a:lnTo>
                  <a:lnTo>
                    <a:pt x="2450" y="3204"/>
                  </a:lnTo>
                  <a:lnTo>
                    <a:pt x="2512" y="3212"/>
                  </a:lnTo>
                  <a:lnTo>
                    <a:pt x="2515" y="3214"/>
                  </a:lnTo>
                  <a:lnTo>
                    <a:pt x="2512" y="3225"/>
                  </a:lnTo>
                  <a:lnTo>
                    <a:pt x="2489" y="3258"/>
                  </a:lnTo>
                  <a:lnTo>
                    <a:pt x="2375" y="3385"/>
                  </a:lnTo>
                  <a:lnTo>
                    <a:pt x="2235" y="3528"/>
                  </a:lnTo>
                  <a:lnTo>
                    <a:pt x="1996" y="3764"/>
                  </a:lnTo>
                  <a:lnTo>
                    <a:pt x="1920" y="3832"/>
                  </a:lnTo>
                  <a:lnTo>
                    <a:pt x="1844" y="3764"/>
                  </a:lnTo>
                  <a:lnTo>
                    <a:pt x="1606" y="3528"/>
                  </a:lnTo>
                  <a:close/>
                  <a:moveTo>
                    <a:pt x="305" y="2227"/>
                  </a:moveTo>
                  <a:lnTo>
                    <a:pt x="0" y="1920"/>
                  </a:lnTo>
                  <a:lnTo>
                    <a:pt x="305" y="1615"/>
                  </a:lnTo>
                  <a:lnTo>
                    <a:pt x="428" y="1494"/>
                  </a:lnTo>
                  <a:lnTo>
                    <a:pt x="566" y="1367"/>
                  </a:lnTo>
                  <a:lnTo>
                    <a:pt x="616" y="1325"/>
                  </a:lnTo>
                  <a:lnTo>
                    <a:pt x="624" y="1324"/>
                  </a:lnTo>
                  <a:lnTo>
                    <a:pt x="629" y="1341"/>
                  </a:lnTo>
                  <a:lnTo>
                    <a:pt x="641" y="1452"/>
                  </a:lnTo>
                  <a:lnTo>
                    <a:pt x="644" y="1530"/>
                  </a:lnTo>
                  <a:lnTo>
                    <a:pt x="650" y="1720"/>
                  </a:lnTo>
                  <a:lnTo>
                    <a:pt x="1002" y="1730"/>
                  </a:lnTo>
                  <a:lnTo>
                    <a:pt x="1357" y="1739"/>
                  </a:lnTo>
                  <a:lnTo>
                    <a:pt x="1357" y="1920"/>
                  </a:lnTo>
                  <a:lnTo>
                    <a:pt x="1357" y="2103"/>
                  </a:lnTo>
                  <a:lnTo>
                    <a:pt x="1002" y="2112"/>
                  </a:lnTo>
                  <a:lnTo>
                    <a:pt x="650" y="2122"/>
                  </a:lnTo>
                  <a:lnTo>
                    <a:pt x="644" y="2312"/>
                  </a:lnTo>
                  <a:lnTo>
                    <a:pt x="641" y="2390"/>
                  </a:lnTo>
                  <a:lnTo>
                    <a:pt x="629" y="2501"/>
                  </a:lnTo>
                  <a:lnTo>
                    <a:pt x="624" y="2518"/>
                  </a:lnTo>
                  <a:lnTo>
                    <a:pt x="616" y="2517"/>
                  </a:lnTo>
                  <a:lnTo>
                    <a:pt x="566" y="2475"/>
                  </a:lnTo>
                  <a:lnTo>
                    <a:pt x="428" y="2348"/>
                  </a:lnTo>
                  <a:lnTo>
                    <a:pt x="305" y="2227"/>
                  </a:lnTo>
                  <a:close/>
                  <a:moveTo>
                    <a:pt x="3212" y="2512"/>
                  </a:moveTo>
                  <a:lnTo>
                    <a:pt x="3203" y="2450"/>
                  </a:lnTo>
                  <a:lnTo>
                    <a:pt x="3196" y="2303"/>
                  </a:lnTo>
                  <a:lnTo>
                    <a:pt x="3192" y="2122"/>
                  </a:lnTo>
                  <a:lnTo>
                    <a:pt x="2838" y="2112"/>
                  </a:lnTo>
                  <a:lnTo>
                    <a:pt x="2485" y="2103"/>
                  </a:lnTo>
                  <a:lnTo>
                    <a:pt x="2485" y="1920"/>
                  </a:lnTo>
                  <a:lnTo>
                    <a:pt x="2485" y="1739"/>
                  </a:lnTo>
                  <a:lnTo>
                    <a:pt x="2838" y="1730"/>
                  </a:lnTo>
                  <a:lnTo>
                    <a:pt x="3192" y="1720"/>
                  </a:lnTo>
                  <a:lnTo>
                    <a:pt x="3198" y="1530"/>
                  </a:lnTo>
                  <a:lnTo>
                    <a:pt x="3200" y="1452"/>
                  </a:lnTo>
                  <a:lnTo>
                    <a:pt x="3211" y="1341"/>
                  </a:lnTo>
                  <a:lnTo>
                    <a:pt x="3216" y="1324"/>
                  </a:lnTo>
                  <a:lnTo>
                    <a:pt x="3224" y="1325"/>
                  </a:lnTo>
                  <a:lnTo>
                    <a:pt x="3275" y="1367"/>
                  </a:lnTo>
                  <a:lnTo>
                    <a:pt x="3414" y="1494"/>
                  </a:lnTo>
                  <a:lnTo>
                    <a:pt x="3536" y="1615"/>
                  </a:lnTo>
                  <a:lnTo>
                    <a:pt x="3841" y="1922"/>
                  </a:lnTo>
                  <a:lnTo>
                    <a:pt x="3532" y="2231"/>
                  </a:lnTo>
                  <a:lnTo>
                    <a:pt x="3388" y="2374"/>
                  </a:lnTo>
                  <a:lnTo>
                    <a:pt x="3260" y="2489"/>
                  </a:lnTo>
                  <a:lnTo>
                    <a:pt x="3225" y="2512"/>
                  </a:lnTo>
                  <a:lnTo>
                    <a:pt x="3213" y="2515"/>
                  </a:lnTo>
                  <a:lnTo>
                    <a:pt x="3212" y="2512"/>
                  </a:lnTo>
                  <a:close/>
                  <a:moveTo>
                    <a:pt x="1739" y="1344"/>
                  </a:moveTo>
                  <a:lnTo>
                    <a:pt x="1730" y="1249"/>
                  </a:lnTo>
                  <a:lnTo>
                    <a:pt x="1724" y="984"/>
                  </a:lnTo>
                  <a:lnTo>
                    <a:pt x="1720" y="650"/>
                  </a:lnTo>
                  <a:lnTo>
                    <a:pt x="1528" y="644"/>
                  </a:lnTo>
                  <a:lnTo>
                    <a:pt x="1452" y="641"/>
                  </a:lnTo>
                  <a:lnTo>
                    <a:pt x="1340" y="631"/>
                  </a:lnTo>
                  <a:lnTo>
                    <a:pt x="1324" y="625"/>
                  </a:lnTo>
                  <a:lnTo>
                    <a:pt x="1325" y="618"/>
                  </a:lnTo>
                  <a:lnTo>
                    <a:pt x="1367" y="566"/>
                  </a:lnTo>
                  <a:lnTo>
                    <a:pt x="1494" y="428"/>
                  </a:lnTo>
                  <a:lnTo>
                    <a:pt x="1615" y="306"/>
                  </a:lnTo>
                  <a:lnTo>
                    <a:pt x="1920" y="0"/>
                  </a:lnTo>
                  <a:lnTo>
                    <a:pt x="2225" y="306"/>
                  </a:lnTo>
                  <a:lnTo>
                    <a:pt x="2348" y="428"/>
                  </a:lnTo>
                  <a:lnTo>
                    <a:pt x="2475" y="566"/>
                  </a:lnTo>
                  <a:lnTo>
                    <a:pt x="2516" y="618"/>
                  </a:lnTo>
                  <a:lnTo>
                    <a:pt x="2518" y="625"/>
                  </a:lnTo>
                  <a:lnTo>
                    <a:pt x="2500" y="631"/>
                  </a:lnTo>
                  <a:lnTo>
                    <a:pt x="2390" y="641"/>
                  </a:lnTo>
                  <a:lnTo>
                    <a:pt x="2312" y="644"/>
                  </a:lnTo>
                  <a:lnTo>
                    <a:pt x="2122" y="650"/>
                  </a:lnTo>
                  <a:lnTo>
                    <a:pt x="2112" y="1004"/>
                  </a:lnTo>
                  <a:lnTo>
                    <a:pt x="2101" y="1357"/>
                  </a:lnTo>
                  <a:lnTo>
                    <a:pt x="1924" y="1363"/>
                  </a:lnTo>
                  <a:lnTo>
                    <a:pt x="1836" y="1364"/>
                  </a:lnTo>
                  <a:lnTo>
                    <a:pt x="1764" y="1359"/>
                  </a:lnTo>
                  <a:lnTo>
                    <a:pt x="1743" y="1350"/>
                  </a:lnTo>
                  <a:lnTo>
                    <a:pt x="1739" y="1344"/>
                  </a:lnTo>
                  <a:close/>
                </a:path>
              </a:pathLst>
            </a:custGeom>
            <a:solidFill>
              <a:srgbClr val="15A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r-Latn-RS"/>
            </a:p>
          </p:txBody>
        </p:sp>
      </p:grpSp>
      <p:sp>
        <p:nvSpPr>
          <p:cNvPr id="42" name="Freeform 13"/>
          <p:cNvSpPr>
            <a:spLocks noChangeAspect="1" noEditPoints="1"/>
          </p:cNvSpPr>
          <p:nvPr/>
        </p:nvSpPr>
        <p:spPr bwMode="auto">
          <a:xfrm>
            <a:off x="10219082" y="3916052"/>
            <a:ext cx="540000" cy="540661"/>
          </a:xfrm>
          <a:custGeom>
            <a:avLst/>
            <a:gdLst>
              <a:gd name="T0" fmla="*/ 59 w 2455"/>
              <a:gd name="T1" fmla="*/ 2428 h 2458"/>
              <a:gd name="T2" fmla="*/ 23 w 2455"/>
              <a:gd name="T3" fmla="*/ 2389 h 2458"/>
              <a:gd name="T4" fmla="*/ 4 w 2455"/>
              <a:gd name="T5" fmla="*/ 2162 h 2458"/>
              <a:gd name="T6" fmla="*/ 0 w 2455"/>
              <a:gd name="T7" fmla="*/ 1232 h 2458"/>
              <a:gd name="T8" fmla="*/ 4 w 2455"/>
              <a:gd name="T9" fmla="*/ 165 h 2458"/>
              <a:gd name="T10" fmla="*/ 19 w 2455"/>
              <a:gd name="T11" fmla="*/ 73 h 2458"/>
              <a:gd name="T12" fmla="*/ 66 w 2455"/>
              <a:gd name="T13" fmla="*/ 24 h 2458"/>
              <a:gd name="T14" fmla="*/ 181 w 2455"/>
              <a:gd name="T15" fmla="*/ 1 h 2458"/>
              <a:gd name="T16" fmla="*/ 350 w 2455"/>
              <a:gd name="T17" fmla="*/ 0 h 2458"/>
              <a:gd name="T18" fmla="*/ 787 w 2455"/>
              <a:gd name="T19" fmla="*/ 438 h 2458"/>
              <a:gd name="T20" fmla="*/ 437 w 2455"/>
              <a:gd name="T21" fmla="*/ 444 h 2458"/>
              <a:gd name="T22" fmla="*/ 437 w 2455"/>
              <a:gd name="T23" fmla="*/ 2013 h 2458"/>
              <a:gd name="T24" fmla="*/ 2017 w 2455"/>
              <a:gd name="T25" fmla="*/ 2013 h 2458"/>
              <a:gd name="T26" fmla="*/ 2027 w 2455"/>
              <a:gd name="T27" fmla="*/ 1678 h 2458"/>
              <a:gd name="T28" fmla="*/ 2455 w 2455"/>
              <a:gd name="T29" fmla="*/ 2107 h 2458"/>
              <a:gd name="T30" fmla="*/ 2448 w 2455"/>
              <a:gd name="T31" fmla="*/ 2305 h 2458"/>
              <a:gd name="T32" fmla="*/ 2425 w 2455"/>
              <a:gd name="T33" fmla="*/ 2395 h 2458"/>
              <a:gd name="T34" fmla="*/ 2402 w 2455"/>
              <a:gd name="T35" fmla="*/ 2425 h 2458"/>
              <a:gd name="T36" fmla="*/ 2313 w 2455"/>
              <a:gd name="T37" fmla="*/ 2448 h 2458"/>
              <a:gd name="T38" fmla="*/ 1641 w 2455"/>
              <a:gd name="T39" fmla="*/ 2458 h 2458"/>
              <a:gd name="T40" fmla="*/ 541 w 2455"/>
              <a:gd name="T41" fmla="*/ 2456 h 2458"/>
              <a:gd name="T42" fmla="*/ 85 w 2455"/>
              <a:gd name="T43" fmla="*/ 2443 h 2458"/>
              <a:gd name="T44" fmla="*/ 997 w 2455"/>
              <a:gd name="T45" fmla="*/ 1642 h 2458"/>
              <a:gd name="T46" fmla="*/ 941 w 2455"/>
              <a:gd name="T47" fmla="*/ 1560 h 2458"/>
              <a:gd name="T48" fmla="*/ 911 w 2455"/>
              <a:gd name="T49" fmla="*/ 1432 h 2458"/>
              <a:gd name="T50" fmla="*/ 911 w 2455"/>
              <a:gd name="T51" fmla="*/ 1339 h 2458"/>
              <a:gd name="T52" fmla="*/ 944 w 2455"/>
              <a:gd name="T53" fmla="*/ 1231 h 2458"/>
              <a:gd name="T54" fmla="*/ 1182 w 2455"/>
              <a:gd name="T55" fmla="*/ 966 h 2458"/>
              <a:gd name="T56" fmla="*/ 1610 w 2455"/>
              <a:gd name="T57" fmla="*/ 536 h 2458"/>
              <a:gd name="T58" fmla="*/ 1647 w 2455"/>
              <a:gd name="T59" fmla="*/ 443 h 2458"/>
              <a:gd name="T60" fmla="*/ 1388 w 2455"/>
              <a:gd name="T61" fmla="*/ 434 h 2458"/>
              <a:gd name="T62" fmla="*/ 1260 w 2455"/>
              <a:gd name="T63" fmla="*/ 415 h 2458"/>
              <a:gd name="T64" fmla="*/ 1181 w 2455"/>
              <a:gd name="T65" fmla="*/ 345 h 2458"/>
              <a:gd name="T66" fmla="*/ 1155 w 2455"/>
              <a:gd name="T67" fmla="*/ 293 h 2458"/>
              <a:gd name="T68" fmla="*/ 1145 w 2455"/>
              <a:gd name="T69" fmla="*/ 188 h 2458"/>
              <a:gd name="T70" fmla="*/ 1159 w 2455"/>
              <a:gd name="T71" fmla="*/ 123 h 2458"/>
              <a:gd name="T72" fmla="*/ 1198 w 2455"/>
              <a:gd name="T73" fmla="*/ 73 h 2458"/>
              <a:gd name="T74" fmla="*/ 1269 w 2455"/>
              <a:gd name="T75" fmla="*/ 20 h 2458"/>
              <a:gd name="T76" fmla="*/ 1329 w 2455"/>
              <a:gd name="T77" fmla="*/ 7 h 2458"/>
              <a:gd name="T78" fmla="*/ 1929 w 2455"/>
              <a:gd name="T79" fmla="*/ 1 h 2458"/>
              <a:gd name="T80" fmla="*/ 2253 w 2455"/>
              <a:gd name="T81" fmla="*/ 13 h 2458"/>
              <a:gd name="T82" fmla="*/ 2329 w 2455"/>
              <a:gd name="T83" fmla="*/ 46 h 2458"/>
              <a:gd name="T84" fmla="*/ 2412 w 2455"/>
              <a:gd name="T85" fmla="*/ 132 h 2458"/>
              <a:gd name="T86" fmla="*/ 2434 w 2455"/>
              <a:gd name="T87" fmla="*/ 174 h 2458"/>
              <a:gd name="T88" fmla="*/ 2450 w 2455"/>
              <a:gd name="T89" fmla="*/ 394 h 2458"/>
              <a:gd name="T90" fmla="*/ 2450 w 2455"/>
              <a:gd name="T91" fmla="*/ 866 h 2458"/>
              <a:gd name="T92" fmla="*/ 2438 w 2455"/>
              <a:gd name="T93" fmla="*/ 1170 h 2458"/>
              <a:gd name="T94" fmla="*/ 2404 w 2455"/>
              <a:gd name="T95" fmla="*/ 1238 h 2458"/>
              <a:gd name="T96" fmla="*/ 2359 w 2455"/>
              <a:gd name="T97" fmla="*/ 1275 h 2458"/>
              <a:gd name="T98" fmla="*/ 2267 w 2455"/>
              <a:gd name="T99" fmla="*/ 1311 h 2458"/>
              <a:gd name="T100" fmla="*/ 2172 w 2455"/>
              <a:gd name="T101" fmla="*/ 1303 h 2458"/>
              <a:gd name="T102" fmla="*/ 2089 w 2455"/>
              <a:gd name="T103" fmla="*/ 1255 h 2458"/>
              <a:gd name="T104" fmla="*/ 2045 w 2455"/>
              <a:gd name="T105" fmla="*/ 1193 h 2458"/>
              <a:gd name="T106" fmla="*/ 2028 w 2455"/>
              <a:gd name="T107" fmla="*/ 1145 h 2458"/>
              <a:gd name="T108" fmla="*/ 2021 w 2455"/>
              <a:gd name="T109" fmla="*/ 958 h 2458"/>
              <a:gd name="T110" fmla="*/ 2012 w 2455"/>
              <a:gd name="T111" fmla="*/ 763 h 2458"/>
              <a:gd name="T112" fmla="*/ 1722 w 2455"/>
              <a:gd name="T113" fmla="*/ 1041 h 2458"/>
              <a:gd name="T114" fmla="*/ 1167 w 2455"/>
              <a:gd name="T115" fmla="*/ 1595 h 2458"/>
              <a:gd name="T116" fmla="*/ 1037 w 2455"/>
              <a:gd name="T117" fmla="*/ 1687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5" h="2458">
                <a:moveTo>
                  <a:pt x="73" y="2436"/>
                </a:moveTo>
                <a:lnTo>
                  <a:pt x="59" y="2428"/>
                </a:lnTo>
                <a:lnTo>
                  <a:pt x="39" y="2415"/>
                </a:lnTo>
                <a:lnTo>
                  <a:pt x="23" y="2389"/>
                </a:lnTo>
                <a:lnTo>
                  <a:pt x="13" y="2333"/>
                </a:lnTo>
                <a:lnTo>
                  <a:pt x="4" y="2162"/>
                </a:lnTo>
                <a:lnTo>
                  <a:pt x="1" y="1658"/>
                </a:lnTo>
                <a:lnTo>
                  <a:pt x="0" y="1232"/>
                </a:lnTo>
                <a:lnTo>
                  <a:pt x="0" y="558"/>
                </a:lnTo>
                <a:lnTo>
                  <a:pt x="4" y="165"/>
                </a:lnTo>
                <a:lnTo>
                  <a:pt x="12" y="84"/>
                </a:lnTo>
                <a:lnTo>
                  <a:pt x="19" y="73"/>
                </a:lnTo>
                <a:lnTo>
                  <a:pt x="33" y="53"/>
                </a:lnTo>
                <a:lnTo>
                  <a:pt x="66" y="24"/>
                </a:lnTo>
                <a:lnTo>
                  <a:pt x="112" y="7"/>
                </a:lnTo>
                <a:lnTo>
                  <a:pt x="181" y="1"/>
                </a:lnTo>
                <a:lnTo>
                  <a:pt x="229" y="0"/>
                </a:lnTo>
                <a:lnTo>
                  <a:pt x="350" y="0"/>
                </a:lnTo>
                <a:lnTo>
                  <a:pt x="568" y="220"/>
                </a:lnTo>
                <a:lnTo>
                  <a:pt x="787" y="438"/>
                </a:lnTo>
                <a:lnTo>
                  <a:pt x="611" y="441"/>
                </a:lnTo>
                <a:lnTo>
                  <a:pt x="437" y="444"/>
                </a:lnTo>
                <a:lnTo>
                  <a:pt x="437" y="1228"/>
                </a:lnTo>
                <a:lnTo>
                  <a:pt x="437" y="2013"/>
                </a:lnTo>
                <a:lnTo>
                  <a:pt x="1227" y="2013"/>
                </a:lnTo>
                <a:lnTo>
                  <a:pt x="2017" y="2013"/>
                </a:lnTo>
                <a:lnTo>
                  <a:pt x="2021" y="1845"/>
                </a:lnTo>
                <a:lnTo>
                  <a:pt x="2027" y="1678"/>
                </a:lnTo>
                <a:lnTo>
                  <a:pt x="2241" y="1893"/>
                </a:lnTo>
                <a:lnTo>
                  <a:pt x="2455" y="2107"/>
                </a:lnTo>
                <a:lnTo>
                  <a:pt x="2451" y="2235"/>
                </a:lnTo>
                <a:lnTo>
                  <a:pt x="2448" y="2305"/>
                </a:lnTo>
                <a:lnTo>
                  <a:pt x="2437" y="2374"/>
                </a:lnTo>
                <a:lnTo>
                  <a:pt x="2425" y="2395"/>
                </a:lnTo>
                <a:lnTo>
                  <a:pt x="2418" y="2406"/>
                </a:lnTo>
                <a:lnTo>
                  <a:pt x="2402" y="2425"/>
                </a:lnTo>
                <a:lnTo>
                  <a:pt x="2373" y="2438"/>
                </a:lnTo>
                <a:lnTo>
                  <a:pt x="2313" y="2448"/>
                </a:lnTo>
                <a:lnTo>
                  <a:pt x="2140" y="2455"/>
                </a:lnTo>
                <a:lnTo>
                  <a:pt x="1641" y="2458"/>
                </a:lnTo>
                <a:lnTo>
                  <a:pt x="1224" y="2456"/>
                </a:lnTo>
                <a:lnTo>
                  <a:pt x="541" y="2456"/>
                </a:lnTo>
                <a:lnTo>
                  <a:pt x="160" y="2452"/>
                </a:lnTo>
                <a:lnTo>
                  <a:pt x="85" y="2443"/>
                </a:lnTo>
                <a:lnTo>
                  <a:pt x="73" y="2436"/>
                </a:lnTo>
                <a:close/>
                <a:moveTo>
                  <a:pt x="997" y="1642"/>
                </a:moveTo>
                <a:lnTo>
                  <a:pt x="975" y="1616"/>
                </a:lnTo>
                <a:lnTo>
                  <a:pt x="941" y="1560"/>
                </a:lnTo>
                <a:lnTo>
                  <a:pt x="921" y="1501"/>
                </a:lnTo>
                <a:lnTo>
                  <a:pt x="911" y="1432"/>
                </a:lnTo>
                <a:lnTo>
                  <a:pt x="911" y="1393"/>
                </a:lnTo>
                <a:lnTo>
                  <a:pt x="911" y="1339"/>
                </a:lnTo>
                <a:lnTo>
                  <a:pt x="922" y="1275"/>
                </a:lnTo>
                <a:lnTo>
                  <a:pt x="944" y="1231"/>
                </a:lnTo>
                <a:lnTo>
                  <a:pt x="1007" y="1147"/>
                </a:lnTo>
                <a:lnTo>
                  <a:pt x="1182" y="966"/>
                </a:lnTo>
                <a:lnTo>
                  <a:pt x="1325" y="822"/>
                </a:lnTo>
                <a:lnTo>
                  <a:pt x="1610" y="536"/>
                </a:lnTo>
                <a:lnTo>
                  <a:pt x="1693" y="448"/>
                </a:lnTo>
                <a:lnTo>
                  <a:pt x="1647" y="443"/>
                </a:lnTo>
                <a:lnTo>
                  <a:pt x="1493" y="437"/>
                </a:lnTo>
                <a:lnTo>
                  <a:pt x="1388" y="434"/>
                </a:lnTo>
                <a:lnTo>
                  <a:pt x="1282" y="424"/>
                </a:lnTo>
                <a:lnTo>
                  <a:pt x="1260" y="415"/>
                </a:lnTo>
                <a:lnTo>
                  <a:pt x="1230" y="397"/>
                </a:lnTo>
                <a:lnTo>
                  <a:pt x="1181" y="345"/>
                </a:lnTo>
                <a:lnTo>
                  <a:pt x="1162" y="310"/>
                </a:lnTo>
                <a:lnTo>
                  <a:pt x="1155" y="293"/>
                </a:lnTo>
                <a:lnTo>
                  <a:pt x="1146" y="243"/>
                </a:lnTo>
                <a:lnTo>
                  <a:pt x="1145" y="188"/>
                </a:lnTo>
                <a:lnTo>
                  <a:pt x="1152" y="141"/>
                </a:lnTo>
                <a:lnTo>
                  <a:pt x="1159" y="123"/>
                </a:lnTo>
                <a:lnTo>
                  <a:pt x="1169" y="106"/>
                </a:lnTo>
                <a:lnTo>
                  <a:pt x="1198" y="73"/>
                </a:lnTo>
                <a:lnTo>
                  <a:pt x="1233" y="43"/>
                </a:lnTo>
                <a:lnTo>
                  <a:pt x="1269" y="20"/>
                </a:lnTo>
                <a:lnTo>
                  <a:pt x="1286" y="13"/>
                </a:lnTo>
                <a:lnTo>
                  <a:pt x="1329" y="7"/>
                </a:lnTo>
                <a:lnTo>
                  <a:pt x="1589" y="1"/>
                </a:lnTo>
                <a:lnTo>
                  <a:pt x="1929" y="1"/>
                </a:lnTo>
                <a:lnTo>
                  <a:pt x="2199" y="7"/>
                </a:lnTo>
                <a:lnTo>
                  <a:pt x="2253" y="13"/>
                </a:lnTo>
                <a:lnTo>
                  <a:pt x="2279" y="20"/>
                </a:lnTo>
                <a:lnTo>
                  <a:pt x="2329" y="46"/>
                </a:lnTo>
                <a:lnTo>
                  <a:pt x="2375" y="84"/>
                </a:lnTo>
                <a:lnTo>
                  <a:pt x="2412" y="132"/>
                </a:lnTo>
                <a:lnTo>
                  <a:pt x="2427" y="158"/>
                </a:lnTo>
                <a:lnTo>
                  <a:pt x="2434" y="174"/>
                </a:lnTo>
                <a:lnTo>
                  <a:pt x="2444" y="220"/>
                </a:lnTo>
                <a:lnTo>
                  <a:pt x="2450" y="394"/>
                </a:lnTo>
                <a:lnTo>
                  <a:pt x="2450" y="684"/>
                </a:lnTo>
                <a:lnTo>
                  <a:pt x="2450" y="866"/>
                </a:lnTo>
                <a:lnTo>
                  <a:pt x="2447" y="1087"/>
                </a:lnTo>
                <a:lnTo>
                  <a:pt x="2438" y="1170"/>
                </a:lnTo>
                <a:lnTo>
                  <a:pt x="2428" y="1205"/>
                </a:lnTo>
                <a:lnTo>
                  <a:pt x="2404" y="1238"/>
                </a:lnTo>
                <a:lnTo>
                  <a:pt x="2379" y="1260"/>
                </a:lnTo>
                <a:lnTo>
                  <a:pt x="2359" y="1275"/>
                </a:lnTo>
                <a:lnTo>
                  <a:pt x="2314" y="1300"/>
                </a:lnTo>
                <a:lnTo>
                  <a:pt x="2267" y="1311"/>
                </a:lnTo>
                <a:lnTo>
                  <a:pt x="2218" y="1313"/>
                </a:lnTo>
                <a:lnTo>
                  <a:pt x="2172" y="1303"/>
                </a:lnTo>
                <a:lnTo>
                  <a:pt x="2127" y="1284"/>
                </a:lnTo>
                <a:lnTo>
                  <a:pt x="2089" y="1255"/>
                </a:lnTo>
                <a:lnTo>
                  <a:pt x="2057" y="1216"/>
                </a:lnTo>
                <a:lnTo>
                  <a:pt x="2045" y="1193"/>
                </a:lnTo>
                <a:lnTo>
                  <a:pt x="2038" y="1178"/>
                </a:lnTo>
                <a:lnTo>
                  <a:pt x="2028" y="1145"/>
                </a:lnTo>
                <a:lnTo>
                  <a:pt x="2022" y="1065"/>
                </a:lnTo>
                <a:lnTo>
                  <a:pt x="2021" y="958"/>
                </a:lnTo>
                <a:lnTo>
                  <a:pt x="2020" y="811"/>
                </a:lnTo>
                <a:lnTo>
                  <a:pt x="2012" y="763"/>
                </a:lnTo>
                <a:lnTo>
                  <a:pt x="1982" y="788"/>
                </a:lnTo>
                <a:lnTo>
                  <a:pt x="1722" y="1041"/>
                </a:lnTo>
                <a:lnTo>
                  <a:pt x="1533" y="1229"/>
                </a:lnTo>
                <a:lnTo>
                  <a:pt x="1167" y="1595"/>
                </a:lnTo>
                <a:lnTo>
                  <a:pt x="1054" y="1700"/>
                </a:lnTo>
                <a:lnTo>
                  <a:pt x="1037" y="1687"/>
                </a:lnTo>
                <a:lnTo>
                  <a:pt x="997" y="1642"/>
                </a:lnTo>
                <a:close/>
              </a:path>
            </a:pathLst>
          </a:custGeom>
          <a:solidFill>
            <a:srgbClr val="15AA95"/>
          </a:solidFill>
          <a:ln>
            <a:noFill/>
          </a:ln>
          <a:extLst/>
        </p:spPr>
        <p:txBody>
          <a:bodyPr vert="horz" wrap="square" lIns="91440" tIns="45720" rIns="91440" bIns="45720" numCol="1" anchor="t" anchorCtr="0" compatLnSpc="1">
            <a:prstTxWarp prst="textNoShape">
              <a:avLst/>
            </a:prstTxWarp>
          </a:bodyPr>
          <a:lstStyle/>
          <a:p>
            <a:endParaRPr lang="sr-Latn-RS"/>
          </a:p>
        </p:txBody>
      </p:sp>
      <p:grpSp>
        <p:nvGrpSpPr>
          <p:cNvPr id="15" name="Group 14"/>
          <p:cNvGrpSpPr/>
          <p:nvPr/>
        </p:nvGrpSpPr>
        <p:grpSpPr>
          <a:xfrm>
            <a:off x="0" y="0"/>
            <a:ext cx="6096000" cy="3432048"/>
            <a:chOff x="0" y="0"/>
            <a:chExt cx="6096000" cy="3432048"/>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3432048"/>
            </a:xfrm>
            <a:prstGeom prst="rect">
              <a:avLst/>
            </a:prstGeom>
          </p:spPr>
        </p:pic>
        <p:sp>
          <p:nvSpPr>
            <p:cNvPr id="6" name="Rectangle 5"/>
            <p:cNvSpPr/>
            <p:nvPr/>
          </p:nvSpPr>
          <p:spPr>
            <a:xfrm>
              <a:off x="1867388" y="2312964"/>
              <a:ext cx="2144048" cy="369332"/>
            </a:xfrm>
            <a:prstGeom prst="rect">
              <a:avLst/>
            </a:prstGeom>
          </p:spPr>
          <p:txBody>
            <a:bodyPr wrap="none">
              <a:spAutoFit/>
            </a:bodyPr>
            <a:lstStyle/>
            <a:p>
              <a:r>
                <a:rPr lang="sr-Latn-RS"/>
                <a:t>RadSaProzorom.mp4</a:t>
              </a:r>
            </a:p>
          </p:txBody>
        </p:sp>
      </p:grpSp>
    </p:spTree>
    <p:extLst>
      <p:ext uri="{BB962C8B-B14F-4D97-AF65-F5344CB8AC3E}">
        <p14:creationId xmlns:p14="http://schemas.microsoft.com/office/powerpoint/2010/main" val="14380373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3" presetClass="entr" presetSubtype="32"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strVal val="4*#ppt_w"/>
                                          </p:val>
                                        </p:tav>
                                        <p:tav tm="100000">
                                          <p:val>
                                            <p:strVal val="#ppt_w"/>
                                          </p:val>
                                        </p:tav>
                                      </p:tavLst>
                                    </p:anim>
                                    <p:anim calcmode="lin" valueType="num">
                                      <p:cBhvr>
                                        <p:cTn id="25" dur="500" fill="hold"/>
                                        <p:tgtEl>
                                          <p:spTgt spid="34"/>
                                        </p:tgtEl>
                                        <p:attrNameLst>
                                          <p:attrName>ppt_h</p:attrName>
                                        </p:attrNameLst>
                                      </p:cBhvr>
                                      <p:tavLst>
                                        <p:tav tm="0">
                                          <p:val>
                                            <p:strVal val="4*#ppt_h"/>
                                          </p:val>
                                        </p:tav>
                                        <p:tav tm="100000">
                                          <p:val>
                                            <p:strVal val="#ppt_h"/>
                                          </p:val>
                                        </p:tav>
                                      </p:tavLst>
                                    </p:anim>
                                  </p:childTnLst>
                                </p:cTn>
                              </p:par>
                            </p:childTnLst>
                          </p:cTn>
                        </p:par>
                        <p:par>
                          <p:cTn id="26" fill="hold">
                            <p:stCondLst>
                              <p:cond delay="1500"/>
                            </p:stCondLst>
                            <p:childTnLst>
                              <p:par>
                                <p:cTn id="27" presetID="16" presetClass="entr" presetSubtype="37"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2000"/>
                            </p:stCondLst>
                            <p:childTnLst>
                              <p:par>
                                <p:cTn id="31" presetID="23" presetClass="entr" presetSubtype="32"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strVal val="4*#ppt_w"/>
                                          </p:val>
                                        </p:tav>
                                        <p:tav tm="100000">
                                          <p:val>
                                            <p:strVal val="#ppt_w"/>
                                          </p:val>
                                        </p:tav>
                                      </p:tavLst>
                                    </p:anim>
                                    <p:anim calcmode="lin" valueType="num">
                                      <p:cBhvr>
                                        <p:cTn id="34" dur="500" fill="hold"/>
                                        <p:tgtEl>
                                          <p:spTgt spid="27"/>
                                        </p:tgtEl>
                                        <p:attrNameLst>
                                          <p:attrName>ppt_h</p:attrName>
                                        </p:attrNameLst>
                                      </p:cBhvr>
                                      <p:tavLst>
                                        <p:tav tm="0">
                                          <p:val>
                                            <p:strVal val="4*#ppt_h"/>
                                          </p:val>
                                        </p:tav>
                                        <p:tav tm="100000">
                                          <p:val>
                                            <p:strVal val="#ppt_h"/>
                                          </p:val>
                                        </p:tav>
                                      </p:tavLst>
                                    </p:anim>
                                  </p:childTnLst>
                                </p:cTn>
                              </p:par>
                            </p:childTnLst>
                          </p:cTn>
                        </p:par>
                        <p:par>
                          <p:cTn id="35" fill="hold">
                            <p:stCondLst>
                              <p:cond delay="2500"/>
                            </p:stCondLst>
                            <p:childTnLst>
                              <p:par>
                                <p:cTn id="36" presetID="16" presetClass="entr" presetSubtype="37"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Vertical)">
                                      <p:cBhvr>
                                        <p:cTn id="38" dur="500"/>
                                        <p:tgtEl>
                                          <p:spTgt spid="3"/>
                                        </p:tgtEl>
                                      </p:cBhvr>
                                    </p:animEffect>
                                  </p:childTnLst>
                                </p:cTn>
                              </p:par>
                            </p:childTnLst>
                          </p:cTn>
                        </p:par>
                        <p:par>
                          <p:cTn id="39" fill="hold">
                            <p:stCondLst>
                              <p:cond delay="3000"/>
                            </p:stCondLst>
                            <p:childTnLst>
                              <p:par>
                                <p:cTn id="40" presetID="23" presetClass="entr" presetSubtype="32"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strVal val="4*#ppt_w"/>
                                          </p:val>
                                        </p:tav>
                                        <p:tav tm="100000">
                                          <p:val>
                                            <p:strVal val="#ppt_w"/>
                                          </p:val>
                                        </p:tav>
                                      </p:tavLst>
                                    </p:anim>
                                    <p:anim calcmode="lin" valueType="num">
                                      <p:cBhvr>
                                        <p:cTn id="43" dur="500" fill="hold"/>
                                        <p:tgtEl>
                                          <p:spTgt spid="36"/>
                                        </p:tgtEl>
                                        <p:attrNameLst>
                                          <p:attrName>ppt_h</p:attrName>
                                        </p:attrNameLst>
                                      </p:cBhvr>
                                      <p:tavLst>
                                        <p:tav tm="0">
                                          <p:val>
                                            <p:strVal val="4*#ppt_h"/>
                                          </p:val>
                                        </p:tav>
                                        <p:tav tm="100000">
                                          <p:val>
                                            <p:strVal val="#ppt_h"/>
                                          </p:val>
                                        </p:tav>
                                      </p:tavLst>
                                    </p:anim>
                                  </p:childTnLst>
                                </p:cTn>
                              </p:par>
                            </p:childTnLst>
                          </p:cTn>
                        </p:par>
                        <p:par>
                          <p:cTn id="44" fill="hold">
                            <p:stCondLst>
                              <p:cond delay="3500"/>
                            </p:stCondLst>
                            <p:childTnLst>
                              <p:par>
                                <p:cTn id="45" presetID="16" presetClass="entr" presetSubtype="37"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4000"/>
                            </p:stCondLst>
                            <p:childTnLst>
                              <p:par>
                                <p:cTn id="49" presetID="23" presetClass="entr" presetSubtype="32"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strVal val="4*#ppt_w"/>
                                          </p:val>
                                        </p:tav>
                                        <p:tav tm="100000">
                                          <p:val>
                                            <p:strVal val="#ppt_w"/>
                                          </p:val>
                                        </p:tav>
                                      </p:tavLst>
                                    </p:anim>
                                    <p:anim calcmode="lin" valueType="num">
                                      <p:cBhvr>
                                        <p:cTn id="52" dur="500" fill="hold"/>
                                        <p:tgtEl>
                                          <p:spTgt spid="42"/>
                                        </p:tgtEl>
                                        <p:attrNameLst>
                                          <p:attrName>ppt_h</p:attrName>
                                        </p:attrNameLst>
                                      </p:cBhvr>
                                      <p:tavLst>
                                        <p:tav tm="0">
                                          <p:val>
                                            <p:strVal val="4*#ppt_h"/>
                                          </p:val>
                                        </p:tav>
                                        <p:tav tm="100000">
                                          <p:val>
                                            <p:strVal val="#ppt_h"/>
                                          </p:val>
                                        </p:tav>
                                      </p:tavLst>
                                    </p:anim>
                                  </p:childTnLst>
                                </p:cTn>
                              </p:par>
                            </p:childTnLst>
                          </p:cTn>
                        </p:par>
                        <p:par>
                          <p:cTn id="53" fill="hold">
                            <p:stCondLst>
                              <p:cond delay="4500"/>
                            </p:stCondLst>
                            <p:childTnLst>
                              <p:par>
                                <p:cTn id="54" presetID="16" presetClass="entr" presetSubtype="37"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outVertical)">
                                      <p:cBhvr>
                                        <p:cTn id="56" dur="500"/>
                                        <p:tgtEl>
                                          <p:spTgt spid="13"/>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34"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Резултат слика за notepad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422" y="2482549"/>
            <a:ext cx="4924425" cy="309562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37303" y="1547510"/>
            <a:ext cx="2963199" cy="842608"/>
            <a:chOff x="360966" y="1899065"/>
            <a:chExt cx="2963199" cy="842608"/>
          </a:xfrm>
        </p:grpSpPr>
        <p:sp>
          <p:nvSpPr>
            <p:cNvPr id="11" name="TextBox 10"/>
            <p:cNvSpPr txBox="1"/>
            <p:nvPr/>
          </p:nvSpPr>
          <p:spPr>
            <a:xfrm>
              <a:off x="536005" y="1899065"/>
              <a:ext cx="2642069" cy="338554"/>
            </a:xfrm>
            <a:prstGeom prst="rect">
              <a:avLst/>
            </a:prstGeom>
            <a:noFill/>
          </p:spPr>
          <p:txBody>
            <a:bodyPr wrap="none" rtlCol="0">
              <a:spAutoFit/>
            </a:bodyPr>
            <a:lstStyle/>
            <a:p>
              <a:pPr algn="ctr"/>
              <a:r>
                <a:rPr lang="sr-Latn-RS" sz="1600" spc="300" smtClean="0">
                  <a:solidFill>
                    <a:srgbClr val="237DB9"/>
                  </a:solidFill>
                  <a:latin typeface="Montserrat" panose="00000500000000000000" pitchFamily="50" charset="-18"/>
                  <a:cs typeface="Modak" panose="01000000000000000000" pitchFamily="2" charset="-18"/>
                </a:rPr>
                <a:t>NASLOVNA LINIJA</a:t>
              </a:r>
              <a:endParaRPr lang="sr-Latn-RS" sz="1600" spc="300">
                <a:solidFill>
                  <a:srgbClr val="237DB9"/>
                </a:solidFill>
                <a:latin typeface="Montserrat" panose="00000500000000000000" pitchFamily="50" charset="-18"/>
                <a:cs typeface="Modak" panose="01000000000000000000" pitchFamily="2" charset="-18"/>
              </a:endParaRPr>
            </a:p>
          </p:txBody>
        </p:sp>
        <p:sp>
          <p:nvSpPr>
            <p:cNvPr id="12" name="TextBox 11"/>
            <p:cNvSpPr txBox="1"/>
            <p:nvPr/>
          </p:nvSpPr>
          <p:spPr>
            <a:xfrm>
              <a:off x="360966" y="2237368"/>
              <a:ext cx="2963199" cy="504305"/>
            </a:xfrm>
            <a:prstGeom prst="rect">
              <a:avLst/>
            </a:prstGeom>
            <a:noFill/>
          </p:spPr>
          <p:txBody>
            <a:bodyPr wrap="square" rtlCol="0">
              <a:spAutoFit/>
            </a:bodyPr>
            <a:lstStyle/>
            <a:p>
              <a:pPr algn="ctr">
                <a:lnSpc>
                  <a:spcPts val="1700"/>
                </a:lnSpc>
              </a:pPr>
              <a:r>
                <a:rPr lang="sr-Latn-RS" sz="900" spc="170" smtClean="0">
                  <a:solidFill>
                    <a:srgbClr val="15AA95"/>
                  </a:solidFill>
                  <a:latin typeface="Montserrat Light" panose="00000400000000000000" pitchFamily="50" charset="-18"/>
                  <a:cs typeface="Modak" panose="01000000000000000000" pitchFamily="2" charset="-18"/>
                </a:rPr>
                <a:t>obično se javlja u kombinaciji ime_dokumenta – ime_programa</a:t>
              </a:r>
              <a:endParaRPr lang="sr-Latn-RS" sz="900" spc="170">
                <a:solidFill>
                  <a:srgbClr val="15AA95"/>
                </a:solidFill>
                <a:latin typeface="Montserrat Light" panose="00000400000000000000" pitchFamily="50" charset="-18"/>
                <a:cs typeface="Modak" panose="01000000000000000000" pitchFamily="2" charset="-18"/>
              </a:endParaRPr>
            </a:p>
          </p:txBody>
        </p:sp>
      </p:grpSp>
      <p:grpSp>
        <p:nvGrpSpPr>
          <p:cNvPr id="25" name="Group 24"/>
          <p:cNvGrpSpPr/>
          <p:nvPr/>
        </p:nvGrpSpPr>
        <p:grpSpPr>
          <a:xfrm>
            <a:off x="337303" y="3600687"/>
            <a:ext cx="2963199" cy="842608"/>
            <a:chOff x="360966" y="2998209"/>
            <a:chExt cx="2963199" cy="842608"/>
          </a:xfrm>
        </p:grpSpPr>
        <p:sp>
          <p:nvSpPr>
            <p:cNvPr id="13" name="TextBox 12"/>
            <p:cNvSpPr txBox="1"/>
            <p:nvPr/>
          </p:nvSpPr>
          <p:spPr>
            <a:xfrm>
              <a:off x="758820" y="2998209"/>
              <a:ext cx="2196434" cy="338554"/>
            </a:xfrm>
            <a:prstGeom prst="rect">
              <a:avLst/>
            </a:prstGeom>
            <a:noFill/>
          </p:spPr>
          <p:txBody>
            <a:bodyPr wrap="none" rtlCol="0">
              <a:spAutoFit/>
            </a:bodyPr>
            <a:lstStyle/>
            <a:p>
              <a:pPr algn="ctr"/>
              <a:r>
                <a:rPr lang="sr-Latn-RS" sz="1600" spc="300" smtClean="0">
                  <a:solidFill>
                    <a:srgbClr val="237DB9"/>
                  </a:solidFill>
                  <a:latin typeface="Montserrat" panose="00000500000000000000" pitchFamily="50" charset="-18"/>
                  <a:cs typeface="Modak" panose="01000000000000000000" pitchFamily="2" charset="-18"/>
                </a:rPr>
                <a:t>LINIJA MENIJA</a:t>
              </a:r>
              <a:endParaRPr lang="sr-Latn-RS" sz="1600" spc="300">
                <a:solidFill>
                  <a:srgbClr val="237DB9"/>
                </a:solidFill>
                <a:latin typeface="Montserrat" panose="00000500000000000000" pitchFamily="50" charset="-18"/>
                <a:cs typeface="Modak" panose="01000000000000000000" pitchFamily="2" charset="-18"/>
              </a:endParaRPr>
            </a:p>
          </p:txBody>
        </p:sp>
        <p:sp>
          <p:nvSpPr>
            <p:cNvPr id="14" name="TextBox 13"/>
            <p:cNvSpPr txBox="1"/>
            <p:nvPr/>
          </p:nvSpPr>
          <p:spPr>
            <a:xfrm>
              <a:off x="360966" y="3336512"/>
              <a:ext cx="2963199" cy="504305"/>
            </a:xfrm>
            <a:prstGeom prst="rect">
              <a:avLst/>
            </a:prstGeom>
            <a:noFill/>
          </p:spPr>
          <p:txBody>
            <a:bodyPr wrap="square" rtlCol="0">
              <a:spAutoFit/>
            </a:bodyPr>
            <a:lstStyle/>
            <a:p>
              <a:pPr algn="ctr">
                <a:lnSpc>
                  <a:spcPts val="1700"/>
                </a:lnSpc>
              </a:pPr>
              <a:r>
                <a:rPr lang="sr-Latn-RS" sz="900" spc="170" smtClean="0">
                  <a:solidFill>
                    <a:srgbClr val="15AA95"/>
                  </a:solidFill>
                  <a:latin typeface="Montserrat Light" panose="00000400000000000000" pitchFamily="50" charset="-18"/>
                  <a:cs typeface="Modak" panose="01000000000000000000" pitchFamily="2" charset="-18"/>
                </a:rPr>
                <a:t>Reči koje su ovde prkazane se najčešće nalaze u svakom programu</a:t>
              </a:r>
              <a:endParaRPr lang="sr-Latn-RS" sz="900" spc="170">
                <a:solidFill>
                  <a:srgbClr val="15AA95"/>
                </a:solidFill>
                <a:latin typeface="Montserrat Light" panose="00000400000000000000" pitchFamily="50" charset="-18"/>
                <a:cs typeface="Modak" panose="01000000000000000000" pitchFamily="2" charset="-18"/>
              </a:endParaRPr>
            </a:p>
          </p:txBody>
        </p:sp>
      </p:grpSp>
      <p:grpSp>
        <p:nvGrpSpPr>
          <p:cNvPr id="9" name="Group 8"/>
          <p:cNvGrpSpPr/>
          <p:nvPr/>
        </p:nvGrpSpPr>
        <p:grpSpPr>
          <a:xfrm>
            <a:off x="5092961" y="1547510"/>
            <a:ext cx="2119490" cy="842608"/>
            <a:chOff x="4739631" y="853224"/>
            <a:chExt cx="2119490" cy="842608"/>
          </a:xfrm>
        </p:grpSpPr>
        <p:sp>
          <p:nvSpPr>
            <p:cNvPr id="15" name="TextBox 14"/>
            <p:cNvSpPr txBox="1"/>
            <p:nvPr/>
          </p:nvSpPr>
          <p:spPr>
            <a:xfrm>
              <a:off x="4739631" y="853224"/>
              <a:ext cx="2119490" cy="338554"/>
            </a:xfrm>
            <a:prstGeom prst="rect">
              <a:avLst/>
            </a:prstGeom>
            <a:noFill/>
          </p:spPr>
          <p:txBody>
            <a:bodyPr wrap="none" rtlCol="0">
              <a:spAutoFit/>
            </a:bodyPr>
            <a:lstStyle/>
            <a:p>
              <a:pPr algn="ctr"/>
              <a:r>
                <a:rPr lang="sr-Latn-RS" sz="1600" spc="300" smtClean="0">
                  <a:solidFill>
                    <a:srgbClr val="237DB9"/>
                  </a:solidFill>
                  <a:latin typeface="Montserrat" panose="00000500000000000000" pitchFamily="50" charset="-18"/>
                  <a:cs typeface="Modak" panose="01000000000000000000" pitchFamily="2" charset="-18"/>
                </a:rPr>
                <a:t>MINIMIZACIJA</a:t>
              </a:r>
              <a:endParaRPr lang="sr-Latn-RS" sz="1600" spc="300">
                <a:solidFill>
                  <a:srgbClr val="237DB9"/>
                </a:solidFill>
                <a:latin typeface="Montserrat" panose="00000500000000000000" pitchFamily="50" charset="-18"/>
                <a:cs typeface="Modak" panose="01000000000000000000" pitchFamily="2" charset="-18"/>
              </a:endParaRPr>
            </a:p>
          </p:txBody>
        </p:sp>
        <p:sp>
          <p:nvSpPr>
            <p:cNvPr id="16" name="TextBox 15"/>
            <p:cNvSpPr txBox="1"/>
            <p:nvPr/>
          </p:nvSpPr>
          <p:spPr>
            <a:xfrm>
              <a:off x="4848031" y="1191527"/>
              <a:ext cx="1902691" cy="504305"/>
            </a:xfrm>
            <a:prstGeom prst="rect">
              <a:avLst/>
            </a:prstGeom>
            <a:noFill/>
          </p:spPr>
          <p:txBody>
            <a:bodyPr wrap="square" rtlCol="0">
              <a:spAutoFit/>
            </a:bodyPr>
            <a:lstStyle/>
            <a:p>
              <a:pPr algn="ctr">
                <a:lnSpc>
                  <a:spcPts val="1700"/>
                </a:lnSpc>
              </a:pPr>
              <a:r>
                <a:rPr lang="sr-Latn-RS" sz="900" spc="170" smtClean="0">
                  <a:solidFill>
                    <a:srgbClr val="15AA95"/>
                  </a:solidFill>
                  <a:latin typeface="Montserrat Light" panose="00000400000000000000" pitchFamily="50" charset="-18"/>
                  <a:cs typeface="Modak" panose="01000000000000000000" pitchFamily="2" charset="-18"/>
                </a:rPr>
                <a:t>privremeno sklanja prozor iz vidnog polja</a:t>
              </a:r>
              <a:endParaRPr lang="sr-Latn-RS" sz="900" spc="170">
                <a:solidFill>
                  <a:srgbClr val="15AA95"/>
                </a:solidFill>
                <a:latin typeface="Montserrat Light" panose="00000400000000000000" pitchFamily="50" charset="-18"/>
                <a:cs typeface="Modak" panose="01000000000000000000" pitchFamily="2" charset="-18"/>
              </a:endParaRPr>
            </a:p>
          </p:txBody>
        </p:sp>
      </p:grpSp>
      <p:grpSp>
        <p:nvGrpSpPr>
          <p:cNvPr id="8" name="Group 7"/>
          <p:cNvGrpSpPr/>
          <p:nvPr/>
        </p:nvGrpSpPr>
        <p:grpSpPr>
          <a:xfrm>
            <a:off x="9004164" y="1547510"/>
            <a:ext cx="2359941" cy="842608"/>
            <a:chOff x="6705886" y="849225"/>
            <a:chExt cx="2359941" cy="842608"/>
          </a:xfrm>
        </p:grpSpPr>
        <p:sp>
          <p:nvSpPr>
            <p:cNvPr id="19" name="TextBox 18"/>
            <p:cNvSpPr txBox="1"/>
            <p:nvPr/>
          </p:nvSpPr>
          <p:spPr>
            <a:xfrm>
              <a:off x="6705886" y="849225"/>
              <a:ext cx="2359941" cy="338554"/>
            </a:xfrm>
            <a:prstGeom prst="rect">
              <a:avLst/>
            </a:prstGeom>
            <a:noFill/>
          </p:spPr>
          <p:txBody>
            <a:bodyPr wrap="none" rtlCol="0">
              <a:spAutoFit/>
            </a:bodyPr>
            <a:lstStyle/>
            <a:p>
              <a:pPr algn="ctr"/>
              <a:r>
                <a:rPr lang="sr-Latn-RS" sz="1600" spc="300" smtClean="0">
                  <a:solidFill>
                    <a:srgbClr val="237DB9"/>
                  </a:solidFill>
                  <a:latin typeface="Montserrat" panose="00000500000000000000" pitchFamily="50" charset="-18"/>
                  <a:cs typeface="Modak" panose="01000000000000000000" pitchFamily="2" charset="-18"/>
                </a:rPr>
                <a:t>MAKSIMIZACIJA</a:t>
              </a:r>
              <a:endParaRPr lang="sr-Latn-RS" sz="1600" spc="300">
                <a:solidFill>
                  <a:srgbClr val="237DB9"/>
                </a:solidFill>
                <a:latin typeface="Montserrat" panose="00000500000000000000" pitchFamily="50" charset="-18"/>
                <a:cs typeface="Modak" panose="01000000000000000000" pitchFamily="2" charset="-18"/>
              </a:endParaRPr>
            </a:p>
          </p:txBody>
        </p:sp>
        <p:sp>
          <p:nvSpPr>
            <p:cNvPr id="20" name="TextBox 19"/>
            <p:cNvSpPr txBox="1"/>
            <p:nvPr/>
          </p:nvSpPr>
          <p:spPr>
            <a:xfrm>
              <a:off x="6884044" y="1187528"/>
              <a:ext cx="2003624" cy="504305"/>
            </a:xfrm>
            <a:prstGeom prst="rect">
              <a:avLst/>
            </a:prstGeom>
            <a:noFill/>
          </p:spPr>
          <p:txBody>
            <a:bodyPr wrap="square" rtlCol="0">
              <a:spAutoFit/>
            </a:bodyPr>
            <a:lstStyle/>
            <a:p>
              <a:pPr algn="ctr">
                <a:lnSpc>
                  <a:spcPts val="1700"/>
                </a:lnSpc>
              </a:pPr>
              <a:r>
                <a:rPr lang="sr-Latn-RS" sz="900" spc="170" smtClean="0">
                  <a:solidFill>
                    <a:srgbClr val="15AA95"/>
                  </a:solidFill>
                  <a:latin typeface="Montserrat Light" panose="00000400000000000000" pitchFamily="50" charset="-18"/>
                  <a:cs typeface="Modak" panose="01000000000000000000" pitchFamily="2" charset="-18"/>
                </a:rPr>
                <a:t>povećava prozor tako da zauzme ceo desktop</a:t>
              </a:r>
              <a:endParaRPr lang="sr-Latn-RS" sz="900" spc="170">
                <a:solidFill>
                  <a:srgbClr val="15AA95"/>
                </a:solidFill>
                <a:latin typeface="Montserrat Light" panose="00000400000000000000" pitchFamily="50" charset="-18"/>
                <a:cs typeface="Modak" panose="01000000000000000000" pitchFamily="2" charset="-18"/>
              </a:endParaRPr>
            </a:p>
          </p:txBody>
        </p:sp>
      </p:grpSp>
      <p:grpSp>
        <p:nvGrpSpPr>
          <p:cNvPr id="10" name="Group 9"/>
          <p:cNvGrpSpPr/>
          <p:nvPr/>
        </p:nvGrpSpPr>
        <p:grpSpPr>
          <a:xfrm>
            <a:off x="9162015" y="3600687"/>
            <a:ext cx="2044241" cy="842608"/>
            <a:chOff x="6496160" y="5384567"/>
            <a:chExt cx="2044241" cy="842608"/>
          </a:xfrm>
        </p:grpSpPr>
        <p:sp>
          <p:nvSpPr>
            <p:cNvPr id="23" name="TextBox 22"/>
            <p:cNvSpPr txBox="1"/>
            <p:nvPr/>
          </p:nvSpPr>
          <p:spPr>
            <a:xfrm>
              <a:off x="6535479" y="5384567"/>
              <a:ext cx="1965603" cy="338554"/>
            </a:xfrm>
            <a:prstGeom prst="rect">
              <a:avLst/>
            </a:prstGeom>
            <a:noFill/>
          </p:spPr>
          <p:txBody>
            <a:bodyPr wrap="none" rtlCol="0">
              <a:spAutoFit/>
            </a:bodyPr>
            <a:lstStyle/>
            <a:p>
              <a:pPr algn="ctr"/>
              <a:r>
                <a:rPr lang="sr-Latn-RS" sz="1600" spc="300" smtClean="0">
                  <a:solidFill>
                    <a:srgbClr val="237DB9"/>
                  </a:solidFill>
                  <a:latin typeface="Montserrat" panose="00000500000000000000" pitchFamily="50" charset="-18"/>
                  <a:cs typeface="Modak" panose="01000000000000000000" pitchFamily="2" charset="-18"/>
                </a:rPr>
                <a:t>ZATVARANJE</a:t>
              </a:r>
              <a:endParaRPr lang="sr-Latn-RS" sz="1600" spc="300">
                <a:solidFill>
                  <a:srgbClr val="237DB9"/>
                </a:solidFill>
                <a:latin typeface="Montserrat" panose="00000500000000000000" pitchFamily="50" charset="-18"/>
                <a:cs typeface="Modak" panose="01000000000000000000" pitchFamily="2" charset="-18"/>
              </a:endParaRPr>
            </a:p>
          </p:txBody>
        </p:sp>
        <p:sp>
          <p:nvSpPr>
            <p:cNvPr id="24" name="TextBox 23"/>
            <p:cNvSpPr txBox="1"/>
            <p:nvPr/>
          </p:nvSpPr>
          <p:spPr>
            <a:xfrm>
              <a:off x="6496160" y="5722870"/>
              <a:ext cx="2044241" cy="504305"/>
            </a:xfrm>
            <a:prstGeom prst="rect">
              <a:avLst/>
            </a:prstGeom>
            <a:noFill/>
          </p:spPr>
          <p:txBody>
            <a:bodyPr wrap="square" rtlCol="0">
              <a:spAutoFit/>
            </a:bodyPr>
            <a:lstStyle/>
            <a:p>
              <a:pPr algn="ctr">
                <a:lnSpc>
                  <a:spcPts val="1700"/>
                </a:lnSpc>
              </a:pPr>
              <a:r>
                <a:rPr lang="sr-Latn-RS" sz="900" spc="170" smtClean="0">
                  <a:solidFill>
                    <a:srgbClr val="15AA95"/>
                  </a:solidFill>
                  <a:latin typeface="Montserrat Light" panose="00000400000000000000" pitchFamily="50" charset="-18"/>
                  <a:cs typeface="Modak" panose="01000000000000000000" pitchFamily="2" charset="-18"/>
                </a:rPr>
                <a:t>zatvara prozor i time se završava rad programa</a:t>
              </a:r>
              <a:endParaRPr lang="sr-Latn-RS" sz="900" spc="170">
                <a:solidFill>
                  <a:srgbClr val="15AA95"/>
                </a:solidFill>
                <a:latin typeface="Montserrat Light" panose="00000400000000000000" pitchFamily="50" charset="-18"/>
                <a:cs typeface="Modak" panose="01000000000000000000" pitchFamily="2" charset="-18"/>
              </a:endParaRPr>
            </a:p>
          </p:txBody>
        </p:sp>
      </p:grpSp>
      <p:grpSp>
        <p:nvGrpSpPr>
          <p:cNvPr id="21" name="Group 20"/>
          <p:cNvGrpSpPr/>
          <p:nvPr/>
        </p:nvGrpSpPr>
        <p:grpSpPr>
          <a:xfrm>
            <a:off x="4577034" y="5757391"/>
            <a:ext cx="2963199" cy="842608"/>
            <a:chOff x="5243255" y="5100596"/>
            <a:chExt cx="2963199" cy="842608"/>
          </a:xfrm>
        </p:grpSpPr>
        <p:sp>
          <p:nvSpPr>
            <p:cNvPr id="26" name="TextBox 25"/>
            <p:cNvSpPr txBox="1"/>
            <p:nvPr/>
          </p:nvSpPr>
          <p:spPr>
            <a:xfrm>
              <a:off x="6106782" y="5100596"/>
              <a:ext cx="1265090" cy="338554"/>
            </a:xfrm>
            <a:prstGeom prst="rect">
              <a:avLst/>
            </a:prstGeom>
            <a:noFill/>
          </p:spPr>
          <p:txBody>
            <a:bodyPr wrap="none" rtlCol="0">
              <a:spAutoFit/>
            </a:bodyPr>
            <a:lstStyle/>
            <a:p>
              <a:pPr algn="ctr"/>
              <a:r>
                <a:rPr lang="sr-Latn-RS" sz="1600" spc="300" smtClean="0">
                  <a:solidFill>
                    <a:srgbClr val="237DB9"/>
                  </a:solidFill>
                  <a:latin typeface="Montserrat" panose="00000500000000000000" pitchFamily="50" charset="-18"/>
                  <a:cs typeface="Modak" panose="01000000000000000000" pitchFamily="2" charset="-18"/>
                </a:rPr>
                <a:t>KLIZAČI</a:t>
              </a:r>
              <a:endParaRPr lang="sr-Latn-RS" sz="1600" spc="300">
                <a:solidFill>
                  <a:srgbClr val="237DB9"/>
                </a:solidFill>
                <a:latin typeface="Montserrat" panose="00000500000000000000" pitchFamily="50" charset="-18"/>
                <a:cs typeface="Modak" panose="01000000000000000000" pitchFamily="2" charset="-18"/>
              </a:endParaRPr>
            </a:p>
          </p:txBody>
        </p:sp>
        <p:sp>
          <p:nvSpPr>
            <p:cNvPr id="27" name="TextBox 26"/>
            <p:cNvSpPr txBox="1"/>
            <p:nvPr/>
          </p:nvSpPr>
          <p:spPr>
            <a:xfrm>
              <a:off x="5243255" y="5438899"/>
              <a:ext cx="2963199" cy="504305"/>
            </a:xfrm>
            <a:prstGeom prst="rect">
              <a:avLst/>
            </a:prstGeom>
            <a:noFill/>
          </p:spPr>
          <p:txBody>
            <a:bodyPr wrap="square" rtlCol="0">
              <a:spAutoFit/>
            </a:bodyPr>
            <a:lstStyle/>
            <a:p>
              <a:pPr algn="ctr">
                <a:lnSpc>
                  <a:spcPts val="1700"/>
                </a:lnSpc>
              </a:pPr>
              <a:r>
                <a:rPr lang="sr-Latn-RS" sz="900" spc="170" smtClean="0">
                  <a:solidFill>
                    <a:srgbClr val="15AA95"/>
                  </a:solidFill>
                  <a:latin typeface="Montserrat Light" panose="00000400000000000000" pitchFamily="50" charset="-18"/>
                  <a:cs typeface="Modak" panose="01000000000000000000" pitchFamily="2" charset="-18"/>
                </a:rPr>
                <a:t>(engl. </a:t>
              </a:r>
              <a:r>
                <a:rPr lang="sr-Latn-RS" sz="900" i="1" spc="170" smtClean="0">
                  <a:solidFill>
                    <a:srgbClr val="15AA95"/>
                  </a:solidFill>
                  <a:latin typeface="Montserrat Light" panose="00000400000000000000" pitchFamily="50" charset="-18"/>
                  <a:cs typeface="Modak" panose="01000000000000000000" pitchFamily="2" charset="-18"/>
                </a:rPr>
                <a:t>scroll bar</a:t>
              </a:r>
              <a:r>
                <a:rPr lang="sr-Latn-RS" sz="900" spc="170" smtClean="0">
                  <a:solidFill>
                    <a:srgbClr val="15AA95"/>
                  </a:solidFill>
                  <a:latin typeface="Montserrat Light" panose="00000400000000000000" pitchFamily="50" charset="-18"/>
                  <a:cs typeface="Modak" panose="01000000000000000000" pitchFamily="2" charset="-18"/>
                </a:rPr>
                <a:t>) postoje horizontalni i vertikalni klizači</a:t>
              </a:r>
              <a:endParaRPr lang="sr-Latn-RS" sz="900" spc="170">
                <a:solidFill>
                  <a:srgbClr val="15AA95"/>
                </a:solidFill>
                <a:latin typeface="Montserrat Light" panose="00000400000000000000" pitchFamily="50" charset="-18"/>
                <a:cs typeface="Modak" panose="01000000000000000000" pitchFamily="2" charset="-18"/>
              </a:endParaRPr>
            </a:p>
          </p:txBody>
        </p:sp>
      </p:grpSp>
      <p:sp>
        <p:nvSpPr>
          <p:cNvPr id="34" name="TextBox 33"/>
          <p:cNvSpPr txBox="1"/>
          <p:nvPr/>
        </p:nvSpPr>
        <p:spPr>
          <a:xfrm>
            <a:off x="3810120" y="594765"/>
            <a:ext cx="4571765" cy="584775"/>
          </a:xfrm>
          <a:prstGeom prst="rect">
            <a:avLst/>
          </a:prstGeom>
          <a:noFill/>
        </p:spPr>
        <p:txBody>
          <a:bodyPr wrap="non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DELOVI PROZORA</a:t>
            </a:r>
            <a:endParaRPr lang="sr-Latn-RS" sz="3200" spc="340">
              <a:solidFill>
                <a:srgbClr val="237DB9"/>
              </a:solidFill>
              <a:latin typeface="Montserrat" panose="00000500000000000000" pitchFamily="50" charset="-18"/>
              <a:cs typeface="Modak" panose="01000000000000000000" pitchFamily="2" charset="-18"/>
            </a:endParaRPr>
          </a:p>
        </p:txBody>
      </p:sp>
      <p:sp>
        <p:nvSpPr>
          <p:cNvPr id="35" name="TextBox 34"/>
          <p:cNvSpPr txBox="1"/>
          <p:nvPr/>
        </p:nvSpPr>
        <p:spPr>
          <a:xfrm>
            <a:off x="4626526" y="326347"/>
            <a:ext cx="2930610" cy="276999"/>
          </a:xfrm>
          <a:prstGeom prst="rect">
            <a:avLst/>
          </a:prstGeom>
          <a:noFill/>
        </p:spPr>
        <p:txBody>
          <a:bodyPr wrap="none" rtlCol="0">
            <a:spAutoFit/>
          </a:bodyPr>
          <a:lstStyle/>
          <a:p>
            <a:pPr algn="ctr"/>
            <a:r>
              <a:rPr lang="sr-Latn-RS" sz="1200" spc="600" smtClean="0">
                <a:solidFill>
                  <a:srgbClr val="15AA95"/>
                </a:solidFill>
                <a:latin typeface="Montserrat" panose="00000500000000000000" pitchFamily="50" charset="-18"/>
                <a:cs typeface="Modak" panose="01000000000000000000" pitchFamily="2" charset="-18"/>
              </a:rPr>
              <a:t>RAD SA PROZOROM</a:t>
            </a:r>
            <a:endParaRPr lang="sr-Latn-RS" sz="1200" spc="600">
              <a:solidFill>
                <a:srgbClr val="15AA95"/>
              </a:solidFill>
              <a:latin typeface="Montserrat" panose="00000500000000000000" pitchFamily="50" charset="-18"/>
              <a:cs typeface="Modak" panose="01000000000000000000" pitchFamily="2" charset="-18"/>
            </a:endParaRPr>
          </a:p>
        </p:txBody>
      </p:sp>
      <p:grpSp>
        <p:nvGrpSpPr>
          <p:cNvPr id="3" name="Group 2"/>
          <p:cNvGrpSpPr/>
          <p:nvPr/>
        </p:nvGrpSpPr>
        <p:grpSpPr>
          <a:xfrm>
            <a:off x="3154411" y="1716787"/>
            <a:ext cx="5366436" cy="1053307"/>
            <a:chOff x="3154411" y="1716787"/>
            <a:chExt cx="5366436" cy="1053307"/>
          </a:xfrm>
        </p:grpSpPr>
        <p:sp>
          <p:nvSpPr>
            <p:cNvPr id="2" name="Rectangle 1"/>
            <p:cNvSpPr/>
            <p:nvPr/>
          </p:nvSpPr>
          <p:spPr>
            <a:xfrm>
              <a:off x="3596422" y="2482549"/>
              <a:ext cx="4924425" cy="287545"/>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4" name="Straight Connector 3"/>
            <p:cNvCxnSpPr>
              <a:stCxn id="11" idx="3"/>
            </p:cNvCxnSpPr>
            <p:nvPr/>
          </p:nvCxnSpPr>
          <p:spPr>
            <a:xfrm>
              <a:off x="3154411" y="1716787"/>
              <a:ext cx="442011" cy="776982"/>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931591" y="2782829"/>
            <a:ext cx="5511369" cy="987135"/>
            <a:chOff x="2931591" y="2782829"/>
            <a:chExt cx="5511369" cy="987135"/>
          </a:xfrm>
        </p:grpSpPr>
        <p:sp>
          <p:nvSpPr>
            <p:cNvPr id="28" name="Rectangle 27"/>
            <p:cNvSpPr/>
            <p:nvPr/>
          </p:nvSpPr>
          <p:spPr>
            <a:xfrm>
              <a:off x="3685413" y="2782829"/>
              <a:ext cx="4757547" cy="180000"/>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7" name="Straight Connector 6"/>
            <p:cNvCxnSpPr>
              <a:stCxn id="13" idx="3"/>
            </p:cNvCxnSpPr>
            <p:nvPr/>
          </p:nvCxnSpPr>
          <p:spPr>
            <a:xfrm flipV="1">
              <a:off x="2931591" y="2975566"/>
              <a:ext cx="766765" cy="794398"/>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167881" y="1692830"/>
            <a:ext cx="581764" cy="980939"/>
            <a:chOff x="7167881" y="1692830"/>
            <a:chExt cx="581764" cy="980939"/>
          </a:xfrm>
        </p:grpSpPr>
        <p:sp>
          <p:nvSpPr>
            <p:cNvPr id="37" name="Rectangle 36"/>
            <p:cNvSpPr/>
            <p:nvPr/>
          </p:nvSpPr>
          <p:spPr>
            <a:xfrm>
              <a:off x="7470140" y="2493769"/>
              <a:ext cx="279505" cy="180000"/>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38" name="Straight Connector 37"/>
            <p:cNvCxnSpPr>
              <a:endCxn id="37" idx="0"/>
            </p:cNvCxnSpPr>
            <p:nvPr/>
          </p:nvCxnSpPr>
          <p:spPr>
            <a:xfrm>
              <a:off x="7167881" y="1692830"/>
              <a:ext cx="442012" cy="800939"/>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749645" y="1716787"/>
            <a:ext cx="1254519" cy="956982"/>
            <a:chOff x="7749645" y="1716787"/>
            <a:chExt cx="1254519" cy="956982"/>
          </a:xfrm>
        </p:grpSpPr>
        <p:sp>
          <p:nvSpPr>
            <p:cNvPr id="36" name="Rectangle 35"/>
            <p:cNvSpPr/>
            <p:nvPr/>
          </p:nvSpPr>
          <p:spPr>
            <a:xfrm>
              <a:off x="7749645" y="2493769"/>
              <a:ext cx="254115" cy="180000"/>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39" name="Straight Connector 38"/>
            <p:cNvCxnSpPr>
              <a:stCxn id="19" idx="1"/>
              <a:endCxn id="36" idx="0"/>
            </p:cNvCxnSpPr>
            <p:nvPr/>
          </p:nvCxnSpPr>
          <p:spPr>
            <a:xfrm flipH="1">
              <a:off x="7876703" y="1716787"/>
              <a:ext cx="1127461" cy="776982"/>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008840" y="2493769"/>
            <a:ext cx="1192494" cy="1276195"/>
            <a:chOff x="8008840" y="2493769"/>
            <a:chExt cx="1192494" cy="1276195"/>
          </a:xfrm>
        </p:grpSpPr>
        <p:sp>
          <p:nvSpPr>
            <p:cNvPr id="33" name="Rectangle 32"/>
            <p:cNvSpPr/>
            <p:nvPr/>
          </p:nvSpPr>
          <p:spPr>
            <a:xfrm>
              <a:off x="8008840" y="2493769"/>
              <a:ext cx="439200" cy="180000"/>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47" name="Straight Connector 46"/>
            <p:cNvCxnSpPr>
              <a:stCxn id="23" idx="1"/>
              <a:endCxn id="33" idx="2"/>
            </p:cNvCxnSpPr>
            <p:nvPr/>
          </p:nvCxnSpPr>
          <p:spPr>
            <a:xfrm flipH="1" flipV="1">
              <a:off x="8228440" y="2673769"/>
              <a:ext cx="972894" cy="1096195"/>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685413" y="2975566"/>
            <a:ext cx="4749927" cy="2951102"/>
            <a:chOff x="3685413" y="2975566"/>
            <a:chExt cx="4749927" cy="2951102"/>
          </a:xfrm>
        </p:grpSpPr>
        <p:sp>
          <p:nvSpPr>
            <p:cNvPr id="30" name="Rectangle 29"/>
            <p:cNvSpPr/>
            <p:nvPr/>
          </p:nvSpPr>
          <p:spPr>
            <a:xfrm>
              <a:off x="3685413" y="5344459"/>
              <a:ext cx="4600067" cy="144000"/>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2" name="Rectangle 31"/>
            <p:cNvSpPr/>
            <p:nvPr/>
          </p:nvSpPr>
          <p:spPr>
            <a:xfrm rot="5400000">
              <a:off x="7177233" y="4086353"/>
              <a:ext cx="2368893" cy="147320"/>
            </a:xfrm>
            <a:prstGeom prst="rect">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50" name="Straight Connector 49"/>
            <p:cNvCxnSpPr>
              <a:stCxn id="26" idx="3"/>
            </p:cNvCxnSpPr>
            <p:nvPr/>
          </p:nvCxnSpPr>
          <p:spPr>
            <a:xfrm flipV="1">
              <a:off x="6705651" y="4160014"/>
              <a:ext cx="1579829" cy="1766654"/>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6" idx="3"/>
            </p:cNvCxnSpPr>
            <p:nvPr/>
          </p:nvCxnSpPr>
          <p:spPr>
            <a:xfrm flipH="1" flipV="1">
              <a:off x="6022033" y="5473574"/>
              <a:ext cx="683618" cy="453094"/>
            </a:xfrm>
            <a:prstGeom prst="line">
              <a:avLst/>
            </a:prstGeom>
            <a:ln w="12700">
              <a:solidFill>
                <a:srgbClr val="BE372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86934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strVal val="4/3*#ppt_w"/>
                                          </p:val>
                                        </p:tav>
                                        <p:tav tm="100000">
                                          <p:val>
                                            <p:strVal val="#ppt_w"/>
                                          </p:val>
                                        </p:tav>
                                      </p:tavLst>
                                    </p:anim>
                                    <p:anim calcmode="lin" valueType="num">
                                      <p:cBhvr>
                                        <p:cTn id="18" dur="500" fill="hold"/>
                                        <p:tgtEl>
                                          <p:spTgt spid="2050"/>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езултат слика за WINDOWS 7 EXPLORER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 y="2157977"/>
            <a:ext cx="6135633" cy="470002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p:nvSpPr>
        <p:spPr>
          <a:xfrm>
            <a:off x="158559" y="2202804"/>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latin typeface="Montserrat Black" panose="00000A00000000000000" pitchFamily="50" charset="-18"/>
              </a:rPr>
              <a:t>1</a:t>
            </a:r>
            <a:endParaRPr lang="sr-Latn-RS" sz="1600">
              <a:latin typeface="Montserrat Black" panose="00000A00000000000000" pitchFamily="50" charset="-18"/>
            </a:endParaRPr>
          </a:p>
        </p:txBody>
      </p:sp>
      <p:sp>
        <p:nvSpPr>
          <p:cNvPr id="23" name="Oval 22"/>
          <p:cNvSpPr>
            <a:spLocks noChangeAspect="1"/>
          </p:cNvSpPr>
          <p:nvPr/>
        </p:nvSpPr>
        <p:spPr>
          <a:xfrm>
            <a:off x="2348179" y="2414684"/>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a:latin typeface="Montserrat Black" panose="00000A00000000000000" pitchFamily="50" charset="-18"/>
              </a:rPr>
              <a:t>2</a:t>
            </a:r>
          </a:p>
        </p:txBody>
      </p:sp>
      <p:sp>
        <p:nvSpPr>
          <p:cNvPr id="24" name="Oval 23"/>
          <p:cNvSpPr>
            <a:spLocks noChangeAspect="1"/>
          </p:cNvSpPr>
          <p:nvPr/>
        </p:nvSpPr>
        <p:spPr>
          <a:xfrm>
            <a:off x="4652890" y="2415825"/>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latin typeface="Montserrat Black" panose="00000A00000000000000" pitchFamily="50" charset="-18"/>
              </a:rPr>
              <a:t>3</a:t>
            </a:r>
            <a:endParaRPr lang="sr-Latn-RS" sz="1600">
              <a:latin typeface="Montserrat Black" panose="00000A00000000000000" pitchFamily="50" charset="-18"/>
            </a:endParaRPr>
          </a:p>
        </p:txBody>
      </p:sp>
      <p:sp>
        <p:nvSpPr>
          <p:cNvPr id="25" name="Oval 24"/>
          <p:cNvSpPr>
            <a:spLocks noChangeAspect="1"/>
          </p:cNvSpPr>
          <p:nvPr/>
        </p:nvSpPr>
        <p:spPr>
          <a:xfrm>
            <a:off x="1879557" y="2729448"/>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latin typeface="Montserrat Black" panose="00000A00000000000000" pitchFamily="50" charset="-18"/>
              </a:rPr>
              <a:t>4</a:t>
            </a:r>
            <a:endParaRPr lang="sr-Latn-RS" sz="1600">
              <a:latin typeface="Montserrat Black" panose="00000A00000000000000" pitchFamily="50" charset="-18"/>
            </a:endParaRPr>
          </a:p>
        </p:txBody>
      </p:sp>
      <p:sp>
        <p:nvSpPr>
          <p:cNvPr id="30" name="Oval 29"/>
          <p:cNvSpPr>
            <a:spLocks noChangeAspect="1"/>
          </p:cNvSpPr>
          <p:nvPr/>
        </p:nvSpPr>
        <p:spPr>
          <a:xfrm>
            <a:off x="2803880" y="6372380"/>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a:latin typeface="Montserrat Black" panose="00000A00000000000000" pitchFamily="50" charset="-18"/>
              </a:rPr>
              <a:t>8</a:t>
            </a:r>
          </a:p>
        </p:txBody>
      </p:sp>
      <p:sp>
        <p:nvSpPr>
          <p:cNvPr id="31" name="Oval 30"/>
          <p:cNvSpPr>
            <a:spLocks noChangeAspect="1"/>
          </p:cNvSpPr>
          <p:nvPr/>
        </p:nvSpPr>
        <p:spPr>
          <a:xfrm>
            <a:off x="4012800" y="4336622"/>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a:latin typeface="Montserrat Black" panose="00000A00000000000000" pitchFamily="50" charset="-18"/>
              </a:rPr>
              <a:t>7</a:t>
            </a:r>
          </a:p>
        </p:txBody>
      </p:sp>
      <p:sp>
        <p:nvSpPr>
          <p:cNvPr id="32" name="Oval 31"/>
          <p:cNvSpPr>
            <a:spLocks noChangeAspect="1"/>
          </p:cNvSpPr>
          <p:nvPr/>
        </p:nvSpPr>
        <p:spPr>
          <a:xfrm>
            <a:off x="2078477" y="4636606"/>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a:latin typeface="Montserrat Black" panose="00000A00000000000000" pitchFamily="50" charset="-18"/>
              </a:rPr>
              <a:t>6</a:t>
            </a:r>
          </a:p>
        </p:txBody>
      </p:sp>
      <p:sp>
        <p:nvSpPr>
          <p:cNvPr id="33" name="Oval 32"/>
          <p:cNvSpPr>
            <a:spLocks noChangeAspect="1"/>
          </p:cNvSpPr>
          <p:nvPr/>
        </p:nvSpPr>
        <p:spPr>
          <a:xfrm>
            <a:off x="1574029" y="4798606"/>
            <a:ext cx="324000" cy="324000"/>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a:latin typeface="Montserrat Black" panose="00000A00000000000000" pitchFamily="50" charset="-18"/>
              </a:rPr>
              <a:t>5</a:t>
            </a:r>
          </a:p>
        </p:txBody>
      </p:sp>
      <p:sp>
        <p:nvSpPr>
          <p:cNvPr id="9" name="Rectangle 8"/>
          <p:cNvSpPr/>
          <p:nvPr/>
        </p:nvSpPr>
        <p:spPr>
          <a:xfrm>
            <a:off x="6097200" y="0"/>
            <a:ext cx="60948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TextBox 9"/>
          <p:cNvSpPr txBox="1"/>
          <p:nvPr/>
        </p:nvSpPr>
        <p:spPr>
          <a:xfrm>
            <a:off x="6425572" y="594765"/>
            <a:ext cx="5450852" cy="584775"/>
          </a:xfrm>
          <a:prstGeom prst="rect">
            <a:avLst/>
          </a:prstGeom>
          <a:noFill/>
        </p:spPr>
        <p:txBody>
          <a:bodyPr wrap="non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WINDOWS EXPLORER</a:t>
            </a:r>
            <a:endParaRPr lang="sr-Latn-RS" sz="3200" spc="340">
              <a:solidFill>
                <a:srgbClr val="237DB9"/>
              </a:solidFill>
              <a:latin typeface="Montserrat" panose="00000500000000000000" pitchFamily="50" charset="-18"/>
              <a:cs typeface="Modak" panose="01000000000000000000" pitchFamily="2" charset="-18"/>
            </a:endParaRPr>
          </a:p>
        </p:txBody>
      </p:sp>
      <p:sp>
        <p:nvSpPr>
          <p:cNvPr id="11" name="TextBox 10"/>
          <p:cNvSpPr txBox="1"/>
          <p:nvPr/>
        </p:nvSpPr>
        <p:spPr>
          <a:xfrm>
            <a:off x="7877084" y="326347"/>
            <a:ext cx="2539478"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OBAVEZNO GRADIVO</a:t>
            </a:r>
            <a:endParaRPr lang="sr-Latn-RS" sz="800" spc="600">
              <a:solidFill>
                <a:srgbClr val="15AA95"/>
              </a:solidFill>
              <a:latin typeface="Montserrat" panose="00000500000000000000" pitchFamily="50" charset="-18"/>
              <a:cs typeface="Modak" panose="01000000000000000000" pitchFamily="2" charset="-18"/>
            </a:endParaRPr>
          </a:p>
        </p:txBody>
      </p:sp>
      <p:sp>
        <p:nvSpPr>
          <p:cNvPr id="12" name="TextBox 11"/>
          <p:cNvSpPr txBox="1"/>
          <p:nvPr/>
        </p:nvSpPr>
        <p:spPr>
          <a:xfrm>
            <a:off x="6955302" y="1173444"/>
            <a:ext cx="4431792" cy="500971"/>
          </a:xfrm>
          <a:prstGeom prst="rect">
            <a:avLst/>
          </a:prstGeom>
          <a:noFill/>
        </p:spPr>
        <p:txBody>
          <a:bodyPr wrap="square" rtlCol="0">
            <a:spAutoFit/>
          </a:bodyPr>
          <a:lstStyle/>
          <a:p>
            <a:pPr algn="ctr">
              <a:lnSpc>
                <a:spcPts val="1700"/>
              </a:lnSpc>
            </a:pPr>
            <a:r>
              <a:rPr lang="sr-Latn-RS" sz="800" spc="200" smtClean="0">
                <a:solidFill>
                  <a:srgbClr val="15AA95"/>
                </a:solidFill>
                <a:latin typeface="Montserrat Light" panose="00000400000000000000" pitchFamily="50" charset="-18"/>
                <a:cs typeface="Modak" panose="01000000000000000000" pitchFamily="2" charset="-18"/>
              </a:rPr>
              <a:t>program koji koristite svaki put kada računar pristupa disku ili otvarate FOLDER koji sadrži neke datoteke</a:t>
            </a:r>
            <a:endParaRPr lang="sr-Latn-RS" sz="800" spc="200">
              <a:solidFill>
                <a:srgbClr val="15AA95"/>
              </a:solidFill>
              <a:latin typeface="Montserrat Light" panose="00000400000000000000" pitchFamily="50" charset="-18"/>
              <a:cs typeface="Modak" panose="01000000000000000000" pitchFamily="2" charset="-18"/>
            </a:endParaRPr>
          </a:p>
        </p:txBody>
      </p:sp>
      <p:grpSp>
        <p:nvGrpSpPr>
          <p:cNvPr id="13" name="Group 12"/>
          <p:cNvGrpSpPr/>
          <p:nvPr/>
        </p:nvGrpSpPr>
        <p:grpSpPr>
          <a:xfrm>
            <a:off x="982250" y="521394"/>
            <a:ext cx="4039888" cy="1090426"/>
            <a:chOff x="982250" y="4309050"/>
            <a:chExt cx="4039888" cy="1090426"/>
          </a:xfrm>
        </p:grpSpPr>
        <p:sp>
          <p:nvSpPr>
            <p:cNvPr id="14" name="TextBox 13"/>
            <p:cNvSpPr txBox="1"/>
            <p:nvPr/>
          </p:nvSpPr>
          <p:spPr>
            <a:xfrm>
              <a:off x="1004048" y="4636831"/>
              <a:ext cx="3996274" cy="762645"/>
            </a:xfrm>
            <a:prstGeom prst="rect">
              <a:avLst/>
            </a:prstGeom>
            <a:noFill/>
          </p:spPr>
          <p:txBody>
            <a:bodyPr wrap="square" rtlCol="0">
              <a:spAutoFit/>
            </a:bodyPr>
            <a:lstStyle/>
            <a:p>
              <a:pPr algn="ctr">
                <a:lnSpc>
                  <a:spcPts val="1800"/>
                </a:lnSpc>
              </a:pPr>
              <a:r>
                <a:rPr lang="sr-Latn-RS" sz="1050" spc="-40">
                  <a:solidFill>
                    <a:srgbClr val="15AA95"/>
                  </a:solidFill>
                  <a:latin typeface="Montserrat Light" panose="00000400000000000000" pitchFamily="50" charset="-18"/>
                  <a:cs typeface="Modak" panose="01000000000000000000" pitchFamily="2" charset="-18"/>
                </a:rPr>
                <a:t>Windows Explorer je poseban program u čijem prozoru možemo da vidimo naše podatke i da ih reorganizujemo, pretražimo</a:t>
              </a:r>
              <a:r>
                <a:rPr lang="sr-Latn-RS" sz="1050" spc="-40" smtClean="0">
                  <a:solidFill>
                    <a:srgbClr val="15AA95"/>
                  </a:solidFill>
                  <a:latin typeface="Montserrat Light" panose="00000400000000000000" pitchFamily="50" charset="-18"/>
                  <a:cs typeface="Modak" panose="01000000000000000000" pitchFamily="2" charset="-18"/>
                </a:rPr>
                <a:t>.</a:t>
              </a:r>
              <a:endParaRPr lang="sr-Latn-RS" sz="1050" spc="-40">
                <a:solidFill>
                  <a:srgbClr val="15AA95"/>
                </a:solidFill>
                <a:latin typeface="Montserrat Light" panose="00000400000000000000" pitchFamily="50" charset="-18"/>
                <a:cs typeface="Modak" panose="01000000000000000000" pitchFamily="2" charset="-18"/>
              </a:endParaRPr>
            </a:p>
          </p:txBody>
        </p:sp>
        <p:sp>
          <p:nvSpPr>
            <p:cNvPr id="15" name="TextBox 14"/>
            <p:cNvSpPr txBox="1"/>
            <p:nvPr/>
          </p:nvSpPr>
          <p:spPr>
            <a:xfrm>
              <a:off x="982250" y="4309050"/>
              <a:ext cx="4039888" cy="307777"/>
            </a:xfrm>
            <a:prstGeom prst="rect">
              <a:avLst/>
            </a:prstGeom>
            <a:noFill/>
          </p:spPr>
          <p:txBody>
            <a:bodyPr wrap="none" rtlCol="0">
              <a:spAutoFit/>
            </a:bodyPr>
            <a:lstStyle/>
            <a:p>
              <a:pPr algn="ctr"/>
              <a:r>
                <a:rPr lang="sr-Latn-RS" sz="1400" spc="300" smtClean="0">
                  <a:solidFill>
                    <a:srgbClr val="9E480E"/>
                  </a:solidFill>
                  <a:latin typeface="Montserrat" panose="00000500000000000000" pitchFamily="50" charset="-18"/>
                  <a:cs typeface="Modak" panose="01000000000000000000" pitchFamily="2" charset="-18"/>
                </a:rPr>
                <a:t>ELEMENTI PROZORA I NAMENA</a:t>
              </a:r>
              <a:endParaRPr lang="sr-Latn-RS" sz="1400" spc="300">
                <a:solidFill>
                  <a:srgbClr val="9E480E"/>
                </a:solidFill>
                <a:latin typeface="Montserrat" panose="00000500000000000000" pitchFamily="50" charset="-18"/>
                <a:cs typeface="Modak" panose="01000000000000000000" pitchFamily="2" charset="-18"/>
              </a:endParaRPr>
            </a:p>
          </p:txBody>
        </p:sp>
      </p:grpSp>
      <p:grpSp>
        <p:nvGrpSpPr>
          <p:cNvPr id="2" name="Group 1"/>
          <p:cNvGrpSpPr/>
          <p:nvPr/>
        </p:nvGrpSpPr>
        <p:grpSpPr>
          <a:xfrm>
            <a:off x="6267262" y="2225577"/>
            <a:ext cx="2889874" cy="751372"/>
            <a:chOff x="6267262" y="2225577"/>
            <a:chExt cx="2889874" cy="751372"/>
          </a:xfrm>
        </p:grpSpPr>
        <p:grpSp>
          <p:nvGrpSpPr>
            <p:cNvPr id="17" name="Group 16"/>
            <p:cNvGrpSpPr/>
            <p:nvPr/>
          </p:nvGrpSpPr>
          <p:grpSpPr>
            <a:xfrm>
              <a:off x="6267262" y="2317638"/>
              <a:ext cx="612000" cy="612000"/>
              <a:chOff x="6793729" y="2317638"/>
              <a:chExt cx="612000" cy="612000"/>
            </a:xfrm>
          </p:grpSpPr>
          <p:sp>
            <p:nvSpPr>
              <p:cNvPr id="21" name="Oval 20"/>
              <p:cNvSpPr/>
              <p:nvPr/>
            </p:nvSpPr>
            <p:spPr>
              <a:xfrm>
                <a:off x="6831832" y="2361837"/>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smtClean="0">
                    <a:latin typeface="Montserrat Black" panose="00000A00000000000000" pitchFamily="50" charset="-18"/>
                  </a:rPr>
                  <a:t>1</a:t>
                </a:r>
                <a:endParaRPr lang="sr-Latn-RS" sz="2400">
                  <a:latin typeface="Montserrat Black" panose="00000A00000000000000" pitchFamily="50" charset="-18"/>
                </a:endParaRPr>
              </a:p>
            </p:txBody>
          </p:sp>
          <p:sp>
            <p:nvSpPr>
              <p:cNvPr id="22" name="Oval 21"/>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38" name="TextBox 37"/>
            <p:cNvSpPr txBox="1"/>
            <p:nvPr/>
          </p:nvSpPr>
          <p:spPr>
            <a:xfrm>
              <a:off x="6918049" y="2495086"/>
              <a:ext cx="2239087" cy="481863"/>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omogućava kretanje </a:t>
              </a:r>
              <a:r>
                <a:rPr lang="sr-Latn-RS" sz="900" spc="140">
                  <a:solidFill>
                    <a:srgbClr val="237DB9"/>
                  </a:solidFill>
                  <a:latin typeface="Montserrat Light" panose="00000400000000000000" pitchFamily="50" charset="-18"/>
                  <a:cs typeface="Modak" panose="01000000000000000000" pitchFamily="2" charset="-18"/>
                </a:rPr>
                <a:t>napred ili nazad za po jedna korak</a:t>
              </a:r>
            </a:p>
          </p:txBody>
        </p:sp>
        <p:sp>
          <p:nvSpPr>
            <p:cNvPr id="66" name="TextBox 65"/>
            <p:cNvSpPr txBox="1"/>
            <p:nvPr/>
          </p:nvSpPr>
          <p:spPr>
            <a:xfrm>
              <a:off x="6924078" y="2225577"/>
              <a:ext cx="1308371"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NAVIGACIJA</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3" name="Group 2"/>
          <p:cNvGrpSpPr/>
          <p:nvPr/>
        </p:nvGrpSpPr>
        <p:grpSpPr>
          <a:xfrm>
            <a:off x="9261651" y="2218603"/>
            <a:ext cx="2769075" cy="758346"/>
            <a:chOff x="9261651" y="2218603"/>
            <a:chExt cx="2769075" cy="758346"/>
          </a:xfrm>
        </p:grpSpPr>
        <p:grpSp>
          <p:nvGrpSpPr>
            <p:cNvPr id="35" name="Group 34"/>
            <p:cNvGrpSpPr/>
            <p:nvPr/>
          </p:nvGrpSpPr>
          <p:grpSpPr>
            <a:xfrm>
              <a:off x="9261651" y="2311542"/>
              <a:ext cx="612000" cy="612000"/>
              <a:chOff x="6793729" y="2311542"/>
              <a:chExt cx="612000" cy="612000"/>
            </a:xfrm>
          </p:grpSpPr>
          <p:sp>
            <p:nvSpPr>
              <p:cNvPr id="36" name="Oval 35"/>
              <p:cNvSpPr/>
              <p:nvPr/>
            </p:nvSpPr>
            <p:spPr>
              <a:xfrm>
                <a:off x="6831832" y="2355741"/>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a:latin typeface="Montserrat Black" panose="00000A00000000000000" pitchFamily="50" charset="-18"/>
                  </a:rPr>
                  <a:t>2</a:t>
                </a:r>
              </a:p>
            </p:txBody>
          </p:sp>
          <p:sp>
            <p:nvSpPr>
              <p:cNvPr id="37" name="Oval 36"/>
              <p:cNvSpPr>
                <a:spLocks noChangeAspect="1"/>
              </p:cNvSpPr>
              <p:nvPr/>
            </p:nvSpPr>
            <p:spPr>
              <a:xfrm>
                <a:off x="6793729" y="2311542"/>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41" name="TextBox 40"/>
            <p:cNvSpPr txBox="1"/>
            <p:nvPr/>
          </p:nvSpPr>
          <p:spPr>
            <a:xfrm>
              <a:off x="9978166" y="2495086"/>
              <a:ext cx="2052560" cy="481863"/>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lakše i brže nalaženje željene lokacije</a:t>
              </a:r>
              <a:endParaRPr lang="sr-Latn-RS" sz="900" spc="140">
                <a:solidFill>
                  <a:srgbClr val="237DB9"/>
                </a:solidFill>
                <a:latin typeface="Montserrat Light" panose="00000400000000000000" pitchFamily="50" charset="-18"/>
                <a:cs typeface="Modak" panose="01000000000000000000" pitchFamily="2" charset="-18"/>
              </a:endParaRPr>
            </a:p>
          </p:txBody>
        </p:sp>
        <p:sp>
          <p:nvSpPr>
            <p:cNvPr id="67" name="TextBox 66"/>
            <p:cNvSpPr txBox="1"/>
            <p:nvPr/>
          </p:nvSpPr>
          <p:spPr>
            <a:xfrm>
              <a:off x="9948760" y="2218603"/>
              <a:ext cx="1717137"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ADRESNA LINIJA</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5" name="Group 4"/>
          <p:cNvGrpSpPr/>
          <p:nvPr/>
        </p:nvGrpSpPr>
        <p:grpSpPr>
          <a:xfrm>
            <a:off x="6306049" y="3311576"/>
            <a:ext cx="2857896" cy="911044"/>
            <a:chOff x="6306049" y="3311576"/>
            <a:chExt cx="2857896" cy="911044"/>
          </a:xfrm>
        </p:grpSpPr>
        <p:grpSp>
          <p:nvGrpSpPr>
            <p:cNvPr id="42" name="Group 41"/>
            <p:cNvGrpSpPr/>
            <p:nvPr/>
          </p:nvGrpSpPr>
          <p:grpSpPr>
            <a:xfrm>
              <a:off x="6306049" y="3493845"/>
              <a:ext cx="612000" cy="612000"/>
              <a:chOff x="6793729" y="2317638"/>
              <a:chExt cx="612000" cy="612000"/>
            </a:xfrm>
          </p:grpSpPr>
          <p:sp>
            <p:nvSpPr>
              <p:cNvPr id="43" name="Oval 42"/>
              <p:cNvSpPr/>
              <p:nvPr/>
            </p:nvSpPr>
            <p:spPr>
              <a:xfrm>
                <a:off x="6831832" y="2361837"/>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a:latin typeface="Montserrat Black" panose="00000A00000000000000" pitchFamily="50" charset="-18"/>
                  </a:rPr>
                  <a:t>3</a:t>
                </a:r>
              </a:p>
            </p:txBody>
          </p:sp>
          <p:sp>
            <p:nvSpPr>
              <p:cNvPr id="44" name="Oval 43"/>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48" name="TextBox 47"/>
            <p:cNvSpPr txBox="1"/>
            <p:nvPr/>
          </p:nvSpPr>
          <p:spPr>
            <a:xfrm>
              <a:off x="6956152" y="3514734"/>
              <a:ext cx="2207793" cy="707886"/>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pronalaženje sadržaja prema nazivu datoteke ili fascikle</a:t>
              </a:r>
              <a:endParaRPr lang="sr-Latn-RS" sz="900" spc="140">
                <a:solidFill>
                  <a:srgbClr val="237DB9"/>
                </a:solidFill>
                <a:latin typeface="Montserrat Light" panose="00000400000000000000" pitchFamily="50" charset="-18"/>
                <a:cs typeface="Modak" panose="01000000000000000000" pitchFamily="2" charset="-18"/>
              </a:endParaRPr>
            </a:p>
          </p:txBody>
        </p:sp>
        <p:sp>
          <p:nvSpPr>
            <p:cNvPr id="68" name="TextBox 67"/>
            <p:cNvSpPr txBox="1"/>
            <p:nvPr/>
          </p:nvSpPr>
          <p:spPr>
            <a:xfrm>
              <a:off x="6924078" y="3311576"/>
              <a:ext cx="2122697"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POLJE ZA PRETRAGU</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6" name="Group 5"/>
          <p:cNvGrpSpPr/>
          <p:nvPr/>
        </p:nvGrpSpPr>
        <p:grpSpPr>
          <a:xfrm>
            <a:off x="9300438" y="3313933"/>
            <a:ext cx="2730288" cy="908687"/>
            <a:chOff x="9300438" y="3313933"/>
            <a:chExt cx="2730288" cy="908687"/>
          </a:xfrm>
        </p:grpSpPr>
        <p:grpSp>
          <p:nvGrpSpPr>
            <p:cNvPr id="45" name="Group 44"/>
            <p:cNvGrpSpPr/>
            <p:nvPr/>
          </p:nvGrpSpPr>
          <p:grpSpPr>
            <a:xfrm>
              <a:off x="9300438" y="3493845"/>
              <a:ext cx="612000" cy="612000"/>
              <a:chOff x="6793729" y="2317638"/>
              <a:chExt cx="612000" cy="612000"/>
            </a:xfrm>
          </p:grpSpPr>
          <p:sp>
            <p:nvSpPr>
              <p:cNvPr id="46" name="Oval 45"/>
              <p:cNvSpPr/>
              <p:nvPr/>
            </p:nvSpPr>
            <p:spPr>
              <a:xfrm>
                <a:off x="6831832" y="2361837"/>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smtClean="0">
                    <a:latin typeface="Montserrat Black" panose="00000A00000000000000" pitchFamily="50" charset="-18"/>
                  </a:rPr>
                  <a:t>4</a:t>
                </a:r>
                <a:endParaRPr lang="sr-Latn-RS" sz="2400">
                  <a:latin typeface="Montserrat Black" panose="00000A00000000000000" pitchFamily="50" charset="-18"/>
                </a:endParaRPr>
              </a:p>
            </p:txBody>
          </p:sp>
          <p:sp>
            <p:nvSpPr>
              <p:cNvPr id="47" name="Oval 46"/>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49" name="TextBox 48"/>
            <p:cNvSpPr txBox="1"/>
            <p:nvPr/>
          </p:nvSpPr>
          <p:spPr>
            <a:xfrm>
              <a:off x="9978166" y="3514734"/>
              <a:ext cx="2052560" cy="707886"/>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biramo određene komande ili vršimo neka podešavanja</a:t>
              </a:r>
              <a:endParaRPr lang="sr-Latn-RS" sz="900" spc="140">
                <a:solidFill>
                  <a:srgbClr val="237DB9"/>
                </a:solidFill>
                <a:latin typeface="Montserrat Light" panose="00000400000000000000" pitchFamily="50" charset="-18"/>
                <a:cs typeface="Modak" panose="01000000000000000000" pitchFamily="2" charset="-18"/>
              </a:endParaRPr>
            </a:p>
          </p:txBody>
        </p:sp>
        <p:sp>
          <p:nvSpPr>
            <p:cNvPr id="69" name="TextBox 68"/>
            <p:cNvSpPr txBox="1"/>
            <p:nvPr/>
          </p:nvSpPr>
          <p:spPr>
            <a:xfrm>
              <a:off x="9948760" y="3313933"/>
              <a:ext cx="1409360"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LINIJA ALATA</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7" name="Group 6"/>
          <p:cNvGrpSpPr/>
          <p:nvPr/>
        </p:nvGrpSpPr>
        <p:grpSpPr>
          <a:xfrm>
            <a:off x="6306049" y="4546871"/>
            <a:ext cx="2851088" cy="948758"/>
            <a:chOff x="6306049" y="4546871"/>
            <a:chExt cx="2851088" cy="948758"/>
          </a:xfrm>
        </p:grpSpPr>
        <p:grpSp>
          <p:nvGrpSpPr>
            <p:cNvPr id="50" name="Group 49"/>
            <p:cNvGrpSpPr/>
            <p:nvPr/>
          </p:nvGrpSpPr>
          <p:grpSpPr>
            <a:xfrm>
              <a:off x="6306049" y="4670052"/>
              <a:ext cx="612000" cy="612000"/>
              <a:chOff x="6793729" y="2317638"/>
              <a:chExt cx="612000" cy="612000"/>
            </a:xfrm>
          </p:grpSpPr>
          <p:sp>
            <p:nvSpPr>
              <p:cNvPr id="51" name="Oval 50"/>
              <p:cNvSpPr/>
              <p:nvPr/>
            </p:nvSpPr>
            <p:spPr>
              <a:xfrm>
                <a:off x="6831832" y="2361837"/>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a:latin typeface="Montserrat Black" panose="00000A00000000000000" pitchFamily="50" charset="-18"/>
                  </a:rPr>
                  <a:t>5</a:t>
                </a:r>
              </a:p>
            </p:txBody>
          </p:sp>
          <p:sp>
            <p:nvSpPr>
              <p:cNvPr id="52" name="Oval 51"/>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56" name="TextBox 55"/>
            <p:cNvSpPr txBox="1"/>
            <p:nvPr/>
          </p:nvSpPr>
          <p:spPr>
            <a:xfrm>
              <a:off x="6956153" y="4787743"/>
              <a:ext cx="2200984" cy="707886"/>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koristimo za kretanje kroz sadržaje na računaru, ili su sa njim povezani</a:t>
              </a:r>
              <a:endParaRPr lang="sr-Latn-RS" sz="900" spc="140">
                <a:solidFill>
                  <a:srgbClr val="237DB9"/>
                </a:solidFill>
                <a:latin typeface="Montserrat Light" panose="00000400000000000000" pitchFamily="50" charset="-18"/>
                <a:cs typeface="Modak" panose="01000000000000000000" pitchFamily="2" charset="-18"/>
              </a:endParaRPr>
            </a:p>
          </p:txBody>
        </p:sp>
        <p:sp>
          <p:nvSpPr>
            <p:cNvPr id="70" name="TextBox 69"/>
            <p:cNvSpPr txBox="1"/>
            <p:nvPr/>
          </p:nvSpPr>
          <p:spPr>
            <a:xfrm>
              <a:off x="6924078" y="4546871"/>
              <a:ext cx="1955985"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PANEL NAVIGACIJE</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16" name="Group 15"/>
          <p:cNvGrpSpPr/>
          <p:nvPr/>
        </p:nvGrpSpPr>
        <p:grpSpPr>
          <a:xfrm>
            <a:off x="6305365" y="5763504"/>
            <a:ext cx="2851772" cy="902771"/>
            <a:chOff x="6305365" y="5763504"/>
            <a:chExt cx="2851772" cy="902771"/>
          </a:xfrm>
        </p:grpSpPr>
        <p:grpSp>
          <p:nvGrpSpPr>
            <p:cNvPr id="58" name="Group 57"/>
            <p:cNvGrpSpPr/>
            <p:nvPr/>
          </p:nvGrpSpPr>
          <p:grpSpPr>
            <a:xfrm>
              <a:off x="6305365" y="5846259"/>
              <a:ext cx="612000" cy="612000"/>
              <a:chOff x="6793729" y="2317638"/>
              <a:chExt cx="612000" cy="612000"/>
            </a:xfrm>
          </p:grpSpPr>
          <p:sp>
            <p:nvSpPr>
              <p:cNvPr id="59" name="Oval 58"/>
              <p:cNvSpPr/>
              <p:nvPr/>
            </p:nvSpPr>
            <p:spPr>
              <a:xfrm>
                <a:off x="6831832" y="2355741"/>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a:latin typeface="Montserrat Black" panose="00000A00000000000000" pitchFamily="50" charset="-18"/>
                  </a:rPr>
                  <a:t>7</a:t>
                </a:r>
              </a:p>
            </p:txBody>
          </p:sp>
          <p:sp>
            <p:nvSpPr>
              <p:cNvPr id="60" name="Oval 59"/>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64" name="TextBox 63"/>
            <p:cNvSpPr txBox="1"/>
            <p:nvPr/>
          </p:nvSpPr>
          <p:spPr>
            <a:xfrm>
              <a:off x="6956153" y="5958389"/>
              <a:ext cx="2200984" cy="707886"/>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spisak fascikli i datoteka, fajlovi i folderi, ako Vam se tako više sviđa, </a:t>
              </a:r>
              <a:endParaRPr lang="sr-Latn-RS" sz="900" spc="140">
                <a:solidFill>
                  <a:srgbClr val="237DB9"/>
                </a:solidFill>
                <a:latin typeface="Montserrat Light" panose="00000400000000000000" pitchFamily="50" charset="-18"/>
                <a:cs typeface="Modak" panose="01000000000000000000" pitchFamily="2" charset="-18"/>
              </a:endParaRPr>
            </a:p>
          </p:txBody>
        </p:sp>
        <p:sp>
          <p:nvSpPr>
            <p:cNvPr id="72" name="TextBox 71"/>
            <p:cNvSpPr txBox="1"/>
            <p:nvPr/>
          </p:nvSpPr>
          <p:spPr>
            <a:xfrm>
              <a:off x="6924078" y="5763504"/>
              <a:ext cx="739305"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LISTA </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18" name="Group 17"/>
          <p:cNvGrpSpPr/>
          <p:nvPr/>
        </p:nvGrpSpPr>
        <p:grpSpPr>
          <a:xfrm>
            <a:off x="9299754" y="5763504"/>
            <a:ext cx="2730972" cy="902771"/>
            <a:chOff x="9299754" y="5763504"/>
            <a:chExt cx="2730972" cy="902771"/>
          </a:xfrm>
        </p:grpSpPr>
        <p:grpSp>
          <p:nvGrpSpPr>
            <p:cNvPr id="61" name="Group 60"/>
            <p:cNvGrpSpPr/>
            <p:nvPr/>
          </p:nvGrpSpPr>
          <p:grpSpPr>
            <a:xfrm>
              <a:off x="9299754" y="5846259"/>
              <a:ext cx="612000" cy="612000"/>
              <a:chOff x="6793729" y="2317638"/>
              <a:chExt cx="612000" cy="612000"/>
            </a:xfrm>
          </p:grpSpPr>
          <p:sp>
            <p:nvSpPr>
              <p:cNvPr id="62" name="Oval 61"/>
              <p:cNvSpPr/>
              <p:nvPr/>
            </p:nvSpPr>
            <p:spPr>
              <a:xfrm>
                <a:off x="6831832" y="2355741"/>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smtClean="0">
                    <a:latin typeface="Montserrat Black" panose="00000A00000000000000" pitchFamily="50" charset="-18"/>
                  </a:rPr>
                  <a:t>8</a:t>
                </a:r>
                <a:endParaRPr lang="sr-Latn-RS" sz="2400">
                  <a:latin typeface="Montserrat Black" panose="00000A00000000000000" pitchFamily="50" charset="-18"/>
                </a:endParaRPr>
              </a:p>
            </p:txBody>
          </p:sp>
          <p:sp>
            <p:nvSpPr>
              <p:cNvPr id="63" name="Oval 62"/>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65" name="TextBox 64"/>
            <p:cNvSpPr txBox="1"/>
            <p:nvPr/>
          </p:nvSpPr>
          <p:spPr>
            <a:xfrm>
              <a:off x="9978166" y="5958389"/>
              <a:ext cx="2052560" cy="707886"/>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dodatne informacije o fascikli ili datoteci, zavisno od selekcije</a:t>
              </a:r>
              <a:endParaRPr lang="sr-Latn-RS" sz="900" spc="140">
                <a:solidFill>
                  <a:srgbClr val="237DB9"/>
                </a:solidFill>
                <a:latin typeface="Montserrat Light" panose="00000400000000000000" pitchFamily="50" charset="-18"/>
                <a:cs typeface="Modak" panose="01000000000000000000" pitchFamily="2" charset="-18"/>
              </a:endParaRPr>
            </a:p>
          </p:txBody>
        </p:sp>
        <p:sp>
          <p:nvSpPr>
            <p:cNvPr id="73" name="TextBox 72"/>
            <p:cNvSpPr txBox="1"/>
            <p:nvPr/>
          </p:nvSpPr>
          <p:spPr>
            <a:xfrm>
              <a:off x="9948760" y="5763504"/>
              <a:ext cx="1293944"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INFO PANEL</a:t>
              </a:r>
              <a:endParaRPr lang="sr-Latn-RS" sz="1400">
                <a:solidFill>
                  <a:srgbClr val="9E480E"/>
                </a:solidFill>
                <a:latin typeface="Montserrat" panose="00000500000000000000" pitchFamily="50" charset="-18"/>
                <a:cs typeface="Modak" panose="01000000000000000000" pitchFamily="2" charset="-18"/>
              </a:endParaRPr>
            </a:p>
          </p:txBody>
        </p:sp>
      </p:grpSp>
      <p:grpSp>
        <p:nvGrpSpPr>
          <p:cNvPr id="8" name="Group 7"/>
          <p:cNvGrpSpPr/>
          <p:nvPr/>
        </p:nvGrpSpPr>
        <p:grpSpPr>
          <a:xfrm>
            <a:off x="9300438" y="4549228"/>
            <a:ext cx="2730288" cy="946401"/>
            <a:chOff x="9300438" y="4549228"/>
            <a:chExt cx="2730288" cy="946401"/>
          </a:xfrm>
        </p:grpSpPr>
        <p:grpSp>
          <p:nvGrpSpPr>
            <p:cNvPr id="53" name="Group 52"/>
            <p:cNvGrpSpPr/>
            <p:nvPr/>
          </p:nvGrpSpPr>
          <p:grpSpPr>
            <a:xfrm>
              <a:off x="9300438" y="4670052"/>
              <a:ext cx="612000" cy="612000"/>
              <a:chOff x="6793729" y="2317638"/>
              <a:chExt cx="612000" cy="612000"/>
            </a:xfrm>
          </p:grpSpPr>
          <p:sp>
            <p:nvSpPr>
              <p:cNvPr id="54" name="Oval 53"/>
              <p:cNvSpPr/>
              <p:nvPr/>
            </p:nvSpPr>
            <p:spPr>
              <a:xfrm>
                <a:off x="6831832" y="2355741"/>
                <a:ext cx="535794" cy="535794"/>
              </a:xfrm>
              <a:prstGeom prst="ellipse">
                <a:avLst/>
              </a:prstGeom>
              <a:solidFill>
                <a:srgbClr val="F09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smtClean="0">
                    <a:latin typeface="Montserrat Black" panose="00000A00000000000000" pitchFamily="50" charset="-18"/>
                  </a:rPr>
                  <a:t>6</a:t>
                </a:r>
                <a:endParaRPr lang="sr-Latn-RS" sz="2400">
                  <a:latin typeface="Montserrat Black" panose="00000A00000000000000" pitchFamily="50" charset="-18"/>
                </a:endParaRPr>
              </a:p>
            </p:txBody>
          </p:sp>
          <p:sp>
            <p:nvSpPr>
              <p:cNvPr id="55" name="Oval 54"/>
              <p:cNvSpPr>
                <a:spLocks noChangeAspect="1"/>
              </p:cNvSpPr>
              <p:nvPr/>
            </p:nvSpPr>
            <p:spPr>
              <a:xfrm>
                <a:off x="6793729" y="2317638"/>
                <a:ext cx="612000" cy="612000"/>
              </a:xfrm>
              <a:prstGeom prst="ellipse">
                <a:avLst/>
              </a:prstGeom>
              <a:noFill/>
              <a:ln w="19050">
                <a:solidFill>
                  <a:srgbClr val="BE3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latin typeface="Montserrat Black" panose="00000A00000000000000" pitchFamily="50" charset="-18"/>
                </a:endParaRPr>
              </a:p>
            </p:txBody>
          </p:sp>
        </p:grpSp>
        <p:sp>
          <p:nvSpPr>
            <p:cNvPr id="71" name="TextBox 70"/>
            <p:cNvSpPr txBox="1"/>
            <p:nvPr/>
          </p:nvSpPr>
          <p:spPr>
            <a:xfrm>
              <a:off x="9948760" y="4549228"/>
              <a:ext cx="841897" cy="307777"/>
            </a:xfrm>
            <a:prstGeom prst="rect">
              <a:avLst/>
            </a:prstGeom>
            <a:noFill/>
          </p:spPr>
          <p:txBody>
            <a:bodyPr wrap="none" rtlCol="0">
              <a:spAutoFit/>
            </a:bodyPr>
            <a:lstStyle/>
            <a:p>
              <a:r>
                <a:rPr lang="sr-Latn-RS" sz="1400" smtClean="0">
                  <a:solidFill>
                    <a:srgbClr val="9E480E"/>
                  </a:solidFill>
                  <a:latin typeface="Montserrat" panose="00000500000000000000" pitchFamily="50" charset="-18"/>
                  <a:cs typeface="Modak" panose="01000000000000000000" pitchFamily="2" charset="-18"/>
                </a:rPr>
                <a:t>KLIZAČ</a:t>
              </a:r>
              <a:endParaRPr lang="sr-Latn-RS" sz="1400">
                <a:solidFill>
                  <a:srgbClr val="9E480E"/>
                </a:solidFill>
                <a:latin typeface="Montserrat" panose="00000500000000000000" pitchFamily="50" charset="-18"/>
                <a:cs typeface="Modak" panose="01000000000000000000" pitchFamily="2" charset="-18"/>
              </a:endParaRPr>
            </a:p>
          </p:txBody>
        </p:sp>
        <p:sp>
          <p:nvSpPr>
            <p:cNvPr id="75" name="TextBox 74"/>
            <p:cNvSpPr txBox="1"/>
            <p:nvPr/>
          </p:nvSpPr>
          <p:spPr>
            <a:xfrm>
              <a:off x="9978166" y="4787743"/>
              <a:ext cx="2052560" cy="707886"/>
            </a:xfrm>
            <a:prstGeom prst="rect">
              <a:avLst/>
            </a:prstGeom>
            <a:noFill/>
          </p:spPr>
          <p:txBody>
            <a:bodyPr wrap="square" rtlCol="0">
              <a:spAutoFit/>
            </a:bodyPr>
            <a:lstStyle/>
            <a:p>
              <a:pPr>
                <a:lnSpc>
                  <a:spcPts val="1600"/>
                </a:lnSpc>
              </a:pPr>
              <a:r>
                <a:rPr lang="sr-Latn-RS" sz="900" spc="140" smtClean="0">
                  <a:solidFill>
                    <a:srgbClr val="237DB9"/>
                  </a:solidFill>
                  <a:latin typeface="Montserrat Light" panose="00000400000000000000" pitchFamily="50" charset="-18"/>
                  <a:cs typeface="Modak" panose="01000000000000000000" pitchFamily="2" charset="-18"/>
                </a:rPr>
                <a:t>koji služi za vertikalno pomeranje radi prikazivanja sadržaja</a:t>
              </a:r>
              <a:endParaRPr lang="sr-Latn-RS" sz="900" spc="140">
                <a:solidFill>
                  <a:srgbClr val="237DB9"/>
                </a:solidFill>
                <a:latin typeface="Montserrat Light" panose="00000400000000000000" pitchFamily="50" charset="-18"/>
                <a:cs typeface="Modak" panose="01000000000000000000" pitchFamily="2" charset="-18"/>
              </a:endParaRPr>
            </a:p>
          </p:txBody>
        </p:sp>
      </p:grpSp>
    </p:spTree>
    <p:extLst>
      <p:ext uri="{BB962C8B-B14F-4D97-AF65-F5344CB8AC3E}">
        <p14:creationId xmlns:p14="http://schemas.microsoft.com/office/powerpoint/2010/main" val="29594403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3" presetClass="entr" presetSubtype="288"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fill="hold"/>
                                        <p:tgtEl>
                                          <p:spTgt spid="3074"/>
                                        </p:tgtEl>
                                        <p:attrNameLst>
                                          <p:attrName>ppt_w</p:attrName>
                                        </p:attrNameLst>
                                      </p:cBhvr>
                                      <p:tavLst>
                                        <p:tav tm="0">
                                          <p:val>
                                            <p:strVal val="4/3*#ppt_w"/>
                                          </p:val>
                                        </p:tav>
                                        <p:tav tm="100000">
                                          <p:val>
                                            <p:strVal val="#ppt_w"/>
                                          </p:val>
                                        </p:tav>
                                      </p:tavLst>
                                    </p:anim>
                                    <p:anim calcmode="lin" valueType="num">
                                      <p:cBhvr>
                                        <p:cTn id="28" dur="500" fill="hold"/>
                                        <p:tgtEl>
                                          <p:spTgt spid="3074"/>
                                        </p:tgtEl>
                                        <p:attrNameLst>
                                          <p:attrName>ppt_h</p:attrName>
                                        </p:attrNameLst>
                                      </p:cBhvr>
                                      <p:tavLst>
                                        <p:tav tm="0">
                                          <p:val>
                                            <p:strVal val="4/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strVal val="(6*min(max(#ppt_w*#ppt_h,.3),1)-7.4)/-.7*#ppt_w"/>
                                          </p:val>
                                        </p:tav>
                                        <p:tav tm="100000">
                                          <p:val>
                                            <p:strVal val="#ppt_w"/>
                                          </p:val>
                                        </p:tav>
                                      </p:tavLst>
                                    </p:anim>
                                    <p:anim calcmode="lin" valueType="num">
                                      <p:cBhvr>
                                        <p:cTn id="34" dur="500" fill="hold"/>
                                        <p:tgtEl>
                                          <p:spTgt spid="4"/>
                                        </p:tgtEl>
                                        <p:attrNameLst>
                                          <p:attrName>ppt_h</p:attrName>
                                        </p:attrNameLst>
                                      </p:cBhvr>
                                      <p:tavLst>
                                        <p:tav tm="0">
                                          <p:val>
                                            <p:strVal val="(6*min(max(#ppt_w*#ppt_h,.3),1)-7.4)/-.7*#ppt_h"/>
                                          </p:val>
                                        </p:tav>
                                        <p:tav tm="100000">
                                          <p:val>
                                            <p:strVal val="#ppt_h"/>
                                          </p:val>
                                        </p:tav>
                                      </p:tavLst>
                                    </p:anim>
                                    <p:anim calcmode="lin" valueType="num">
                                      <p:cBhvr>
                                        <p:cTn id="35" dur="500" fill="hold"/>
                                        <p:tgtEl>
                                          <p:spTgt spid="4"/>
                                        </p:tgtEl>
                                        <p:attrNameLst>
                                          <p:attrName>ppt_x</p:attrName>
                                        </p:attrNameLst>
                                      </p:cBhvr>
                                      <p:tavLst>
                                        <p:tav tm="0">
                                          <p:val>
                                            <p:fltVal val="0.5"/>
                                          </p:val>
                                        </p:tav>
                                        <p:tav tm="100000">
                                          <p:val>
                                            <p:strVal val="#ppt_x"/>
                                          </p:val>
                                        </p:tav>
                                      </p:tavLst>
                                    </p:anim>
                                    <p:anim calcmode="lin" valueType="num">
                                      <p:cBhvr>
                                        <p:cTn id="36"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strVal val="(6*min(max(#ppt_w*#ppt_h,.3),1)-7.4)/-.7*#ppt_w"/>
                                          </p:val>
                                        </p:tav>
                                        <p:tav tm="100000">
                                          <p:val>
                                            <p:strVal val="#ppt_w"/>
                                          </p:val>
                                        </p:tav>
                                      </p:tavLst>
                                    </p:anim>
                                    <p:anim calcmode="lin" valueType="num">
                                      <p:cBhvr>
                                        <p:cTn id="46" dur="500" fill="hold"/>
                                        <p:tgtEl>
                                          <p:spTgt spid="23"/>
                                        </p:tgtEl>
                                        <p:attrNameLst>
                                          <p:attrName>ppt_h</p:attrName>
                                        </p:attrNameLst>
                                      </p:cBhvr>
                                      <p:tavLst>
                                        <p:tav tm="0">
                                          <p:val>
                                            <p:strVal val="(6*min(max(#ppt_w*#ppt_h,.3),1)-7.4)/-.7*#ppt_h"/>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3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strVal val="(6*min(max(#ppt_w*#ppt_h,.3),1)-7.4)/-.7*#ppt_w"/>
                                          </p:val>
                                        </p:tav>
                                        <p:tav tm="100000">
                                          <p:val>
                                            <p:strVal val="#ppt_w"/>
                                          </p:val>
                                        </p:tav>
                                      </p:tavLst>
                                    </p:anim>
                                    <p:anim calcmode="lin" valueType="num">
                                      <p:cBhvr>
                                        <p:cTn id="58" dur="500" fill="hold"/>
                                        <p:tgtEl>
                                          <p:spTgt spid="24"/>
                                        </p:tgtEl>
                                        <p:attrNameLst>
                                          <p:attrName>ppt_h</p:attrName>
                                        </p:attrNameLst>
                                      </p:cBhvr>
                                      <p:tavLst>
                                        <p:tav tm="0">
                                          <p:val>
                                            <p:strVal val="(6*min(max(#ppt_w*#ppt_h,.3),1)-7.4)/-.7*#ppt_h"/>
                                          </p:val>
                                        </p:tav>
                                        <p:tav tm="100000">
                                          <p:val>
                                            <p:strVal val="#ppt_h"/>
                                          </p:val>
                                        </p:tav>
                                      </p:tavLst>
                                    </p:anim>
                                    <p:anim calcmode="lin" valueType="num">
                                      <p:cBhvr>
                                        <p:cTn id="59" dur="500" fill="hold"/>
                                        <p:tgtEl>
                                          <p:spTgt spid="24"/>
                                        </p:tgtEl>
                                        <p:attrNameLst>
                                          <p:attrName>ppt_x</p:attrName>
                                        </p:attrNameLst>
                                      </p:cBhvr>
                                      <p:tavLst>
                                        <p:tav tm="0">
                                          <p:val>
                                            <p:fltVal val="0.5"/>
                                          </p:val>
                                        </p:tav>
                                        <p:tav tm="100000">
                                          <p:val>
                                            <p:strVal val="#ppt_x"/>
                                          </p:val>
                                        </p:tav>
                                      </p:tavLst>
                                    </p:anim>
                                    <p:anim calcmode="lin" valueType="num">
                                      <p:cBhvr>
                                        <p:cTn id="60"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3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strVal val="(6*min(max(#ppt_w*#ppt_h,.3),1)-7.4)/-.7*#ppt_w"/>
                                          </p:val>
                                        </p:tav>
                                        <p:tav tm="100000">
                                          <p:val>
                                            <p:strVal val="#ppt_w"/>
                                          </p:val>
                                        </p:tav>
                                      </p:tavLst>
                                    </p:anim>
                                    <p:anim calcmode="lin" valueType="num">
                                      <p:cBhvr>
                                        <p:cTn id="70" dur="500" fill="hold"/>
                                        <p:tgtEl>
                                          <p:spTgt spid="25"/>
                                        </p:tgtEl>
                                        <p:attrNameLst>
                                          <p:attrName>ppt_h</p:attrName>
                                        </p:attrNameLst>
                                      </p:cBhvr>
                                      <p:tavLst>
                                        <p:tav tm="0">
                                          <p:val>
                                            <p:strVal val="(6*min(max(#ppt_w*#ppt_h,.3),1)-7.4)/-.7*#ppt_h"/>
                                          </p:val>
                                        </p:tav>
                                        <p:tav tm="100000">
                                          <p:val>
                                            <p:strVal val="#ppt_h"/>
                                          </p:val>
                                        </p:tav>
                                      </p:tavLst>
                                    </p:anim>
                                    <p:anim calcmode="lin" valueType="num">
                                      <p:cBhvr>
                                        <p:cTn id="71" dur="500" fill="hold"/>
                                        <p:tgtEl>
                                          <p:spTgt spid="25"/>
                                        </p:tgtEl>
                                        <p:attrNameLst>
                                          <p:attrName>ppt_x</p:attrName>
                                        </p:attrNameLst>
                                      </p:cBhvr>
                                      <p:tavLst>
                                        <p:tav tm="0">
                                          <p:val>
                                            <p:fltVal val="0.5"/>
                                          </p:val>
                                        </p:tav>
                                        <p:tav tm="100000">
                                          <p:val>
                                            <p:strVal val="#ppt_x"/>
                                          </p:val>
                                        </p:tav>
                                      </p:tavLst>
                                    </p:anim>
                                    <p:anim calcmode="lin" valueType="num">
                                      <p:cBhvr>
                                        <p:cTn id="72"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3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strVal val="(6*min(max(#ppt_w*#ppt_h,.3),1)-7.4)/-.7*#ppt_w"/>
                                          </p:val>
                                        </p:tav>
                                        <p:tav tm="100000">
                                          <p:val>
                                            <p:strVal val="#ppt_w"/>
                                          </p:val>
                                        </p:tav>
                                      </p:tavLst>
                                    </p:anim>
                                    <p:anim calcmode="lin" valueType="num">
                                      <p:cBhvr>
                                        <p:cTn id="82" dur="500" fill="hold"/>
                                        <p:tgtEl>
                                          <p:spTgt spid="33"/>
                                        </p:tgtEl>
                                        <p:attrNameLst>
                                          <p:attrName>ppt_h</p:attrName>
                                        </p:attrNameLst>
                                      </p:cBhvr>
                                      <p:tavLst>
                                        <p:tav tm="0">
                                          <p:val>
                                            <p:strVal val="(6*min(max(#ppt_w*#ppt_h,.3),1)-7.4)/-.7*#ppt_h"/>
                                          </p:val>
                                        </p:tav>
                                        <p:tav tm="100000">
                                          <p:val>
                                            <p:strVal val="#ppt_h"/>
                                          </p:val>
                                        </p:tav>
                                      </p:tavLst>
                                    </p:anim>
                                    <p:anim calcmode="lin" valueType="num">
                                      <p:cBhvr>
                                        <p:cTn id="83" dur="500" fill="hold"/>
                                        <p:tgtEl>
                                          <p:spTgt spid="33"/>
                                        </p:tgtEl>
                                        <p:attrNameLst>
                                          <p:attrName>ppt_x</p:attrName>
                                        </p:attrNameLst>
                                      </p:cBhvr>
                                      <p:tavLst>
                                        <p:tav tm="0">
                                          <p:val>
                                            <p:fltVal val="0.5"/>
                                          </p:val>
                                        </p:tav>
                                        <p:tav tm="100000">
                                          <p:val>
                                            <p:strVal val="#ppt_x"/>
                                          </p:val>
                                        </p:tav>
                                      </p:tavLst>
                                    </p:anim>
                                    <p:anim calcmode="lin" valueType="num">
                                      <p:cBhvr>
                                        <p:cTn id="8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23" presetClass="entr" presetSubtype="36"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strVal val="(6*min(max(#ppt_w*#ppt_h,.3),1)-7.4)/-.7*#ppt_w"/>
                                          </p:val>
                                        </p:tav>
                                        <p:tav tm="100000">
                                          <p:val>
                                            <p:strVal val="#ppt_w"/>
                                          </p:val>
                                        </p:tav>
                                      </p:tavLst>
                                    </p:anim>
                                    <p:anim calcmode="lin" valueType="num">
                                      <p:cBhvr>
                                        <p:cTn id="94" dur="500" fill="hold"/>
                                        <p:tgtEl>
                                          <p:spTgt spid="32"/>
                                        </p:tgtEl>
                                        <p:attrNameLst>
                                          <p:attrName>ppt_h</p:attrName>
                                        </p:attrNameLst>
                                      </p:cBhvr>
                                      <p:tavLst>
                                        <p:tav tm="0">
                                          <p:val>
                                            <p:strVal val="(6*min(max(#ppt_w*#ppt_h,.3),1)-7.4)/-.7*#ppt_h"/>
                                          </p:val>
                                        </p:tav>
                                        <p:tav tm="100000">
                                          <p:val>
                                            <p:strVal val="#ppt_h"/>
                                          </p:val>
                                        </p:tav>
                                      </p:tavLst>
                                    </p:anim>
                                    <p:anim calcmode="lin" valueType="num">
                                      <p:cBhvr>
                                        <p:cTn id="95" dur="500" fill="hold"/>
                                        <p:tgtEl>
                                          <p:spTgt spid="32"/>
                                        </p:tgtEl>
                                        <p:attrNameLst>
                                          <p:attrName>ppt_x</p:attrName>
                                        </p:attrNameLst>
                                      </p:cBhvr>
                                      <p:tavLst>
                                        <p:tav tm="0">
                                          <p:val>
                                            <p:fltVal val="0.5"/>
                                          </p:val>
                                        </p:tav>
                                        <p:tav tm="100000">
                                          <p:val>
                                            <p:strVal val="#ppt_x"/>
                                          </p:val>
                                        </p:tav>
                                      </p:tavLst>
                                    </p:anim>
                                    <p:anim calcmode="lin" valueType="num">
                                      <p:cBhvr>
                                        <p:cTn id="96" dur="5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left)">
                                      <p:cBhvr>
                                        <p:cTn id="100" dur="500"/>
                                        <p:tgtEl>
                                          <p:spTgt spid="8"/>
                                        </p:tgtEl>
                                      </p:cBhvr>
                                    </p:animEffect>
                                  </p:childTnLst>
                                </p:cTn>
                              </p:par>
                            </p:childTnLst>
                          </p:cTn>
                        </p:par>
                      </p:childTnLst>
                    </p:cTn>
                  </p:par>
                  <p:par>
                    <p:cTn id="101" fill="hold">
                      <p:stCondLst>
                        <p:cond delay="indefinite"/>
                      </p:stCondLst>
                      <p:childTnLst>
                        <p:par>
                          <p:cTn id="102" fill="hold">
                            <p:stCondLst>
                              <p:cond delay="0"/>
                            </p:stCondLst>
                            <p:childTnLst>
                              <p:par>
                                <p:cTn id="103" presetID="23" presetClass="entr" presetSubtype="36"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1"/>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1"/>
                                        </p:tgtEl>
                                        <p:attrNameLst>
                                          <p:attrName>ppt_x</p:attrName>
                                        </p:attrNameLst>
                                      </p:cBhvr>
                                      <p:tavLst>
                                        <p:tav tm="0">
                                          <p:val>
                                            <p:fltVal val="0.5"/>
                                          </p:val>
                                        </p:tav>
                                        <p:tav tm="100000">
                                          <p:val>
                                            <p:strVal val="#ppt_x"/>
                                          </p:val>
                                        </p:tav>
                                      </p:tavLst>
                                    </p:anim>
                                    <p:anim calcmode="lin" valueType="num">
                                      <p:cBhvr>
                                        <p:cTn id="10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left)">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23" presetClass="entr" presetSubtype="36"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strVal val="(6*min(max(#ppt_w*#ppt_h,.3),1)-7.4)/-.7*#ppt_w"/>
                                          </p:val>
                                        </p:tav>
                                        <p:tav tm="100000">
                                          <p:val>
                                            <p:strVal val="#ppt_w"/>
                                          </p:val>
                                        </p:tav>
                                      </p:tavLst>
                                    </p:anim>
                                    <p:anim calcmode="lin" valueType="num">
                                      <p:cBhvr>
                                        <p:cTn id="118" dur="500" fill="hold"/>
                                        <p:tgtEl>
                                          <p:spTgt spid="30"/>
                                        </p:tgtEl>
                                        <p:attrNameLst>
                                          <p:attrName>ppt_h</p:attrName>
                                        </p:attrNameLst>
                                      </p:cBhvr>
                                      <p:tavLst>
                                        <p:tav tm="0">
                                          <p:val>
                                            <p:strVal val="(6*min(max(#ppt_w*#ppt_h,.3),1)-7.4)/-.7*#ppt_h"/>
                                          </p:val>
                                        </p:tav>
                                        <p:tav tm="100000">
                                          <p:val>
                                            <p:strVal val="#ppt_h"/>
                                          </p:val>
                                        </p:tav>
                                      </p:tavLst>
                                    </p:anim>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121" fill="hold">
                            <p:stCondLst>
                              <p:cond delay="500"/>
                            </p:stCondLst>
                            <p:childTnLst>
                              <p:par>
                                <p:cTn id="122" presetID="22" presetClass="entr" presetSubtype="8"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wipe(left)">
                                      <p:cBhvr>
                                        <p:cTn id="1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30" grpId="0" animBg="1"/>
      <p:bldP spid="31" grpId="0" animBg="1"/>
      <p:bldP spid="32" grpId="0" animBg="1"/>
      <p:bldP spid="33" grpId="0" animBg="1"/>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1770" y="4755368"/>
            <a:ext cx="2536400" cy="1850132"/>
            <a:chOff x="701770" y="4288008"/>
            <a:chExt cx="2536400" cy="1850132"/>
          </a:xfrm>
        </p:grpSpPr>
        <p:sp>
          <p:nvSpPr>
            <p:cNvPr id="7" name="TextBox 6"/>
            <p:cNvSpPr txBox="1"/>
            <p:nvPr/>
          </p:nvSpPr>
          <p:spPr>
            <a:xfrm>
              <a:off x="1021068" y="4288008"/>
              <a:ext cx="1903085"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PRIMER JEDAN</a:t>
              </a:r>
              <a:endParaRPr lang="sr-Latn-RS" sz="800" spc="600">
                <a:solidFill>
                  <a:srgbClr val="15AA95"/>
                </a:solidFill>
                <a:latin typeface="Montserrat" panose="00000500000000000000" pitchFamily="50" charset="-18"/>
                <a:cs typeface="Modak" panose="01000000000000000000" pitchFamily="2" charset="-18"/>
              </a:endParaRPr>
            </a:p>
          </p:txBody>
        </p:sp>
        <p:sp>
          <p:nvSpPr>
            <p:cNvPr id="8" name="TextBox 7"/>
            <p:cNvSpPr txBox="1"/>
            <p:nvPr/>
          </p:nvSpPr>
          <p:spPr>
            <a:xfrm>
              <a:off x="757559" y="4493292"/>
              <a:ext cx="2430103" cy="830997"/>
            </a:xfrm>
            <a:prstGeom prst="rect">
              <a:avLst/>
            </a:prstGeom>
            <a:noFill/>
          </p:spPr>
          <p:txBody>
            <a:bodyPr wrap="square" rtlCol="0">
              <a:spAutoFit/>
            </a:bodyPr>
            <a:lstStyle/>
            <a:p>
              <a:pPr algn="ctr"/>
              <a:r>
                <a:rPr lang="sr-Latn-RS" sz="2400" spc="340" smtClean="0">
                  <a:solidFill>
                    <a:srgbClr val="237DB9"/>
                  </a:solidFill>
                  <a:latin typeface="Montserrat" panose="00000500000000000000" pitchFamily="50" charset="-18"/>
                  <a:cs typeface="Modak" panose="01000000000000000000" pitchFamily="2" charset="-18"/>
                </a:rPr>
                <a:t>KREIRANJE FAJLA</a:t>
              </a:r>
              <a:endParaRPr lang="sr-Latn-RS" sz="2400" spc="340">
                <a:solidFill>
                  <a:srgbClr val="237DB9"/>
                </a:solidFill>
                <a:latin typeface="Montserrat" panose="00000500000000000000" pitchFamily="50" charset="-18"/>
                <a:cs typeface="Modak" panose="01000000000000000000" pitchFamily="2" charset="-18"/>
              </a:endParaRPr>
            </a:p>
          </p:txBody>
        </p:sp>
        <p:sp>
          <p:nvSpPr>
            <p:cNvPr id="9" name="TextBox 8"/>
            <p:cNvSpPr txBox="1"/>
            <p:nvPr/>
          </p:nvSpPr>
          <p:spPr>
            <a:xfrm>
              <a:off x="701770" y="5225070"/>
              <a:ext cx="2536400" cy="913070"/>
            </a:xfrm>
            <a:prstGeom prst="rect">
              <a:avLst/>
            </a:prstGeom>
            <a:noFill/>
          </p:spPr>
          <p:txBody>
            <a:bodyPr wrap="square" rtlCol="0">
              <a:spAutoFit/>
            </a:bodyPr>
            <a:lstStyle/>
            <a:p>
              <a:pPr algn="ct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U ovom kratkom video uputstvu prikazan je način na koji se može napraviti jednostavan fajl na Desktopu.</a:t>
              </a:r>
              <a:endParaRPr lang="sr-Latn-RS" sz="900" spc="140">
                <a:solidFill>
                  <a:srgbClr val="15AA95"/>
                </a:solidFill>
                <a:latin typeface="Montserrat Light" panose="00000400000000000000" pitchFamily="50" charset="-18"/>
                <a:cs typeface="Modak" panose="01000000000000000000" pitchFamily="2" charset="-18"/>
              </a:endParaRPr>
            </a:p>
          </p:txBody>
        </p:sp>
      </p:grpSp>
      <p:grpSp>
        <p:nvGrpSpPr>
          <p:cNvPr id="22" name="Group 21"/>
          <p:cNvGrpSpPr/>
          <p:nvPr/>
        </p:nvGrpSpPr>
        <p:grpSpPr>
          <a:xfrm>
            <a:off x="4825159" y="2505068"/>
            <a:ext cx="2536400" cy="1850132"/>
            <a:chOff x="701770" y="4288008"/>
            <a:chExt cx="2536400" cy="1850132"/>
          </a:xfrm>
        </p:grpSpPr>
        <p:sp>
          <p:nvSpPr>
            <p:cNvPr id="23" name="TextBox 22"/>
            <p:cNvSpPr txBox="1"/>
            <p:nvPr/>
          </p:nvSpPr>
          <p:spPr>
            <a:xfrm>
              <a:off x="1049403" y="4288008"/>
              <a:ext cx="1887055"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DRUGI PRIMER</a:t>
              </a:r>
              <a:endParaRPr lang="sr-Latn-RS" sz="800" spc="600">
                <a:solidFill>
                  <a:srgbClr val="15AA95"/>
                </a:solidFill>
                <a:latin typeface="Montserrat" panose="00000500000000000000" pitchFamily="50" charset="-18"/>
                <a:cs typeface="Modak" panose="01000000000000000000" pitchFamily="2" charset="-18"/>
              </a:endParaRPr>
            </a:p>
          </p:txBody>
        </p:sp>
        <p:sp>
          <p:nvSpPr>
            <p:cNvPr id="24" name="TextBox 23"/>
            <p:cNvSpPr txBox="1"/>
            <p:nvPr/>
          </p:nvSpPr>
          <p:spPr>
            <a:xfrm>
              <a:off x="777879" y="4493292"/>
              <a:ext cx="2430103" cy="830997"/>
            </a:xfrm>
            <a:prstGeom prst="rect">
              <a:avLst/>
            </a:prstGeom>
            <a:noFill/>
          </p:spPr>
          <p:txBody>
            <a:bodyPr wrap="square" rtlCol="0">
              <a:spAutoFit/>
            </a:bodyPr>
            <a:lstStyle/>
            <a:p>
              <a:pPr algn="ctr"/>
              <a:r>
                <a:rPr lang="sr-Latn-RS" sz="2400" spc="340" smtClean="0">
                  <a:solidFill>
                    <a:srgbClr val="237DB9"/>
                  </a:solidFill>
                  <a:latin typeface="Montserrat" panose="00000500000000000000" pitchFamily="50" charset="-18"/>
                  <a:cs typeface="Modak" panose="01000000000000000000" pitchFamily="2" charset="-18"/>
                </a:rPr>
                <a:t>KREIRANJE PREČICE</a:t>
              </a:r>
              <a:endParaRPr lang="sr-Latn-RS" sz="2400" spc="340">
                <a:solidFill>
                  <a:srgbClr val="237DB9"/>
                </a:solidFill>
                <a:latin typeface="Montserrat" panose="00000500000000000000" pitchFamily="50" charset="-18"/>
                <a:cs typeface="Modak" panose="01000000000000000000" pitchFamily="2" charset="-18"/>
              </a:endParaRPr>
            </a:p>
          </p:txBody>
        </p:sp>
        <p:sp>
          <p:nvSpPr>
            <p:cNvPr id="25" name="TextBox 24"/>
            <p:cNvSpPr txBox="1"/>
            <p:nvPr/>
          </p:nvSpPr>
          <p:spPr>
            <a:xfrm>
              <a:off x="701770" y="5225070"/>
              <a:ext cx="2536400" cy="913070"/>
            </a:xfrm>
            <a:prstGeom prst="rect">
              <a:avLst/>
            </a:prstGeom>
            <a:noFill/>
          </p:spPr>
          <p:txBody>
            <a:bodyPr wrap="square" rtlCol="0">
              <a:spAutoFit/>
            </a:bodyPr>
            <a:lstStyle/>
            <a:p>
              <a:pPr algn="ct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Pogledajte kako se pravi prečica na radnoj površini, potom pokušajte da napravite sami prečicu na svom računaru-</a:t>
              </a:r>
              <a:endParaRPr lang="sr-Latn-RS" sz="900" spc="140">
                <a:solidFill>
                  <a:srgbClr val="15AA95"/>
                </a:solidFill>
                <a:latin typeface="Montserrat Light" panose="00000400000000000000" pitchFamily="50" charset="-18"/>
                <a:cs typeface="Modak" panose="01000000000000000000" pitchFamily="2" charset="-18"/>
              </a:endParaRPr>
            </a:p>
          </p:txBody>
        </p:sp>
      </p:grpSp>
      <p:grpSp>
        <p:nvGrpSpPr>
          <p:cNvPr id="27" name="Group 26"/>
          <p:cNvGrpSpPr/>
          <p:nvPr/>
        </p:nvGrpSpPr>
        <p:grpSpPr>
          <a:xfrm>
            <a:off x="8868839" y="4755368"/>
            <a:ext cx="2536400" cy="1850132"/>
            <a:chOff x="701770" y="4288008"/>
            <a:chExt cx="2536400" cy="1850132"/>
          </a:xfrm>
        </p:grpSpPr>
        <p:sp>
          <p:nvSpPr>
            <p:cNvPr id="28" name="TextBox 27"/>
            <p:cNvSpPr txBox="1"/>
            <p:nvPr/>
          </p:nvSpPr>
          <p:spPr>
            <a:xfrm>
              <a:off x="1047517" y="4288008"/>
              <a:ext cx="1850186"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TREĆI PRIMER</a:t>
              </a:r>
              <a:endParaRPr lang="sr-Latn-RS" sz="800" spc="600">
                <a:solidFill>
                  <a:srgbClr val="15AA95"/>
                </a:solidFill>
                <a:latin typeface="Montserrat" panose="00000500000000000000" pitchFamily="50" charset="-18"/>
                <a:cs typeface="Modak" panose="01000000000000000000" pitchFamily="2" charset="-18"/>
              </a:endParaRPr>
            </a:p>
          </p:txBody>
        </p:sp>
        <p:sp>
          <p:nvSpPr>
            <p:cNvPr id="29" name="TextBox 28"/>
            <p:cNvSpPr txBox="1"/>
            <p:nvPr/>
          </p:nvSpPr>
          <p:spPr>
            <a:xfrm>
              <a:off x="757559" y="4493292"/>
              <a:ext cx="2430103" cy="830997"/>
            </a:xfrm>
            <a:prstGeom prst="rect">
              <a:avLst/>
            </a:prstGeom>
            <a:noFill/>
          </p:spPr>
          <p:txBody>
            <a:bodyPr wrap="square" rtlCol="0">
              <a:spAutoFit/>
            </a:bodyPr>
            <a:lstStyle/>
            <a:p>
              <a:pPr algn="ctr"/>
              <a:r>
                <a:rPr lang="sr-Latn-RS" sz="2400" spc="340" smtClean="0">
                  <a:solidFill>
                    <a:srgbClr val="237DB9"/>
                  </a:solidFill>
                  <a:latin typeface="Montserrat" panose="00000500000000000000" pitchFamily="50" charset="-18"/>
                  <a:cs typeface="Modak" panose="01000000000000000000" pitchFamily="2" charset="-18"/>
                </a:rPr>
                <a:t>SISTEMSKE IKONE</a:t>
              </a:r>
              <a:endParaRPr lang="sr-Latn-RS" sz="2400" spc="340">
                <a:solidFill>
                  <a:srgbClr val="237DB9"/>
                </a:solidFill>
                <a:latin typeface="Montserrat" panose="00000500000000000000" pitchFamily="50" charset="-18"/>
                <a:cs typeface="Modak" panose="01000000000000000000" pitchFamily="2" charset="-18"/>
              </a:endParaRPr>
            </a:p>
          </p:txBody>
        </p:sp>
        <p:sp>
          <p:nvSpPr>
            <p:cNvPr id="30" name="TextBox 29"/>
            <p:cNvSpPr txBox="1"/>
            <p:nvPr/>
          </p:nvSpPr>
          <p:spPr>
            <a:xfrm>
              <a:off x="701770" y="5225070"/>
              <a:ext cx="2536400" cy="913070"/>
            </a:xfrm>
            <a:prstGeom prst="rect">
              <a:avLst/>
            </a:prstGeom>
            <a:noFill/>
          </p:spPr>
          <p:txBody>
            <a:bodyPr wrap="square" rtlCol="0">
              <a:spAutoFit/>
            </a:bodyPr>
            <a:lstStyle/>
            <a:p>
              <a:pPr algn="ctr">
                <a:lnSpc>
                  <a:spcPts val="1600"/>
                </a:lnSpc>
              </a:pPr>
              <a:r>
                <a:rPr lang="sr-Latn-RS" sz="900" spc="140" smtClean="0">
                  <a:solidFill>
                    <a:srgbClr val="15AA95"/>
                  </a:solidFill>
                  <a:latin typeface="Montserrat Light" panose="00000400000000000000" pitchFamily="50" charset="-18"/>
                  <a:cs typeface="Modak" panose="01000000000000000000" pitchFamily="2" charset="-18"/>
                </a:rPr>
                <a:t>Saznaćete kako se sa desktopa sklanjaju ili dodaju sistemske ikonice, one koje ne možete da obrišete.</a:t>
              </a:r>
              <a:endParaRPr lang="sr-Latn-RS" sz="900" spc="140">
                <a:solidFill>
                  <a:srgbClr val="15AA95"/>
                </a:solidFill>
                <a:latin typeface="Montserrat Light" panose="00000400000000000000" pitchFamily="50" charset="-18"/>
                <a:cs typeface="Modak" panose="01000000000000000000" pitchFamily="2" charset="-18"/>
              </a:endParaRPr>
            </a:p>
          </p:txBody>
        </p:sp>
      </p:grpSp>
      <p:sp>
        <p:nvSpPr>
          <p:cNvPr id="33" name="TextBox 32"/>
          <p:cNvSpPr txBox="1"/>
          <p:nvPr/>
        </p:nvSpPr>
        <p:spPr>
          <a:xfrm>
            <a:off x="2628235" y="625500"/>
            <a:ext cx="6935553" cy="584775"/>
          </a:xfrm>
          <a:prstGeom prst="rect">
            <a:avLst/>
          </a:prstGeom>
          <a:noFill/>
        </p:spPr>
        <p:txBody>
          <a:bodyPr wrap="non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DODAVANJE I UKLANJANJE</a:t>
            </a:r>
            <a:endParaRPr lang="sr-Latn-RS" sz="3200" spc="340">
              <a:solidFill>
                <a:srgbClr val="237DB9"/>
              </a:solidFill>
              <a:latin typeface="Montserrat" panose="00000500000000000000" pitchFamily="50" charset="-18"/>
              <a:cs typeface="Modak" panose="01000000000000000000" pitchFamily="2" charset="-18"/>
            </a:endParaRPr>
          </a:p>
        </p:txBody>
      </p:sp>
      <p:sp>
        <p:nvSpPr>
          <p:cNvPr id="34" name="TextBox 33"/>
          <p:cNvSpPr txBox="1"/>
          <p:nvPr/>
        </p:nvSpPr>
        <p:spPr>
          <a:xfrm>
            <a:off x="4244213" y="245322"/>
            <a:ext cx="3695243" cy="276999"/>
          </a:xfrm>
          <a:prstGeom prst="rect">
            <a:avLst/>
          </a:prstGeom>
          <a:noFill/>
        </p:spPr>
        <p:txBody>
          <a:bodyPr wrap="none" rtlCol="0">
            <a:spAutoFit/>
          </a:bodyPr>
          <a:lstStyle/>
          <a:p>
            <a:pPr algn="ctr"/>
            <a:r>
              <a:rPr lang="sr-Latn-RS" sz="1200" spc="600" smtClean="0">
                <a:solidFill>
                  <a:srgbClr val="15AA95"/>
                </a:solidFill>
                <a:latin typeface="Montserrat" panose="00000500000000000000" pitchFamily="50" charset="-18"/>
                <a:cs typeface="Modak" panose="01000000000000000000" pitchFamily="2" charset="-18"/>
              </a:rPr>
              <a:t>RAD SA SA DESKTOPOM</a:t>
            </a:r>
            <a:endParaRPr lang="sr-Latn-RS" sz="1200" spc="600">
              <a:solidFill>
                <a:srgbClr val="15AA95"/>
              </a:solidFill>
              <a:latin typeface="Montserrat" panose="00000500000000000000" pitchFamily="50" charset="-18"/>
              <a:cs typeface="Modak" panose="01000000000000000000" pitchFamily="2" charset="-18"/>
            </a:endParaRPr>
          </a:p>
        </p:txBody>
      </p:sp>
      <p:sp>
        <p:nvSpPr>
          <p:cNvPr id="35" name="TextBox 34"/>
          <p:cNvSpPr txBox="1"/>
          <p:nvPr/>
        </p:nvSpPr>
        <p:spPr>
          <a:xfrm>
            <a:off x="2253596" y="1178114"/>
            <a:ext cx="7684808" cy="784830"/>
          </a:xfrm>
          <a:prstGeom prst="rect">
            <a:avLst/>
          </a:prstGeom>
          <a:noFill/>
        </p:spPr>
        <p:txBody>
          <a:bodyPr wrap="square" rtlCol="0">
            <a:spAutoFit/>
          </a:bodyPr>
          <a:lstStyle/>
          <a:p>
            <a:pPr algn="ctr">
              <a:lnSpc>
                <a:spcPts val="1800"/>
              </a:lnSpc>
            </a:pPr>
            <a:r>
              <a:rPr lang="sr-Latn-RS" sz="1050" spc="300" smtClean="0">
                <a:solidFill>
                  <a:srgbClr val="15AA95"/>
                </a:solidFill>
                <a:latin typeface="Montserrat Light" panose="00000400000000000000" pitchFamily="50" charset="-18"/>
                <a:cs typeface="Modak" panose="01000000000000000000" pitchFamily="2" charset="-18"/>
              </a:rPr>
              <a:t>U ovom delu pogledajte tri primera za upravljanje sadržajem desktopa, a u drugom delu nakon što pogledate ugledni primer, imaćete zadatak da samostalno napravite određeni sadržaj na radnoj površini.</a:t>
            </a:r>
            <a:endParaRPr lang="sr-Latn-RS" sz="1050" spc="300">
              <a:solidFill>
                <a:srgbClr val="15AA95"/>
              </a:solidFill>
              <a:latin typeface="Montserrat Light" panose="00000400000000000000" pitchFamily="50" charset="-18"/>
              <a:cs typeface="Modak" panose="01000000000000000000" pitchFamily="2" charset="-18"/>
            </a:endParaRPr>
          </a:p>
        </p:txBody>
      </p:sp>
      <p:grpSp>
        <p:nvGrpSpPr>
          <p:cNvPr id="4" name="Group 3"/>
          <p:cNvGrpSpPr/>
          <p:nvPr/>
        </p:nvGrpSpPr>
        <p:grpSpPr>
          <a:xfrm>
            <a:off x="0" y="2286000"/>
            <a:ext cx="4053191" cy="2286000"/>
            <a:chOff x="0" y="2286000"/>
            <a:chExt cx="4053191" cy="228600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4053191" cy="2286000"/>
            </a:xfrm>
            <a:prstGeom prst="rect">
              <a:avLst/>
            </a:prstGeom>
          </p:spPr>
        </p:pic>
        <p:sp>
          <p:nvSpPr>
            <p:cNvPr id="3" name="Rectangle 2"/>
            <p:cNvSpPr/>
            <p:nvPr/>
          </p:nvSpPr>
          <p:spPr>
            <a:xfrm>
              <a:off x="484409" y="3775136"/>
              <a:ext cx="3084371" cy="369332"/>
            </a:xfrm>
            <a:prstGeom prst="rect">
              <a:avLst/>
            </a:prstGeom>
          </p:spPr>
          <p:txBody>
            <a:bodyPr wrap="none">
              <a:spAutoFit/>
            </a:bodyPr>
            <a:lstStyle/>
            <a:p>
              <a:r>
                <a:rPr lang="sr-Latn-RS"/>
                <a:t>KreiranjeFajlaNaDesktopu.mp4</a:t>
              </a:r>
            </a:p>
          </p:txBody>
        </p:sp>
      </p:grpSp>
      <p:grpSp>
        <p:nvGrpSpPr>
          <p:cNvPr id="11" name="Group 10"/>
          <p:cNvGrpSpPr/>
          <p:nvPr/>
        </p:nvGrpSpPr>
        <p:grpSpPr>
          <a:xfrm>
            <a:off x="4069405" y="4572000"/>
            <a:ext cx="4053191" cy="2286000"/>
            <a:chOff x="4069405" y="4572000"/>
            <a:chExt cx="4053191" cy="2286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405" y="4572000"/>
              <a:ext cx="4053191" cy="2286000"/>
            </a:xfrm>
            <a:prstGeom prst="rect">
              <a:avLst/>
            </a:prstGeom>
          </p:spPr>
        </p:pic>
        <p:sp>
          <p:nvSpPr>
            <p:cNvPr id="10" name="Rectangle 9"/>
            <p:cNvSpPr/>
            <p:nvPr/>
          </p:nvSpPr>
          <p:spPr>
            <a:xfrm>
              <a:off x="4901268" y="6100808"/>
              <a:ext cx="2569871" cy="369332"/>
            </a:xfrm>
            <a:prstGeom prst="rect">
              <a:avLst/>
            </a:prstGeom>
          </p:spPr>
          <p:txBody>
            <a:bodyPr wrap="none">
              <a:spAutoFit/>
            </a:bodyPr>
            <a:lstStyle/>
            <a:p>
              <a:r>
                <a:rPr lang="sr-Latn-RS"/>
                <a:t>DodavanjeShortcuta.mp4</a:t>
              </a:r>
            </a:p>
          </p:txBody>
        </p:sp>
      </p:grpSp>
      <p:grpSp>
        <p:nvGrpSpPr>
          <p:cNvPr id="13" name="Group 12"/>
          <p:cNvGrpSpPr/>
          <p:nvPr/>
        </p:nvGrpSpPr>
        <p:grpSpPr>
          <a:xfrm>
            <a:off x="8138809" y="2286000"/>
            <a:ext cx="4053191" cy="2286000"/>
            <a:chOff x="8138809" y="2286000"/>
            <a:chExt cx="4053191" cy="228600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809" y="2286000"/>
              <a:ext cx="4053191" cy="2286000"/>
            </a:xfrm>
            <a:prstGeom prst="rect">
              <a:avLst/>
            </a:prstGeom>
          </p:spPr>
        </p:pic>
        <p:sp>
          <p:nvSpPr>
            <p:cNvPr id="12" name="Rectangle 11"/>
            <p:cNvSpPr/>
            <p:nvPr/>
          </p:nvSpPr>
          <p:spPr>
            <a:xfrm>
              <a:off x="8599719" y="3835481"/>
              <a:ext cx="3131370" cy="369332"/>
            </a:xfrm>
            <a:prstGeom prst="rect">
              <a:avLst/>
            </a:prstGeom>
          </p:spPr>
          <p:txBody>
            <a:bodyPr wrap="none">
              <a:spAutoFit/>
            </a:bodyPr>
            <a:lstStyle/>
            <a:p>
              <a:r>
                <a:rPr lang="sr-Latn-RS"/>
                <a:t>SistemskeIkoniceDesktopa.mp4</a:t>
              </a:r>
            </a:p>
          </p:txBody>
        </p:sp>
      </p:grpSp>
    </p:spTree>
    <p:extLst>
      <p:ext uri="{BB962C8B-B14F-4D97-AF65-F5344CB8AC3E}">
        <p14:creationId xmlns:p14="http://schemas.microsoft.com/office/powerpoint/2010/main" val="11736727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112988" y="4390487"/>
            <a:ext cx="3996274" cy="1455204"/>
            <a:chOff x="1004048" y="4197290"/>
            <a:chExt cx="3996274" cy="1455204"/>
          </a:xfrm>
        </p:grpSpPr>
        <p:sp>
          <p:nvSpPr>
            <p:cNvPr id="4" name="TextBox 3"/>
            <p:cNvSpPr txBox="1"/>
            <p:nvPr/>
          </p:nvSpPr>
          <p:spPr>
            <a:xfrm>
              <a:off x="1004048" y="4636831"/>
              <a:ext cx="3996274" cy="1015663"/>
            </a:xfrm>
            <a:prstGeom prst="rect">
              <a:avLst/>
            </a:prstGeom>
            <a:noFill/>
          </p:spPr>
          <p:txBody>
            <a:bodyPr wrap="square" rtlCol="0">
              <a:spAutoFit/>
            </a:bodyPr>
            <a:lstStyle/>
            <a:p>
              <a:pPr algn="ctr">
                <a:lnSpc>
                  <a:spcPts val="1800"/>
                </a:lnSpc>
              </a:pPr>
              <a:r>
                <a:rPr lang="sr-Latn-RS" sz="1050" spc="-40" smtClean="0">
                  <a:solidFill>
                    <a:srgbClr val="237DB9"/>
                  </a:solidFill>
                  <a:latin typeface="Montserrat Light" panose="00000400000000000000" pitchFamily="50" charset="-18"/>
                  <a:cs typeface="Modak" panose="01000000000000000000" pitchFamily="2" charset="-18"/>
                </a:rPr>
                <a:t>U ovom „video klipu“  je prikazano kreiranje fildera, premeštanje dokumenata i načini na koji se fajlovi mogu prikazivati u nekom prozoru. Pažljivo pratite jer nakon toga sledi vežba u kojoj ćete samostalno kreirati datoteke i fascikle.</a:t>
              </a:r>
              <a:endParaRPr lang="sr-Latn-RS" sz="1050" spc="-40">
                <a:solidFill>
                  <a:srgbClr val="237DB9"/>
                </a:solidFill>
                <a:latin typeface="Montserrat Light" panose="00000400000000000000" pitchFamily="50" charset="-18"/>
                <a:cs typeface="Modak" panose="01000000000000000000" pitchFamily="2" charset="-18"/>
              </a:endParaRPr>
            </a:p>
          </p:txBody>
        </p:sp>
        <p:sp>
          <p:nvSpPr>
            <p:cNvPr id="5" name="TextBox 4"/>
            <p:cNvSpPr txBox="1"/>
            <p:nvPr/>
          </p:nvSpPr>
          <p:spPr>
            <a:xfrm>
              <a:off x="2018584" y="4197290"/>
              <a:ext cx="1967205" cy="307777"/>
            </a:xfrm>
            <a:prstGeom prst="rect">
              <a:avLst/>
            </a:prstGeom>
            <a:noFill/>
          </p:spPr>
          <p:txBody>
            <a:bodyPr wrap="none" rtlCol="0">
              <a:spAutoFit/>
            </a:bodyPr>
            <a:lstStyle/>
            <a:p>
              <a:pPr algn="ctr"/>
              <a:r>
                <a:rPr lang="sr-Latn-RS" sz="1400" spc="300" smtClean="0">
                  <a:solidFill>
                    <a:srgbClr val="BE372C"/>
                  </a:solidFill>
                  <a:latin typeface="Montserrat" panose="00000500000000000000" pitchFamily="50" charset="-18"/>
                  <a:cs typeface="Modak" panose="01000000000000000000" pitchFamily="2" charset="-18"/>
                </a:rPr>
                <a:t>VIDEO PRIKAZ</a:t>
              </a:r>
              <a:endParaRPr lang="sr-Latn-RS" sz="1400" spc="300">
                <a:solidFill>
                  <a:srgbClr val="BE372C"/>
                </a:solidFill>
                <a:latin typeface="Montserrat" panose="00000500000000000000" pitchFamily="50" charset="-18"/>
                <a:cs typeface="Modak" panose="01000000000000000000" pitchFamily="2" charset="-18"/>
              </a:endParaRPr>
            </a:p>
          </p:txBody>
        </p:sp>
      </p:grpSp>
      <p:sp>
        <p:nvSpPr>
          <p:cNvPr id="8" name="Rectangle 7"/>
          <p:cNvSpPr/>
          <p:nvPr/>
        </p:nvSpPr>
        <p:spPr>
          <a:xfrm>
            <a:off x="0" y="-9144"/>
            <a:ext cx="60948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TextBox 8"/>
          <p:cNvSpPr txBox="1"/>
          <p:nvPr/>
        </p:nvSpPr>
        <p:spPr>
          <a:xfrm>
            <a:off x="499571" y="594765"/>
            <a:ext cx="5095658" cy="1077218"/>
          </a:xfrm>
          <a:prstGeom prst="rect">
            <a:avLst/>
          </a:prstGeom>
          <a:noFill/>
        </p:spPr>
        <p:txBody>
          <a:bodyPr wrap="square" rtlCol="0">
            <a:spAutoFit/>
          </a:bodyPr>
          <a:lstStyle/>
          <a:p>
            <a:pPr algn="ctr"/>
            <a:r>
              <a:rPr lang="sr-Latn-RS" sz="3200" spc="340" smtClean="0">
                <a:solidFill>
                  <a:srgbClr val="237DB9"/>
                </a:solidFill>
                <a:latin typeface="Montserrat" panose="00000500000000000000" pitchFamily="50" charset="-18"/>
                <a:cs typeface="Modak" panose="01000000000000000000" pitchFamily="2" charset="-18"/>
              </a:rPr>
              <a:t>RAD SA FAJLOVIMA I FOLDERIMA</a:t>
            </a:r>
            <a:endParaRPr lang="sr-Latn-RS" sz="3200" spc="340">
              <a:solidFill>
                <a:srgbClr val="237DB9"/>
              </a:solidFill>
              <a:latin typeface="Montserrat" panose="00000500000000000000" pitchFamily="50" charset="-18"/>
              <a:cs typeface="Modak" panose="01000000000000000000" pitchFamily="2" charset="-18"/>
            </a:endParaRPr>
          </a:p>
        </p:txBody>
      </p:sp>
      <p:sp>
        <p:nvSpPr>
          <p:cNvPr id="10" name="TextBox 9"/>
          <p:cNvSpPr txBox="1"/>
          <p:nvPr/>
        </p:nvSpPr>
        <p:spPr>
          <a:xfrm>
            <a:off x="1313407" y="326347"/>
            <a:ext cx="3472425" cy="215444"/>
          </a:xfrm>
          <a:prstGeom prst="rect">
            <a:avLst/>
          </a:prstGeom>
          <a:noFill/>
        </p:spPr>
        <p:txBody>
          <a:bodyPr wrap="none" rtlCol="0">
            <a:spAutoFit/>
          </a:bodyPr>
          <a:lstStyle/>
          <a:p>
            <a:pPr algn="ctr"/>
            <a:r>
              <a:rPr lang="sr-Latn-RS" sz="800" spc="600" smtClean="0">
                <a:solidFill>
                  <a:srgbClr val="15AA95"/>
                </a:solidFill>
                <a:latin typeface="Montserrat" panose="00000500000000000000" pitchFamily="50" charset="-18"/>
                <a:cs typeface="Modak" panose="01000000000000000000" pitchFamily="2" charset="-18"/>
              </a:rPr>
              <a:t>OVDE TREBA DA SAVLADATE</a:t>
            </a:r>
            <a:endParaRPr lang="sr-Latn-RS" sz="800" spc="600">
              <a:solidFill>
                <a:srgbClr val="15AA95"/>
              </a:solidFill>
              <a:latin typeface="Montserrat" panose="00000500000000000000" pitchFamily="50" charset="-18"/>
              <a:cs typeface="Modak" panose="01000000000000000000" pitchFamily="2" charset="-18"/>
            </a:endParaRPr>
          </a:p>
        </p:txBody>
      </p:sp>
      <p:sp>
        <p:nvSpPr>
          <p:cNvPr id="11" name="TextBox 10"/>
          <p:cNvSpPr txBox="1"/>
          <p:nvPr/>
        </p:nvSpPr>
        <p:spPr>
          <a:xfrm>
            <a:off x="371290" y="1579844"/>
            <a:ext cx="5352220" cy="500971"/>
          </a:xfrm>
          <a:prstGeom prst="rect">
            <a:avLst/>
          </a:prstGeom>
          <a:noFill/>
        </p:spPr>
        <p:txBody>
          <a:bodyPr wrap="square" rtlCol="0">
            <a:spAutoFit/>
          </a:bodyPr>
          <a:lstStyle/>
          <a:p>
            <a:pPr algn="ctr">
              <a:lnSpc>
                <a:spcPts val="1700"/>
              </a:lnSpc>
            </a:pPr>
            <a:r>
              <a:rPr lang="sr-Latn-RS" sz="800" spc="200">
                <a:solidFill>
                  <a:srgbClr val="15AA95"/>
                </a:solidFill>
                <a:latin typeface="Montserrat Light" panose="00000400000000000000" pitchFamily="50" charset="-18"/>
                <a:cs typeface="Modak" panose="01000000000000000000" pitchFamily="2" charset="-18"/>
              </a:rPr>
              <a:t>Za rad na računaru od suštinskog je značaja poznavanje načina na koji se podaci, programi i </a:t>
            </a:r>
            <a:r>
              <a:rPr lang="sr-Latn-RS" sz="800" spc="200" smtClean="0">
                <a:solidFill>
                  <a:srgbClr val="15AA95"/>
                </a:solidFill>
                <a:latin typeface="Montserrat Light" panose="00000400000000000000" pitchFamily="50" charset="-18"/>
                <a:cs typeface="Modak" panose="01000000000000000000" pitchFamily="2" charset="-18"/>
              </a:rPr>
              <a:t>drugi sadržaji, </a:t>
            </a:r>
            <a:r>
              <a:rPr lang="sr-Latn-RS" sz="800" spc="200">
                <a:solidFill>
                  <a:srgbClr val="15AA95"/>
                </a:solidFill>
                <a:latin typeface="Montserrat Light" panose="00000400000000000000" pitchFamily="50" charset="-18"/>
                <a:cs typeface="Modak" panose="01000000000000000000" pitchFamily="2" charset="-18"/>
              </a:rPr>
              <a:t>organizuju i čuvaju</a:t>
            </a:r>
            <a:r>
              <a:rPr lang="sr-Latn-RS" sz="800" spc="200" smtClean="0">
                <a:solidFill>
                  <a:srgbClr val="15AA95"/>
                </a:solidFill>
                <a:latin typeface="Montserrat Light" panose="00000400000000000000" pitchFamily="50" charset="-18"/>
                <a:cs typeface="Modak" panose="01000000000000000000" pitchFamily="2" charset="-18"/>
              </a:rPr>
              <a:t>.</a:t>
            </a:r>
            <a:endParaRPr lang="sr-Latn-RS" sz="800" spc="200">
              <a:solidFill>
                <a:srgbClr val="15AA95"/>
              </a:solidFill>
              <a:latin typeface="Montserrat Light" panose="00000400000000000000" pitchFamily="50" charset="-18"/>
              <a:cs typeface="Modak" panose="01000000000000000000" pitchFamily="2" charset="-18"/>
            </a:endParaRPr>
          </a:p>
        </p:txBody>
      </p:sp>
      <p:grpSp>
        <p:nvGrpSpPr>
          <p:cNvPr id="6" name="Group 5"/>
          <p:cNvGrpSpPr/>
          <p:nvPr/>
        </p:nvGrpSpPr>
        <p:grpSpPr>
          <a:xfrm>
            <a:off x="371070" y="4458073"/>
            <a:ext cx="2553590" cy="1730721"/>
            <a:chOff x="371070" y="4458073"/>
            <a:chExt cx="2553590" cy="1730721"/>
          </a:xfrm>
        </p:grpSpPr>
        <p:sp>
          <p:nvSpPr>
            <p:cNvPr id="20" name="TextBox 19"/>
            <p:cNvSpPr txBox="1"/>
            <p:nvPr/>
          </p:nvSpPr>
          <p:spPr>
            <a:xfrm>
              <a:off x="1134363" y="4496884"/>
              <a:ext cx="1632178" cy="584775"/>
            </a:xfrm>
            <a:prstGeom prst="rect">
              <a:avLst/>
            </a:prstGeom>
            <a:noFill/>
          </p:spPr>
          <p:txBody>
            <a:bodyPr wrap="none" rtlCol="0">
              <a:spAutoFit/>
            </a:bodyPr>
            <a:lstStyle/>
            <a:p>
              <a:pPr algn="ctr"/>
              <a:r>
                <a:rPr lang="sr-Latn-RS" sz="1600" spc="300" smtClean="0">
                  <a:solidFill>
                    <a:srgbClr val="BE372C"/>
                  </a:solidFill>
                  <a:latin typeface="Montserrat" panose="00000500000000000000" pitchFamily="50" charset="-18"/>
                  <a:cs typeface="Modak" panose="01000000000000000000" pitchFamily="2" charset="-18"/>
                </a:rPr>
                <a:t>FASCIKLE</a:t>
              </a:r>
            </a:p>
            <a:p>
              <a:pPr algn="ctr"/>
              <a:r>
                <a:rPr lang="sr-Latn-RS" sz="1600" spc="300" smtClean="0">
                  <a:solidFill>
                    <a:srgbClr val="BE372C"/>
                  </a:solidFill>
                  <a:latin typeface="Montserrat" panose="00000500000000000000" pitchFamily="50" charset="-18"/>
                  <a:cs typeface="Modak" panose="01000000000000000000" pitchFamily="2" charset="-18"/>
                </a:rPr>
                <a:t>(FOLDERS)</a:t>
              </a:r>
            </a:p>
          </p:txBody>
        </p:sp>
        <p:sp>
          <p:nvSpPr>
            <p:cNvPr id="24" name="TextBox 23"/>
            <p:cNvSpPr txBox="1"/>
            <p:nvPr/>
          </p:nvSpPr>
          <p:spPr>
            <a:xfrm>
              <a:off x="371070" y="5248472"/>
              <a:ext cx="2553590" cy="940322"/>
            </a:xfrm>
            <a:prstGeom prst="rect">
              <a:avLst/>
            </a:prstGeom>
            <a:noFill/>
          </p:spPr>
          <p:txBody>
            <a:bodyPr wrap="square" rtlCol="0">
              <a:spAutoFit/>
            </a:bodyPr>
            <a:lstStyle/>
            <a:p>
              <a:pPr>
                <a:lnSpc>
                  <a:spcPts val="1700"/>
                </a:lnSpc>
              </a:pPr>
              <a:r>
                <a:rPr lang="sr-Latn-RS" sz="900" spc="170">
                  <a:solidFill>
                    <a:srgbClr val="237DB9"/>
                  </a:solidFill>
                  <a:latin typeface="Montserrat Light" panose="00000400000000000000" pitchFamily="50" charset="-18"/>
                  <a:cs typeface="Modak" panose="01000000000000000000" pitchFamily="2" charset="-18"/>
                </a:rPr>
                <a:t>I još jednom, fascikle (folderi, direktorijumi) su lokacije na kojima programe i datoteke čuvamo.</a:t>
              </a:r>
            </a:p>
          </p:txBody>
        </p:sp>
        <p:pic>
          <p:nvPicPr>
            <p:cNvPr id="31" name="Picture 8" descr="Резултат слика за windows 7 folder ic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686" y="4458073"/>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71070" y="2310786"/>
            <a:ext cx="2640154" cy="1714691"/>
            <a:chOff x="371070" y="2310786"/>
            <a:chExt cx="2640154" cy="1714691"/>
          </a:xfrm>
        </p:grpSpPr>
        <p:sp>
          <p:nvSpPr>
            <p:cNvPr id="19" name="TextBox 18"/>
            <p:cNvSpPr txBox="1"/>
            <p:nvPr/>
          </p:nvSpPr>
          <p:spPr>
            <a:xfrm>
              <a:off x="1134363" y="2378399"/>
              <a:ext cx="1622560" cy="584775"/>
            </a:xfrm>
            <a:prstGeom prst="rect">
              <a:avLst/>
            </a:prstGeom>
            <a:noFill/>
          </p:spPr>
          <p:txBody>
            <a:bodyPr wrap="none" rtlCol="0">
              <a:spAutoFit/>
            </a:bodyPr>
            <a:lstStyle/>
            <a:p>
              <a:pPr algn="ctr"/>
              <a:r>
                <a:rPr lang="sr-Latn-RS" sz="1600" spc="300" smtClean="0">
                  <a:solidFill>
                    <a:srgbClr val="BE372C"/>
                  </a:solidFill>
                  <a:latin typeface="Montserrat" panose="00000500000000000000" pitchFamily="50" charset="-18"/>
                  <a:cs typeface="Modak" panose="01000000000000000000" pitchFamily="2" charset="-18"/>
                </a:rPr>
                <a:t>DATOTEKE</a:t>
              </a:r>
            </a:p>
            <a:p>
              <a:pPr algn="ctr"/>
              <a:r>
                <a:rPr lang="sr-Latn-RS" sz="1600" spc="300" smtClean="0">
                  <a:solidFill>
                    <a:srgbClr val="BE372C"/>
                  </a:solidFill>
                  <a:latin typeface="Montserrat" panose="00000500000000000000" pitchFamily="50" charset="-18"/>
                  <a:cs typeface="Modak" panose="01000000000000000000" pitchFamily="2" charset="-18"/>
                </a:rPr>
                <a:t>(FILES)</a:t>
              </a:r>
              <a:endParaRPr lang="sr-Latn-RS" sz="1600" spc="300">
                <a:solidFill>
                  <a:srgbClr val="BE372C"/>
                </a:solidFill>
                <a:latin typeface="Montserrat" panose="00000500000000000000" pitchFamily="50" charset="-18"/>
                <a:cs typeface="Modak" panose="01000000000000000000" pitchFamily="2" charset="-18"/>
              </a:endParaRPr>
            </a:p>
          </p:txBody>
        </p:sp>
        <p:sp>
          <p:nvSpPr>
            <p:cNvPr id="23" name="TextBox 22"/>
            <p:cNvSpPr txBox="1"/>
            <p:nvPr/>
          </p:nvSpPr>
          <p:spPr>
            <a:xfrm>
              <a:off x="371070" y="3061110"/>
              <a:ext cx="2640154" cy="964367"/>
            </a:xfrm>
            <a:prstGeom prst="rect">
              <a:avLst/>
            </a:prstGeom>
            <a:noFill/>
          </p:spPr>
          <p:txBody>
            <a:bodyPr wrap="square" rtlCol="0">
              <a:spAutoFit/>
            </a:bodyPr>
            <a:lstStyle/>
            <a:p>
              <a:pPr>
                <a:lnSpc>
                  <a:spcPts val="1700"/>
                </a:lnSpc>
              </a:pPr>
              <a:r>
                <a:rPr lang="sr-Latn-RS" sz="900" spc="170">
                  <a:solidFill>
                    <a:srgbClr val="237DB9"/>
                  </a:solidFill>
                  <a:latin typeface="Montserrat Light" panose="00000400000000000000" pitchFamily="50" charset="-18"/>
                  <a:cs typeface="Modak" panose="01000000000000000000" pitchFamily="2" charset="-18"/>
                </a:rPr>
                <a:t>Kada kažemo datoteka (fajl) mislimo na tekstualne dokumente, fotografije, video i audio snimke i tome slično.</a:t>
              </a:r>
            </a:p>
          </p:txBody>
        </p:sp>
        <p:pic>
          <p:nvPicPr>
            <p:cNvPr id="35" name="Picture 10" descr="Резултат слика за windows 7 txt file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86" y="2310786"/>
              <a:ext cx="720000" cy="720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265981" y="2310786"/>
            <a:ext cx="2818929" cy="1932699"/>
            <a:chOff x="3265981" y="2310786"/>
            <a:chExt cx="2818929" cy="1932699"/>
          </a:xfrm>
        </p:grpSpPr>
        <p:sp>
          <p:nvSpPr>
            <p:cNvPr id="21" name="TextBox 20"/>
            <p:cNvSpPr txBox="1"/>
            <p:nvPr/>
          </p:nvSpPr>
          <p:spPr>
            <a:xfrm>
              <a:off x="3899696" y="2378399"/>
              <a:ext cx="2185214" cy="553998"/>
            </a:xfrm>
            <a:prstGeom prst="rect">
              <a:avLst/>
            </a:prstGeom>
            <a:noFill/>
          </p:spPr>
          <p:txBody>
            <a:bodyPr wrap="none" rtlCol="0">
              <a:spAutoFit/>
            </a:bodyPr>
            <a:lstStyle/>
            <a:p>
              <a:pPr algn="ctr"/>
              <a:r>
                <a:rPr lang="sr-Latn-RS" sz="1600" spc="300" smtClean="0">
                  <a:solidFill>
                    <a:srgbClr val="BE372C"/>
                  </a:solidFill>
                  <a:latin typeface="Montserrat" panose="00000500000000000000" pitchFamily="50" charset="-18"/>
                  <a:cs typeface="Modak" panose="01000000000000000000" pitchFamily="2" charset="-18"/>
                </a:rPr>
                <a:t>PROGRAMI</a:t>
              </a:r>
            </a:p>
            <a:p>
              <a:pPr algn="ctr"/>
              <a:r>
                <a:rPr lang="sr-Latn-RS" sz="1400" spc="300" smtClean="0">
                  <a:solidFill>
                    <a:srgbClr val="BE372C"/>
                  </a:solidFill>
                  <a:latin typeface="Montserrat" panose="00000500000000000000" pitchFamily="50" charset="-18"/>
                  <a:cs typeface="Modak" panose="01000000000000000000" pitchFamily="2" charset="-18"/>
                </a:rPr>
                <a:t>(APPLICATIONS)</a:t>
              </a:r>
              <a:endParaRPr lang="sr-Latn-RS" sz="1400" spc="300">
                <a:solidFill>
                  <a:srgbClr val="BE372C"/>
                </a:solidFill>
                <a:latin typeface="Montserrat" panose="00000500000000000000" pitchFamily="50" charset="-18"/>
                <a:cs typeface="Modak" panose="01000000000000000000" pitchFamily="2" charset="-18"/>
              </a:endParaRPr>
            </a:p>
          </p:txBody>
        </p:sp>
        <p:pic>
          <p:nvPicPr>
            <p:cNvPr id="33" name="Picture 32"/>
            <p:cNvPicPr>
              <a:picLocks noChangeAspect="1"/>
            </p:cNvPicPr>
            <p:nvPr/>
          </p:nvPicPr>
          <p:blipFill>
            <a:blip r:embed="rId4"/>
            <a:stretch>
              <a:fillRect/>
            </a:stretch>
          </p:blipFill>
          <p:spPr>
            <a:xfrm>
              <a:off x="3353064" y="2310786"/>
              <a:ext cx="720000" cy="720000"/>
            </a:xfrm>
            <a:prstGeom prst="rect">
              <a:avLst/>
            </a:prstGeom>
          </p:spPr>
        </p:pic>
        <p:sp>
          <p:nvSpPr>
            <p:cNvPr id="39" name="TextBox 38"/>
            <p:cNvSpPr txBox="1"/>
            <p:nvPr/>
          </p:nvSpPr>
          <p:spPr>
            <a:xfrm>
              <a:off x="3265981" y="3061110"/>
              <a:ext cx="2640154" cy="1182375"/>
            </a:xfrm>
            <a:prstGeom prst="rect">
              <a:avLst/>
            </a:prstGeom>
            <a:noFill/>
          </p:spPr>
          <p:txBody>
            <a:bodyPr wrap="square" rtlCol="0">
              <a:spAutoFit/>
            </a:bodyPr>
            <a:lstStyle/>
            <a:p>
              <a:pPr>
                <a:lnSpc>
                  <a:spcPts val="1700"/>
                </a:lnSpc>
              </a:pPr>
              <a:r>
                <a:rPr lang="sr-Latn-RS" sz="900" spc="170" smtClean="0">
                  <a:solidFill>
                    <a:srgbClr val="237DB9"/>
                  </a:solidFill>
                  <a:latin typeface="Montserrat Light" panose="00000400000000000000" pitchFamily="50" charset="-18"/>
                  <a:cs typeface="Modak" panose="01000000000000000000" pitchFamily="2" charset="-18"/>
                </a:rPr>
                <a:t>Programi su isto spakovani kao celina ali njihovo pokretanje mnogo više angažuje resurse računara. Programi „proizvode“ i obrađuju datoteke.</a:t>
              </a:r>
              <a:endParaRPr lang="sr-Latn-RS" sz="900" spc="170">
                <a:solidFill>
                  <a:srgbClr val="237DB9"/>
                </a:solidFill>
                <a:latin typeface="Montserrat Light" panose="00000400000000000000" pitchFamily="50" charset="-18"/>
                <a:cs typeface="Modak" panose="01000000000000000000" pitchFamily="2" charset="-18"/>
              </a:endParaRPr>
            </a:p>
          </p:txBody>
        </p:sp>
      </p:grpSp>
      <p:grpSp>
        <p:nvGrpSpPr>
          <p:cNvPr id="13" name="Group 12"/>
          <p:cNvGrpSpPr/>
          <p:nvPr/>
        </p:nvGrpSpPr>
        <p:grpSpPr>
          <a:xfrm>
            <a:off x="3265981" y="4536492"/>
            <a:ext cx="2830019" cy="1676347"/>
            <a:chOff x="3265981" y="4536492"/>
            <a:chExt cx="2830019" cy="1676347"/>
          </a:xfrm>
        </p:grpSpPr>
        <p:sp>
          <p:nvSpPr>
            <p:cNvPr id="22" name="TextBox 21"/>
            <p:cNvSpPr txBox="1"/>
            <p:nvPr/>
          </p:nvSpPr>
          <p:spPr>
            <a:xfrm>
              <a:off x="3986127" y="4536492"/>
              <a:ext cx="2109873" cy="584775"/>
            </a:xfrm>
            <a:prstGeom prst="rect">
              <a:avLst/>
            </a:prstGeom>
            <a:noFill/>
          </p:spPr>
          <p:txBody>
            <a:bodyPr wrap="none" rtlCol="0">
              <a:spAutoFit/>
            </a:bodyPr>
            <a:lstStyle/>
            <a:p>
              <a:pPr algn="ctr"/>
              <a:r>
                <a:rPr lang="sr-Latn-RS" sz="1600" spc="300" smtClean="0">
                  <a:solidFill>
                    <a:srgbClr val="BE372C"/>
                  </a:solidFill>
                  <a:latin typeface="Montserrat" panose="00000500000000000000" pitchFamily="50" charset="-18"/>
                  <a:cs typeface="Modak" panose="01000000000000000000" pitchFamily="2" charset="-18"/>
                </a:rPr>
                <a:t>TVRDI DISK</a:t>
              </a:r>
            </a:p>
            <a:p>
              <a:pPr algn="ctr"/>
              <a:r>
                <a:rPr lang="sr-Latn-RS" sz="1600" spc="300" smtClean="0">
                  <a:solidFill>
                    <a:srgbClr val="BE372C"/>
                  </a:solidFill>
                  <a:latin typeface="Montserrat" panose="00000500000000000000" pitchFamily="50" charset="-18"/>
                  <a:cs typeface="Modak" panose="01000000000000000000" pitchFamily="2" charset="-18"/>
                </a:rPr>
                <a:t>(HARD DRIVE)</a:t>
              </a:r>
              <a:endParaRPr lang="sr-Latn-RS" sz="1600" spc="300">
                <a:solidFill>
                  <a:srgbClr val="BE372C"/>
                </a:solidFill>
                <a:latin typeface="Montserrat" panose="00000500000000000000" pitchFamily="50" charset="-18"/>
                <a:cs typeface="Modak" panose="01000000000000000000" pitchFamily="2" charset="-18"/>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5981" y="4651369"/>
              <a:ext cx="720000" cy="367469"/>
            </a:xfrm>
            <a:prstGeom prst="rect">
              <a:avLst/>
            </a:prstGeom>
          </p:spPr>
        </p:pic>
        <p:sp>
          <p:nvSpPr>
            <p:cNvPr id="40" name="TextBox 39"/>
            <p:cNvSpPr txBox="1"/>
            <p:nvPr/>
          </p:nvSpPr>
          <p:spPr>
            <a:xfrm>
              <a:off x="3265981" y="5248472"/>
              <a:ext cx="2640154" cy="964367"/>
            </a:xfrm>
            <a:prstGeom prst="rect">
              <a:avLst/>
            </a:prstGeom>
            <a:noFill/>
          </p:spPr>
          <p:txBody>
            <a:bodyPr wrap="square" rtlCol="0">
              <a:spAutoFit/>
            </a:bodyPr>
            <a:lstStyle/>
            <a:p>
              <a:pPr>
                <a:lnSpc>
                  <a:spcPts val="1700"/>
                </a:lnSpc>
              </a:pPr>
              <a:r>
                <a:rPr lang="sr-Latn-RS" sz="900" spc="170">
                  <a:solidFill>
                    <a:srgbClr val="237DB9"/>
                  </a:solidFill>
                  <a:latin typeface="Montserrat Light" panose="00000400000000000000" pitchFamily="50" charset="-18"/>
                  <a:cs typeface="Modak" panose="01000000000000000000" pitchFamily="2" charset="-18"/>
                </a:rPr>
                <a:t>Hard disk možete smatrati ormarićem u kojem se nalaze fascikle, a unutar fascikle čuvamo dokumenta.</a:t>
              </a:r>
            </a:p>
          </p:txBody>
        </p:sp>
      </p:grpSp>
      <p:grpSp>
        <p:nvGrpSpPr>
          <p:cNvPr id="15" name="Group 14"/>
          <p:cNvGrpSpPr/>
          <p:nvPr/>
        </p:nvGrpSpPr>
        <p:grpSpPr>
          <a:xfrm>
            <a:off x="6096000" y="0"/>
            <a:ext cx="6096000" cy="3432048"/>
            <a:chOff x="6096000" y="0"/>
            <a:chExt cx="6096000" cy="3432048"/>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0"/>
              <a:ext cx="6096000" cy="3432048"/>
            </a:xfrm>
            <a:prstGeom prst="rect">
              <a:avLst/>
            </a:prstGeom>
          </p:spPr>
        </p:pic>
        <p:sp>
          <p:nvSpPr>
            <p:cNvPr id="12" name="Rectangle 11"/>
            <p:cNvSpPr/>
            <p:nvPr/>
          </p:nvSpPr>
          <p:spPr>
            <a:xfrm>
              <a:off x="7983855" y="2486120"/>
              <a:ext cx="3125407" cy="369332"/>
            </a:xfrm>
            <a:prstGeom prst="rect">
              <a:avLst/>
            </a:prstGeom>
          </p:spPr>
          <p:txBody>
            <a:bodyPr wrap="none">
              <a:spAutoFit/>
            </a:bodyPr>
            <a:lstStyle/>
            <a:p>
              <a:r>
                <a:rPr lang="sr-Latn-RS"/>
                <a:t>RadSaFajlovimaiFolderima.mp4</a:t>
              </a:r>
            </a:p>
          </p:txBody>
        </p:sp>
      </p:grpSp>
    </p:spTree>
    <p:extLst>
      <p:ext uri="{BB962C8B-B14F-4D97-AF65-F5344CB8AC3E}">
        <p14:creationId xmlns:p14="http://schemas.microsoft.com/office/powerpoint/2010/main" val="18702391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750"/>
                            </p:stCondLst>
                            <p:childTnLst>
                              <p:par>
                                <p:cTn id="23" presetID="2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par>
                          <p:cTn id="27" fill="hold">
                            <p:stCondLst>
                              <p:cond delay="1250"/>
                            </p:stCondLst>
                            <p:childTnLst>
                              <p:par>
                                <p:cTn id="28" presetID="2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par>
                          <p:cTn id="32" fill="hold">
                            <p:stCondLst>
                              <p:cond delay="1750"/>
                            </p:stCondLst>
                            <p:childTnLst>
                              <p:par>
                                <p:cTn id="33" presetID="2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par>
                          <p:cTn id="37" fill="hold">
                            <p:stCondLst>
                              <p:cond delay="2250"/>
                            </p:stCondLst>
                            <p:childTnLst>
                              <p:par>
                                <p:cTn id="38" presetID="2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par>
                          <p:cTn id="42" fill="hold">
                            <p:stCondLst>
                              <p:cond delay="275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6122</TotalTime>
  <Words>3725</Words>
  <Application>Microsoft Office PowerPoint</Application>
  <PresentationFormat>Widescreen</PresentationFormat>
  <Paragraphs>500</Paragraphs>
  <Slides>28</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Arial</vt:lpstr>
      <vt:lpstr>Blogger Sans Light</vt:lpstr>
      <vt:lpstr>Calibri</vt:lpstr>
      <vt:lpstr>Calibri Light</vt:lpstr>
      <vt:lpstr>Modak</vt:lpstr>
      <vt:lpstr>Montserrat</vt:lpstr>
      <vt:lpstr>Montserrat Black</vt:lpstr>
      <vt:lpstr>Montserrat ExtraBold</vt:lpstr>
      <vt:lpstr>Montserrat ExtraLight</vt:lpstr>
      <vt:lpstr>Montserrat Light</vt:lpstr>
      <vt:lpstr>Montserrat SemiBold</vt:lpstr>
      <vt:lpstr>Open Sans Condensed</vt:lpstr>
      <vt:lpstr>Open Sans Condensed Light</vt:lpstr>
      <vt:lpstr>YouTube Noto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Aleksandar Veljović</dc:creator>
  <cp:lastModifiedBy>Aleksandar Veljović</cp:lastModifiedBy>
  <cp:revision>397</cp:revision>
  <dcterms:created xsi:type="dcterms:W3CDTF">2017-07-04T19:35:04Z</dcterms:created>
  <dcterms:modified xsi:type="dcterms:W3CDTF">2017-07-18T15:36:43Z</dcterms:modified>
</cp:coreProperties>
</file>