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 квалитетан живот и рад у XXI веку потребно је много више од савладавања вештина мишљења и усвајања потребних знања. Комплексни проблеми без јединственог решења, вртоглави развој технологије, брзе промене, и све оно што са собом носи дигитално доба, захтева од ученика (и школских система) да озбиљно обрате пажњу и на развијање животних и каријерних вештина.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Кључне животне вештине потребне за успешно функционисање у XXI веку: иницијативност и предузетништво, флексибилност и прилагодљивост, кроскултуралност.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И без употребе ИКТ-а у учионици, на семинарима и у сопственом радном и приватном окружењу, користимо табле на које качимо папириће и слике. Табле могу да имају изглед као да су од плуте, метала са магнетима, дрвета, стиропора и текстила. Могућности примене оваквих табли су бесконачне: лични подсетник, табла за обавештавање, повратнe информацијe, изложбени простор, „мождане олује“, групни рад...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88888"/>
                </a:solidFill>
              </a:rPr>
              <a:t>Линоит алат можемо користити у раду затворених група које деле табле и могу им приступити путем линка или по позиву.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rtl="0">
              <a:spcBef>
                <a:spcPts val="640"/>
              </a:spcBef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 21. веку учење можемо дефинисати као процес повезивања различитих извора информација у коме је способност да се уоче везе између различитих области, идеја и концепата, најважнија вештина.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Стикери које „лепимо“ на платно могу да буду папирићи понуђени у четири боје али можемо боје и да им променимо док уређујемо стикер.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На истој палети налазе се и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иконице за додавање слике, видеа, било каквог документа и провидног стикера.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Захваљујући технологији нестаје и просторно-временске условљености и ограничења, тако да данас можемо да учимо буквално било кад и било где. Било би потпуно наивно посматрати вештине и знања потребне за успешно функционисање у савременом свету независно од технологије. Улога наставника и школе у таквом друштву знатно је промењена и усмерена на вештине 21. Века.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Када кажемо вештине XXI века, у ствари мислимо на најважније, есенцијалне вештине потребне појединцу за живот рад и друштвени живот (дружење) у модерном друштву. Америчка национална организација Партнерство за образовање и вештине 21. века, развила је модел модерног школовања који помаже да схватимо у којој мери задовољавамо реалне потребе младих људи у оквиру својих школских система.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Технолошки напредак омогућује нам да на до сад невиђене начине искористимо индивидуалне и сарадничке потенцијале. Стога је од пресудног значаја да познајемо технологију и медије, умемо да их користимо и критички се односимо према њима.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Информациону писменост често мешамо са информатичком, међутим ова два појма нису синоними. Израз информациона писменост датира из прошлог века, тачније 1974. Године, када га је Пол Зуровски употребио у значењу ефикасног коришћења информација у решавању проблема. Под информационом писменошћу данас подразумевамо: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приступ информацијама (коришћење различитих извора) и њихово вредновање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коришћење и управљање информацијама имајући у виду и етичка и правна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питања у вези са приступом и коришћењем информација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rtl="0">
              <a:spcBef>
                <a:spcPts val="640"/>
              </a:spcBef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Појам медијске писмености дефинисан је на Конференцији о медијској писмености (National Leadreship Conference on Media Literacy, 1992) као способност приступа, анализе и стварања порука посредством медија. Слична, мало шира дефиниција може се пронаћи у на Википедији на енглеском језику.</a:t>
            </a:r>
          </a:p>
          <a:p>
            <a:pPr indent="-139700" lvl="0" marL="342900" rtl="0">
              <a:spcBef>
                <a:spcPts val="640"/>
              </a:spcBef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Медијска писменост подразумева: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способност за анализу медија (размевање како, зашто и коју сврху су конструисане одређене медијске поруке, испитивање како појединци тумаче ове поруке, разумевање утицаја медија на веровање и понашање, разумевање етичко-правних питања у вези са приступом и коришћењем медија)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умеће креирања медијских продуката (избор одговарајућих медија/алата, разумевање и ефикасно коришћење најпогодинијих израза и тумачење медијских порука у различитим, мултикултурним срединама)</a:t>
            </a:r>
          </a:p>
          <a:p>
            <a:pPr indent="-139700" lvl="0" marL="342900" rtl="0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Технолошка (рачунарска) писменост подразумева способност ефектног коришћења технологије: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као средства за истраживање, организацију, вредновање и размену информација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као алата за комуницирање и друштвено умрежавање ради успешног функционисања у друштву/економији знања</a:t>
            </a:r>
          </a:p>
          <a:p>
            <a:pPr indent="-317500" lvl="0" marL="457200" rtl="0">
              <a:spcBef>
                <a:spcPts val="640"/>
              </a:spcBef>
              <a:buClr>
                <a:srgbClr val="595959"/>
              </a:buClr>
              <a:buSzPct val="100000"/>
              <a:buChar char="•"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уз познавање и примену етичких и правних начела везаних за приступ и коришћење информационих технологија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Вештине учења све више раздвајају оне ученике који су припремљени за све сложеније услове живота и рада у XXI веку, од оних који то нису.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Стављање акцента на креативност, критичко мишљење, комуникацију и сарадњу је од суштинског значаја у припреми ученика за будућност.</a:t>
            </a:r>
          </a:p>
          <a:p>
            <a:pPr indent="-209550" lvl="0" marL="3429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 вештине учења спадају: критичко мишљење, креативност и иновативност, комуникација и сарадња.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438600" y="-1038299"/>
            <a:ext cx="2343000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1714500"/>
            <a:ext cx="78486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595959"/>
              </a:buClr>
              <a:buFont typeface="Calibri"/>
              <a:buNone/>
              <a:defRPr b="1" i="0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595959"/>
              </a:buClr>
              <a:buFont typeface="Arial"/>
              <a:buNone/>
              <a:defRPr b="1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595959"/>
              </a:buClr>
              <a:buFont typeface="Arial"/>
              <a:buNone/>
              <a:defRPr b="1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595959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595959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595959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595959"/>
              </a:buClr>
              <a:buFont typeface="Arial"/>
              <a:buNone/>
              <a:defRPr b="1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595959"/>
              </a:buClr>
              <a:buFont typeface="Arial"/>
              <a:buNone/>
              <a:defRPr b="1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595959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595959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595959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595959"/>
              </a:buClr>
              <a:buFont typeface="Calibri"/>
              <a:buNone/>
              <a:defRPr b="1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595959"/>
              </a:buClr>
              <a:buFont typeface="Arial"/>
              <a:buNone/>
              <a:defRPr b="0" i="0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595959"/>
              </a:buClr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595959"/>
              </a:buClr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595959"/>
              </a:buClr>
              <a:buFont typeface="Calibri"/>
              <a:buNone/>
              <a:defRPr b="1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rgbClr val="595959"/>
              </a:buClr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595959"/>
              </a:buClr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595959"/>
              </a:buClr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595959"/>
              </a:buClr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595959"/>
              </a:buClr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595959"/>
              </a:buClr>
              <a:buFont typeface="Arial"/>
              <a:buNone/>
              <a:defRPr b="0" i="0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595959"/>
              </a:buClr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595959"/>
              </a:buClr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800100"/>
            <a:ext cx="7848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595959"/>
              </a:buClr>
              <a:buFont typeface="Calibri"/>
              <a:buNone/>
              <a:defRPr b="0" i="0" sz="4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1714500"/>
            <a:ext cx="78486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hyperlink" Target="http://linoit.com/users/olgicaspasojevic/canvases/Radionic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linoit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13.jpg"/><Relationship Id="rId9" Type="http://schemas.openxmlformats.org/officeDocument/2006/relationships/image" Target="../media/image21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Relationship Id="rId7" Type="http://schemas.openxmlformats.org/officeDocument/2006/relationships/image" Target="../media/image19.jpg"/><Relationship Id="rId8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Relationship Id="rId5" Type="http://schemas.openxmlformats.org/officeDocument/2006/relationships/image" Target="../media/image29.jpg"/><Relationship Id="rId6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linoit.com/users/linoit-com/canvases/How%20to%20lino" TargetMode="External"/><Relationship Id="rId4" Type="http://schemas.openxmlformats.org/officeDocument/2006/relationships/hyperlink" Target="https://www.youtube.com/watch?v=yexl8kmUoP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subTitle"/>
          </p:nvPr>
        </p:nvSpPr>
        <p:spPr>
          <a:xfrm>
            <a:off x="2369850" y="2784800"/>
            <a:ext cx="4404300" cy="8292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ДАН 3, БЛОК 4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85800" y="117336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888888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rgbClr val="888888"/>
                </a:solidFill>
              </a:rPr>
              <a:t>Наставник, ученик и образовно окружење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rgbClr val="888888"/>
                </a:solidFill>
              </a:rPr>
              <a:t>у 21. веку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09675"/>
            <a:ext cx="85206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Животне и радне вештине</a:t>
            </a:r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888888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888888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Кључне животне вештине потребне за успешно функционисање у XXI веку: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иницијативност и предузетништво,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флексибилност и прилагодљивост, </a:t>
            </a:r>
          </a:p>
          <a:p>
            <a:pPr indent="-342900" lvl="0" marL="45720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кроскултуралност.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60750" y="317700"/>
            <a:ext cx="8507700" cy="92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888888"/>
                </a:solidFill>
              </a:rPr>
              <a:t>Радионица: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888888"/>
                </a:solidFill>
              </a:rPr>
              <a:t>Наставник, ученик и образовно окружење у 21. веку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475" y="1242899"/>
            <a:ext cx="6635973" cy="29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899525" y="3848375"/>
            <a:ext cx="505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595959"/>
                </a:solidFill>
              </a:rPr>
              <a:t>Линк за одговоре је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 u="sng">
                <a:solidFill>
                  <a:srgbClr val="FF0000"/>
                </a:solidFill>
                <a:hlinkClick r:id="rId4"/>
              </a:rPr>
              <a:t>овде</a:t>
            </a:r>
            <a:r>
              <a:rPr lang="en" sz="18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33025" y="417725"/>
            <a:ext cx="8523300" cy="8652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888888"/>
                </a:solidFill>
              </a:rPr>
              <a:t>Онлајн сарадња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888888"/>
                </a:solidFill>
              </a:rPr>
              <a:t>Лино-ит електронска табла </a:t>
            </a:r>
          </a:p>
        </p:txBody>
      </p:sp>
      <p:sp>
        <p:nvSpPr>
          <p:cNvPr id="176" name="Shape 176"/>
          <p:cNvSpPr txBox="1"/>
          <p:nvPr>
            <p:ph idx="4294967295" type="body"/>
          </p:nvPr>
        </p:nvSpPr>
        <p:spPr>
          <a:xfrm>
            <a:off x="595400" y="1541850"/>
            <a:ext cx="8154000" cy="20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На вебу постоји изузетно велики избор оваквих табли различитих могућности и дизајна.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Један од најполуларнијих је свакако </a:t>
            </a:r>
            <a:r>
              <a:rPr b="1"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Лино-ит (linoit)</a:t>
            </a: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. Овај алат доступан је на </a:t>
            </a:r>
            <a:r>
              <a:rPr lang="en" sz="1800" u="sng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linoit.com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294375"/>
            <a:ext cx="85206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Шта може Лино-ит?</a:t>
            </a:r>
          </a:p>
        </p:txBody>
      </p:sp>
      <p:sp>
        <p:nvSpPr>
          <p:cNvPr id="182" name="Shape 182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а великој табли можемо да ређамо:</a:t>
            </a:r>
          </a:p>
          <a:p>
            <a:pPr indent="-139700" lvl="0" marL="80010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- разнобојне папириће („стикере“) променљиве величине, </a:t>
            </a:r>
          </a:p>
          <a:p>
            <a:pPr indent="-139700" lvl="0" marL="80010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- слике, </a:t>
            </a:r>
          </a:p>
          <a:p>
            <a:pPr indent="-139700" lvl="0" marL="80010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- видео прилоге (youtube.com, vimeo.com, ustream.tv)  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- било какве датотеке. </a:t>
            </a:r>
          </a:p>
          <a:p>
            <a:pPr indent="-139700" lvl="0" marL="8001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Папирићи могу да буду разнобојни, променљиве боје подлоге, боје и величине слова, са таговима, иконицама и датумом реализације.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40800" y="346200"/>
            <a:ext cx="85278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>
                <a:solidFill>
                  <a:srgbClr val="888888"/>
                </a:solidFill>
              </a:rPr>
              <a:t>Каква је корист од Линo-ита у образовању?</a:t>
            </a:r>
          </a:p>
        </p:txBody>
      </p:sp>
      <p:sp>
        <p:nvSpPr>
          <p:cNvPr id="188" name="Shape 188"/>
          <p:cNvSpPr txBox="1"/>
          <p:nvPr>
            <p:ph idx="4294967295" type="body"/>
          </p:nvPr>
        </p:nvSpPr>
        <p:spPr>
          <a:xfrm>
            <a:off x="340800" y="1089000"/>
            <a:ext cx="8462400" cy="306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Може да служи као: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лични подсетник, 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подсетник за одељење или тимове, 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табла за дискусију, дељење реурса, презентацију, „конструкцију знања“, 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брзу проверу разумевања новог градива, 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организацију и управљање пројектима, </a:t>
            </a:r>
          </a:p>
          <a:p>
            <a:pPr indent="-342900" lvl="0" marL="9144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портфолио, веб-сајт, </a:t>
            </a:r>
          </a:p>
          <a:p>
            <a:pPr indent="-342900" lvl="0" marL="91440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„мождану олују“, прикупљање материјала.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ва_страна_лино_паноа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800" y="649675"/>
            <a:ext cx="6290624" cy="35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ано_лино_учлањење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24" y="643125"/>
            <a:ext cx="4256350" cy="357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616725" y="863425"/>
            <a:ext cx="29601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Приликом првог пријављивања на сајт, потребно је да се региструјете тако што ћете унети своје корисничко име, лозинку и имејл адресу. Алтернативно, можете користити и пријаву преко својих налога на социјалним мрежама.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упис_на_страницу_лино.png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65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46050" y="1430825"/>
            <a:ext cx="3376500" cy="185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Корисник може да има више „платна“ (кенвас,  сanvas).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Основно, главно, платно (Main) је само за личну, приватну употребу и не може се учинити јавним.</a:t>
            </a:r>
          </a:p>
        </p:txBody>
      </p:sp>
      <p:pic>
        <p:nvPicPr>
          <p:cNvPr descr="moja_strana_na_linoitu.png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0750" y="672025"/>
            <a:ext cx="4798200" cy="35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4294967295" type="title"/>
          </p:nvPr>
        </p:nvSpPr>
        <p:spPr>
          <a:xfrm>
            <a:off x="493375" y="1069750"/>
            <a:ext cx="2331300" cy="287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</a:rPr>
              <a:t>Изглед платна и права приступа подешавамо на </a:t>
            </a:r>
            <a:r>
              <a:rPr b="1" lang="en" sz="1800">
                <a:solidFill>
                  <a:srgbClr val="888888"/>
                </a:solidFill>
              </a:rPr>
              <a:t>Preferences</a:t>
            </a:r>
            <a:r>
              <a:rPr lang="en" sz="1800">
                <a:solidFill>
                  <a:srgbClr val="888888"/>
                </a:solidFill>
              </a:rPr>
              <a:t> (линк који се налази поред иконице сваког платна на контролној табли) као и на панелу који добијамо избором „</a:t>
            </a:r>
            <a:r>
              <a:rPr b="1" lang="en" sz="1800">
                <a:solidFill>
                  <a:srgbClr val="888888"/>
                </a:solidFill>
              </a:rPr>
              <a:t>i</a:t>
            </a:r>
            <a:r>
              <a:rPr lang="en" sz="1800">
                <a:solidFill>
                  <a:srgbClr val="888888"/>
                </a:solidFill>
              </a:rPr>
              <a:t>“ на палети са стикерима.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</p:txBody>
      </p:sp>
      <p:pic>
        <p:nvPicPr>
          <p:cNvPr descr="snip_20170711125013.png"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899" y="1069760"/>
            <a:ext cx="5755350" cy="270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30000" y="257375"/>
            <a:ext cx="85263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888888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888888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888888"/>
                </a:solidFill>
              </a:rPr>
              <a:t>Вештине за XXI век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03" name="Shape 103"/>
          <p:cNvSpPr txBox="1"/>
          <p:nvPr>
            <p:ph idx="4294967295" type="body"/>
          </p:nvPr>
        </p:nvSpPr>
        <p:spPr>
          <a:xfrm>
            <a:off x="542725" y="1312825"/>
            <a:ext cx="8166300" cy="240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Учење у 21.веку: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процес повезивања различитих извора информација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Најважнија вештина: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888888"/>
              </a:buClr>
              <a:buSzPct val="100000"/>
              <a:buFont typeface="Arial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способност</a:t>
            </a:r>
            <a:r>
              <a:rPr b="1"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да се уоче</a:t>
            </a:r>
            <a:r>
              <a:rPr b="1"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везе </a:t>
            </a: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између различитих области, идеја и концепата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518050" y="999075"/>
            <a:ext cx="366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Сва остала платна могу да буду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888888"/>
                </a:solidFill>
              </a:rPr>
              <a:t>подешена за приватну употребу,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888888"/>
                </a:solidFill>
              </a:rPr>
              <a:t>да буду видљива по позиву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888888"/>
                </a:solidFill>
              </a:rPr>
              <a:t>да буду јавна.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</p:txBody>
      </p:sp>
      <p:pic>
        <p:nvPicPr>
          <p:cNvPr descr="snip_20170706211437.png" id="222" name="Shape 222"/>
          <p:cNvPicPr preferRelativeResize="0"/>
          <p:nvPr/>
        </p:nvPicPr>
        <p:blipFill rotWithShape="1">
          <a:blip r:embed="rId3">
            <a:alphaModFix/>
          </a:blip>
          <a:srcRect b="0" l="0" r="25194" t="0"/>
          <a:stretch/>
        </p:blipFill>
        <p:spPr>
          <a:xfrm>
            <a:off x="4181350" y="999075"/>
            <a:ext cx="4526699" cy="26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653725" y="1184125"/>
            <a:ext cx="2454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Можемо да формирамо групе и да подешавамо чланство и приватност на нивоу групе.</a:t>
            </a:r>
          </a:p>
        </p:txBody>
      </p:sp>
      <p:pic>
        <p:nvPicPr>
          <p:cNvPr descr="Capture09.JP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8375" y="658100"/>
            <a:ext cx="5227124" cy="35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k.jpg"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828" y="687850"/>
            <a:ext cx="3848557" cy="2852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11.JPG"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624" y="687850"/>
            <a:ext cx="1962124" cy="102689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6019375" y="863425"/>
            <a:ext cx="493200" cy="9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12.JPG"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625" y="1823150"/>
            <a:ext cx="1962124" cy="8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 flipH="1">
            <a:off x="5858600" y="1390725"/>
            <a:ext cx="641700" cy="814200"/>
          </a:xfrm>
          <a:prstGeom prst="bentUpArrow">
            <a:avLst>
              <a:gd fmla="val 4849" name="adj1"/>
              <a:gd fmla="val 14905" name="adj2"/>
              <a:gd fmla="val 27655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13.JPG" id="238" name="Shape 2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2625" y="2792130"/>
            <a:ext cx="1962124" cy="641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5698425" y="2873999"/>
            <a:ext cx="814200" cy="98700"/>
          </a:xfrm>
          <a:prstGeom prst="leftArrow">
            <a:avLst>
              <a:gd fmla="val 50000" name="adj1"/>
              <a:gd fmla="val 75151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14.JPG" id="240" name="Shape 2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2625" y="3540000"/>
            <a:ext cx="1962123" cy="6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 flipH="1">
            <a:off x="5810516" y="3433300"/>
            <a:ext cx="690600" cy="330300"/>
          </a:xfrm>
          <a:prstGeom prst="bentUpArrow">
            <a:avLst>
              <a:gd fmla="val 8454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15.JPG" id="242" name="Shape 2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8106" y="3594550"/>
            <a:ext cx="1957119" cy="6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4724150" y="3236950"/>
            <a:ext cx="431700" cy="330300"/>
          </a:xfrm>
          <a:prstGeom prst="bentArrow">
            <a:avLst>
              <a:gd fmla="val 11194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16.JPG" id="244" name="Shape 2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376" y="3540000"/>
            <a:ext cx="1646634" cy="6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2096875" y="3132975"/>
            <a:ext cx="283800" cy="407100"/>
          </a:xfrm>
          <a:prstGeom prst="bentArrow">
            <a:avLst>
              <a:gd fmla="val 13037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ip_20170706222616.png"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100" y="629074"/>
            <a:ext cx="5267950" cy="36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06.JPG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50" y="641375"/>
            <a:ext cx="2667524" cy="3603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ip_20170711132355.png"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300" y="635937"/>
            <a:ext cx="5523900" cy="36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05.JPG"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5" y="653725"/>
            <a:ext cx="3908675" cy="3595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03.JPG"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475" y="2684522"/>
            <a:ext cx="1529500" cy="1330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04.JPG"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2474" y="3301024"/>
            <a:ext cx="1633124" cy="87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02.JPG"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9462" y="653725"/>
            <a:ext cx="32861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70025" y="237825"/>
            <a:ext cx="84615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Примери:</a:t>
            </a:r>
          </a:p>
        </p:txBody>
      </p:sp>
      <p:pic>
        <p:nvPicPr>
          <p:cNvPr descr="sloveni,_dečiji_pano.png" id="270" name="Shape 270"/>
          <p:cNvPicPr preferRelativeResize="0"/>
          <p:nvPr/>
        </p:nvPicPr>
        <p:blipFill rotWithShape="1">
          <a:blip r:embed="rId3">
            <a:alphaModFix/>
          </a:blip>
          <a:srcRect b="8612" l="0" r="0" t="8179"/>
          <a:stretch/>
        </p:blipFill>
        <p:spPr>
          <a:xfrm>
            <a:off x="1686730" y="980625"/>
            <a:ext cx="5828099" cy="3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ино_пано_картагина.png"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54175"/>
            <a:ext cx="5464200" cy="3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_razglednica.png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00" y="640250"/>
            <a:ext cx="5550522" cy="357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1221125" y="826425"/>
            <a:ext cx="647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Детаљан опис могућности Лино-ита, на енглеском језику налази се у презентацији  </a:t>
            </a:r>
            <a:r>
              <a:rPr lang="en" sz="1800" u="sng">
                <a:solidFill>
                  <a:srgbClr val="888888"/>
                </a:solidFill>
                <a:hlinkClick r:id="rId3"/>
              </a:rPr>
              <a:t>How to use lino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Кратак видео о употреби Линоита у учионици: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rgbClr val="888888"/>
                </a:solidFill>
                <a:hlinkClick r:id="rId4"/>
              </a:rPr>
              <a:t>https://www.youtube.com/watch?v=yexl8kmUoPA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1507000" y="35131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Данас можемо учити било кад и било где...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050" y="2235862"/>
            <a:ext cx="33147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550" y="999450"/>
            <a:ext cx="2409175" cy="16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9124" y="999450"/>
            <a:ext cx="2409199" cy="16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70025" y="380725"/>
            <a:ext cx="8462400" cy="742800"/>
          </a:xfrm>
          <a:prstGeom prst="rect">
            <a:avLst/>
          </a:prstGeom>
          <a:solidFill>
            <a:srgbClr val="EAD1D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Задатак за полазнике:</a:t>
            </a:r>
          </a:p>
        </p:txBody>
      </p:sp>
      <p:sp>
        <p:nvSpPr>
          <p:cNvPr id="291" name="Shape 291"/>
          <p:cNvSpPr txBox="1"/>
          <p:nvPr>
            <p:ph idx="4294967295" type="body"/>
          </p:nvPr>
        </p:nvSpPr>
        <p:spPr>
          <a:xfrm>
            <a:off x="311700" y="1615825"/>
            <a:ext cx="8520600" cy="295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1828800" rtl="0">
              <a:spcBef>
                <a:spcPts val="0"/>
              </a:spcBef>
              <a:buClr>
                <a:srgbClr val="888888"/>
              </a:buClr>
              <a:buSzPct val="100000"/>
              <a:buChar char="-"/>
            </a:pPr>
            <a:r>
              <a:rPr lang="en"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отварање налога на Лино-ит, </a:t>
            </a:r>
          </a:p>
          <a:p>
            <a:pPr indent="-381000" lvl="0" marL="1828800" rtl="0">
              <a:spcBef>
                <a:spcPts val="0"/>
              </a:spcBef>
              <a:buClr>
                <a:srgbClr val="888888"/>
              </a:buClr>
              <a:buSzPct val="100000"/>
              <a:buChar char="-"/>
            </a:pPr>
            <a:r>
              <a:rPr lang="en"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подешавање приватности,</a:t>
            </a:r>
          </a:p>
          <a:p>
            <a:pPr indent="-381000" lvl="0" marL="1828800" rtl="0">
              <a:spcBef>
                <a:spcPts val="0"/>
              </a:spcBef>
              <a:buClr>
                <a:srgbClr val="888888"/>
              </a:buClr>
              <a:buSzPct val="100000"/>
              <a:buChar char="-"/>
            </a:pPr>
            <a:r>
              <a:rPr lang="en"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постављање видеа са Јутјуба.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57700" y="319050"/>
            <a:ext cx="84861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Дигиталне вештине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567400" y="1381475"/>
            <a:ext cx="4822800" cy="23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Захваљујући технологији и медијима, количина знања је у последњих 10 година удвостручена и удвостручава се сваких 18 месеци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(истраживање Америчког удружења за обуку и документацију, ASTD).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199" y="1443150"/>
            <a:ext cx="2669650" cy="21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573225" y="3490450"/>
            <a:ext cx="25656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http://epoq.wikia.com/wiki/Knowledge_doubling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504825" y="1171800"/>
            <a:ext cx="59451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640"/>
              </a:spcBef>
              <a:buNone/>
            </a:pPr>
            <a:r>
              <a:rPr lang="en" sz="1800">
                <a:solidFill>
                  <a:srgbClr val="888888"/>
                </a:solidFill>
              </a:rPr>
              <a:t>Дигиталне вештине обухватају </a:t>
            </a:r>
          </a:p>
          <a:p>
            <a:pPr indent="0" lvl="0" marL="0" rtl="0">
              <a:spcBef>
                <a:spcPts val="64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  <a:p>
            <a:pPr indent="-342900" lvl="0" marL="457200" rtl="0">
              <a:spcBef>
                <a:spcPts val="640"/>
              </a:spcBef>
              <a:buClr>
                <a:srgbClr val="888888"/>
              </a:buClr>
              <a:buSzPct val="100000"/>
              <a:buFont typeface="Calibri"/>
              <a:buChar char="●"/>
            </a:pPr>
            <a:r>
              <a:rPr b="1" lang="en" sz="1800">
                <a:solidFill>
                  <a:srgbClr val="888888"/>
                </a:solidFill>
              </a:rPr>
              <a:t>информациону</a:t>
            </a:r>
            <a:r>
              <a:rPr lang="en" sz="1800">
                <a:solidFill>
                  <a:srgbClr val="888888"/>
                </a:solidFill>
              </a:rPr>
              <a:t> писменост, </a:t>
            </a:r>
          </a:p>
          <a:p>
            <a:pPr indent="-342900" lvl="0" marL="457200" rtl="0">
              <a:spcBef>
                <a:spcPts val="640"/>
              </a:spcBef>
              <a:buClr>
                <a:srgbClr val="888888"/>
              </a:buClr>
              <a:buSzPct val="100000"/>
              <a:buFont typeface="Calibri"/>
              <a:buChar char="●"/>
            </a:pPr>
            <a:r>
              <a:rPr b="1" lang="en" sz="1800">
                <a:solidFill>
                  <a:srgbClr val="888888"/>
                </a:solidFill>
              </a:rPr>
              <a:t>медијску</a:t>
            </a:r>
            <a:r>
              <a:rPr lang="en" sz="1800">
                <a:solidFill>
                  <a:srgbClr val="888888"/>
                </a:solidFill>
              </a:rPr>
              <a:t> писменост и </a:t>
            </a:r>
          </a:p>
          <a:p>
            <a:pPr indent="-342900" lvl="0" marL="457200" rtl="0">
              <a:spcBef>
                <a:spcPts val="640"/>
              </a:spcBef>
              <a:buClr>
                <a:srgbClr val="888888"/>
              </a:buClr>
              <a:buSzPct val="100000"/>
              <a:buFont typeface="Calibri"/>
              <a:buChar char="●"/>
            </a:pPr>
            <a:r>
              <a:rPr b="1" lang="en" sz="1800">
                <a:solidFill>
                  <a:srgbClr val="888888"/>
                </a:solidFill>
              </a:rPr>
              <a:t>информатичку</a:t>
            </a:r>
            <a:r>
              <a:rPr lang="en" sz="1800">
                <a:solidFill>
                  <a:srgbClr val="888888"/>
                </a:solidFill>
              </a:rPr>
              <a:t> (ИКТ) писменост.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70025" y="356050"/>
            <a:ext cx="84492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Информациона писменост</a:t>
            </a:r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493375" y="1164825"/>
            <a:ext cx="788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Информациона писменост - ефикасно коришћење информација у решавању проблема 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88888"/>
                </a:solidFill>
              </a:rPr>
              <a:t> (Пол Зуровски 1974.)</a:t>
            </a:r>
          </a:p>
          <a:p>
            <a:pPr indent="-69850" lvl="0" marL="203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88888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888888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575" y="2010500"/>
            <a:ext cx="5111199" cy="18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4771450" y="3782675"/>
            <a:ext cx="2028900" cy="402300"/>
          </a:xfrm>
          <a:prstGeom prst="ellipse">
            <a:avLst/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етички и   правно</a:t>
            </a:r>
          </a:p>
        </p:txBody>
      </p:sp>
      <p:cxnSp>
        <p:nvCxnSpPr>
          <p:cNvPr id="133" name="Shape 133"/>
          <p:cNvCxnSpPr>
            <a:stCxn id="132" idx="0"/>
          </p:cNvCxnSpPr>
          <p:nvPr/>
        </p:nvCxnSpPr>
        <p:spPr>
          <a:xfrm flipH="1" rot="10800000">
            <a:off x="5785900" y="3317975"/>
            <a:ext cx="356700" cy="464700"/>
          </a:xfrm>
          <a:prstGeom prst="straightConnector1">
            <a:avLst/>
          </a:prstGeom>
          <a:noFill/>
          <a:ln cap="flat" cmpd="sng" w="19050">
            <a:solidFill>
              <a:srgbClr val="8064A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4" name="Shape 134"/>
          <p:cNvSpPr/>
          <p:nvPr/>
        </p:nvSpPr>
        <p:spPr>
          <a:xfrm>
            <a:off x="1881250" y="3577950"/>
            <a:ext cx="1209000" cy="471300"/>
          </a:xfrm>
          <a:prstGeom prst="ellipse">
            <a:avLst/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Различити извори</a:t>
            </a:r>
          </a:p>
        </p:txBody>
      </p:sp>
      <p:cxnSp>
        <p:nvCxnSpPr>
          <p:cNvPr id="135" name="Shape 135"/>
          <p:cNvCxnSpPr>
            <a:stCxn id="134" idx="7"/>
          </p:cNvCxnSpPr>
          <p:nvPr/>
        </p:nvCxnSpPr>
        <p:spPr>
          <a:xfrm flipH="1" rot="10800000">
            <a:off x="2913196" y="3317870"/>
            <a:ext cx="433800" cy="329100"/>
          </a:xfrm>
          <a:prstGeom prst="straightConnector1">
            <a:avLst/>
          </a:prstGeom>
          <a:noFill/>
          <a:ln cap="flat" cmpd="sng" w="19050">
            <a:solidFill>
              <a:srgbClr val="8064A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82375" y="319050"/>
            <a:ext cx="84735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Медијска писменост</a:t>
            </a:r>
          </a:p>
        </p:txBody>
      </p:sp>
      <p:sp>
        <p:nvSpPr>
          <p:cNvPr id="141" name="Shape 141"/>
          <p:cNvSpPr txBox="1"/>
          <p:nvPr>
            <p:ph idx="4294967295" type="body"/>
          </p:nvPr>
        </p:nvSpPr>
        <p:spPr>
          <a:xfrm>
            <a:off x="311700" y="1504825"/>
            <a:ext cx="4165800" cy="209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Медијска писменост подразумева: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способност за анализу медија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умеће креирања медијских продуката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250" y="1626475"/>
            <a:ext cx="3781100" cy="18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775400" y="3517025"/>
            <a:ext cx="3562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Извор слике </a:t>
            </a:r>
            <a:r>
              <a:rPr lang="en" sz="600"/>
              <a:t>http://www.radiod65.co.rs/sest-konkursa-za-projektno-finansiranje-medija/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70025" y="343725"/>
            <a:ext cx="84624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Технолошка (ИКТ) писменост</a:t>
            </a:r>
          </a:p>
        </p:txBody>
      </p:sp>
      <p:sp>
        <p:nvSpPr>
          <p:cNvPr id="149" name="Shape 149"/>
          <p:cNvSpPr txBox="1"/>
          <p:nvPr>
            <p:ph idx="4294967295" type="body"/>
          </p:nvPr>
        </p:nvSpPr>
        <p:spPr>
          <a:xfrm>
            <a:off x="311700" y="1337475"/>
            <a:ext cx="5016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ИКТ писменост подразумева способност ефектног коришћења технологије:</a:t>
            </a:r>
          </a:p>
          <a:p>
            <a:pPr indent="-342900" lvl="0" marL="45720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за истраживање, организацију, вредновање и размену информација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за комуницирање и друштвено умрежавање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уз примену етичких и правних начела 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800" y="1471462"/>
            <a:ext cx="36195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45375" y="269725"/>
            <a:ext cx="8498400" cy="742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888888"/>
                </a:solidFill>
              </a:rPr>
              <a:t>Вештине учења</a:t>
            </a:r>
          </a:p>
        </p:txBody>
      </p:sp>
      <p:sp>
        <p:nvSpPr>
          <p:cNvPr id="156" name="Shape 156"/>
          <p:cNvSpPr txBox="1"/>
          <p:nvPr>
            <p:ph idx="4294967295" type="body"/>
          </p:nvPr>
        </p:nvSpPr>
        <p:spPr>
          <a:xfrm>
            <a:off x="4573375" y="1282800"/>
            <a:ext cx="3999900" cy="19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У вештине учења спадају: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  <a:buFont typeface="Arial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критичко мишљење, </a:t>
            </a:r>
          </a:p>
          <a:p>
            <a:pPr indent="-342900" lvl="0" marL="457200" rtl="0">
              <a:spcBef>
                <a:spcPts val="0"/>
              </a:spcBef>
              <a:buClr>
                <a:srgbClr val="888888"/>
              </a:buClr>
              <a:buSzPct val="100000"/>
              <a:buFont typeface="Arial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креативност и иновативност, </a:t>
            </a:r>
          </a:p>
          <a:p>
            <a:pPr indent="-342900" lvl="0" marL="457200">
              <a:spcBef>
                <a:spcPts val="0"/>
              </a:spcBef>
              <a:buClr>
                <a:srgbClr val="888888"/>
              </a:buClr>
              <a:buSzPct val="100000"/>
              <a:buFont typeface="Arial"/>
            </a:pPr>
            <a:r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комуникација и сарадња.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01056">
            <a:off x="1344474" y="1462900"/>
            <a:ext cx="2369873" cy="236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