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5143500" type="screen16x9"/>
  <p:notesSz cx="6858000" cy="9144000"/>
  <p:embeddedFontLst>
    <p:embeddedFont>
      <p:font typeface="Roboto" charset="0"/>
      <p:regular r:id="rId13"/>
      <p:bold r:id="rId14"/>
      <p:italic r:id="rId15"/>
      <p:boldItalic r:id="rId1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792" y="-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1.fntdata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4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3.fntdata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2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1040978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 flipH="1">
            <a:off x="8246400" y="4245925"/>
            <a:ext cx="897600" cy="8976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" name="Shape 11"/>
          <p:cNvSpPr/>
          <p:nvPr/>
        </p:nvSpPr>
        <p:spPr>
          <a:xfrm flipH="1">
            <a:off x="8246400" y="4245875"/>
            <a:ext cx="897600" cy="897600"/>
          </a:xfrm>
          <a:prstGeom prst="round1Rect">
            <a:avLst>
              <a:gd name="adj" fmla="val 16667"/>
            </a:avLst>
          </a:prstGeom>
          <a:solidFill>
            <a:schemeClr val="lt1">
              <a:alpha val="68080"/>
            </a:scheme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None/>
              <a:defRPr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sr"/>
              <a:t>‹#›</a:t>
            </a:fld>
            <a:endParaRPr lang="s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bg>
      <p:bgPr>
        <a:solidFill>
          <a:schemeClr val="accent4"/>
        </a:solidFill>
        <a:effectLst/>
      </p:bgPr>
    </p:bg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475500" y="1258525"/>
            <a:ext cx="8222100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475500" y="3304625"/>
            <a:ext cx="82221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sr"/>
              <a:t>‹#›</a:t>
            </a:fld>
            <a:endParaRPr lang="s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bg>
      <p:bgPr>
        <a:solidFill>
          <a:schemeClr val="accent4"/>
        </a:solidFill>
        <a:effectLst/>
      </p:bgPr>
    </p:bg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sr"/>
              <a:t>‹#›</a:t>
            </a:fld>
            <a:endParaRPr lang="s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460950" y="2065350"/>
            <a:ext cx="8222100" cy="1012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200"/>
            </a:lvl1pPr>
            <a:lvl2pPr lvl="1">
              <a:spcBef>
                <a:spcPts val="0"/>
              </a:spcBef>
              <a:buSzPct val="100000"/>
              <a:defRPr sz="4200"/>
            </a:lvl2pPr>
            <a:lvl3pPr lvl="2">
              <a:spcBef>
                <a:spcPts val="0"/>
              </a:spcBef>
              <a:buSzPct val="100000"/>
              <a:defRPr sz="4200"/>
            </a:lvl3pPr>
            <a:lvl4pPr lvl="3">
              <a:spcBef>
                <a:spcPts val="0"/>
              </a:spcBef>
              <a:buSzPct val="100000"/>
              <a:defRPr sz="4200"/>
            </a:lvl4pPr>
            <a:lvl5pPr lvl="4">
              <a:spcBef>
                <a:spcPts val="0"/>
              </a:spcBef>
              <a:buSzPct val="100000"/>
              <a:defRPr sz="4200"/>
            </a:lvl5pPr>
            <a:lvl6pPr lvl="5">
              <a:spcBef>
                <a:spcPts val="0"/>
              </a:spcBef>
              <a:buSzPct val="100000"/>
              <a:defRPr sz="4200"/>
            </a:lvl6pPr>
            <a:lvl7pPr lvl="6">
              <a:spcBef>
                <a:spcPts val="0"/>
              </a:spcBef>
              <a:buSzPct val="100000"/>
              <a:defRPr sz="4200"/>
            </a:lvl7pPr>
            <a:lvl8pPr lvl="7">
              <a:spcBef>
                <a:spcPts val="0"/>
              </a:spcBef>
              <a:buSzPct val="100000"/>
              <a:defRPr sz="4200"/>
            </a:lvl8pPr>
            <a:lvl9pPr lvl="8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sr">
                <a:solidFill>
                  <a:schemeClr val="lt1"/>
                </a:solidFill>
              </a:rPr>
              <a:t>‹#›</a:t>
            </a:fld>
            <a:endParaRPr lang="sr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/>
        </p:nvSpPr>
        <p:spPr>
          <a:xfrm rot="10800000" flipH="1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" name="Shape 20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sr"/>
              <a:t>‹#›</a:t>
            </a:fld>
            <a:endParaRPr lang="s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/>
          <p:nvPr/>
        </p:nvSpPr>
        <p:spPr>
          <a:xfrm rot="10800000" flipH="1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6" name="Shape 26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3999900" cy="27101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2"/>
          </p:nvPr>
        </p:nvSpPr>
        <p:spPr>
          <a:xfrm>
            <a:off x="4694250" y="1919075"/>
            <a:ext cx="3999900" cy="27101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sr"/>
              <a:t>‹#›</a:t>
            </a:fld>
            <a:endParaRPr lang="s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 rot="10800000" flipH="1">
            <a:off x="0" y="656400"/>
            <a:ext cx="9144000" cy="448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3" name="Shape 33"/>
          <p:cNvSpPr/>
          <p:nvPr/>
        </p:nvSpPr>
        <p:spPr>
          <a:xfrm>
            <a:off x="0" y="65635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1800"/>
            </a:lvl1pPr>
            <a:lvl2pPr lvl="1">
              <a:spcBef>
                <a:spcPts val="0"/>
              </a:spcBef>
              <a:buSzPct val="100000"/>
              <a:defRPr sz="1800"/>
            </a:lvl2pPr>
            <a:lvl3pPr lvl="2">
              <a:spcBef>
                <a:spcPts val="0"/>
              </a:spcBef>
              <a:buSzPct val="100000"/>
              <a:defRPr sz="1800"/>
            </a:lvl3pPr>
            <a:lvl4pPr lvl="3">
              <a:spcBef>
                <a:spcPts val="0"/>
              </a:spcBef>
              <a:buSzPct val="100000"/>
              <a:defRPr sz="1800"/>
            </a:lvl4pPr>
            <a:lvl5pPr lvl="4">
              <a:spcBef>
                <a:spcPts val="0"/>
              </a:spcBef>
              <a:buSzPct val="100000"/>
              <a:defRPr sz="1800"/>
            </a:lvl5pPr>
            <a:lvl6pPr lvl="5">
              <a:spcBef>
                <a:spcPts val="0"/>
              </a:spcBef>
              <a:buSzPct val="100000"/>
              <a:defRPr sz="1800"/>
            </a:lvl6pPr>
            <a:lvl7pPr lvl="6">
              <a:spcBef>
                <a:spcPts val="0"/>
              </a:spcBef>
              <a:buSzPct val="100000"/>
              <a:defRPr sz="1800"/>
            </a:lvl7pPr>
            <a:lvl8pPr lvl="7">
              <a:spcBef>
                <a:spcPts val="0"/>
              </a:spcBef>
              <a:buSzPct val="100000"/>
              <a:defRPr sz="1800"/>
            </a:lvl8pPr>
            <a:lvl9pPr lvl="8">
              <a:spcBef>
                <a:spcPts val="0"/>
              </a:spcBef>
              <a:buSzPct val="100000"/>
              <a:defRPr sz="1800"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sr"/>
              <a:t>‹#›</a:t>
            </a:fld>
            <a:endParaRPr lang="s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/>
        </p:nvSpPr>
        <p:spPr>
          <a:xfrm rot="10800000" flipH="1">
            <a:off x="3276600" y="25"/>
            <a:ext cx="58674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8" name="Shape 38"/>
          <p:cNvSpPr/>
          <p:nvPr/>
        </p:nvSpPr>
        <p:spPr>
          <a:xfrm rot="-5400000">
            <a:off x="759150" y="2517450"/>
            <a:ext cx="51435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226077" y="357800"/>
            <a:ext cx="2808000" cy="953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226075" y="1465800"/>
            <a:ext cx="2808000" cy="3163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sr"/>
              <a:t>‹#›</a:t>
            </a:fld>
            <a:endParaRPr lang="s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490250" y="488250"/>
            <a:ext cx="62271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6000"/>
            </a:lvl1pPr>
            <a:lvl2pPr lvl="1">
              <a:spcBef>
                <a:spcPts val="0"/>
              </a:spcBef>
              <a:buSzPct val="100000"/>
              <a:defRPr sz="6000"/>
            </a:lvl2pPr>
            <a:lvl3pPr lvl="2">
              <a:spcBef>
                <a:spcPts val="0"/>
              </a:spcBef>
              <a:buSzPct val="100000"/>
              <a:defRPr sz="6000"/>
            </a:lvl3pPr>
            <a:lvl4pPr lvl="3">
              <a:spcBef>
                <a:spcPts val="0"/>
              </a:spcBef>
              <a:buSzPct val="100000"/>
              <a:defRPr sz="6000"/>
            </a:lvl4pPr>
            <a:lvl5pPr lvl="4">
              <a:spcBef>
                <a:spcPts val="0"/>
              </a:spcBef>
              <a:buSzPct val="100000"/>
              <a:defRPr sz="6000"/>
            </a:lvl5pPr>
            <a:lvl6pPr lvl="5">
              <a:spcBef>
                <a:spcPts val="0"/>
              </a:spcBef>
              <a:buSzPct val="100000"/>
              <a:defRPr sz="6000"/>
            </a:lvl6pPr>
            <a:lvl7pPr lvl="6">
              <a:spcBef>
                <a:spcPts val="0"/>
              </a:spcBef>
              <a:buSzPct val="100000"/>
              <a:defRPr sz="6000"/>
            </a:lvl7pPr>
            <a:lvl8pPr lvl="7">
              <a:spcBef>
                <a:spcPts val="0"/>
              </a:spcBef>
              <a:buSzPct val="100000"/>
              <a:defRPr sz="6000"/>
            </a:lvl8pPr>
            <a:lvl9pPr lvl="8">
              <a:spcBef>
                <a:spcPts val="0"/>
              </a:spcBef>
              <a:buSzPct val="100000"/>
              <a:defRPr sz="6000"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sr">
                <a:solidFill>
                  <a:schemeClr val="lt1"/>
                </a:solidFill>
              </a:rPr>
              <a:t>‹#›</a:t>
            </a:fld>
            <a:endParaRPr lang="sr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/>
          <p:nvPr/>
        </p:nvSpPr>
        <p:spPr>
          <a:xfrm flipH="1">
            <a:off x="0" y="0"/>
            <a:ext cx="45720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7" name="Shape 47"/>
          <p:cNvSpPr/>
          <p:nvPr/>
        </p:nvSpPr>
        <p:spPr>
          <a:xfrm rot="5400000">
            <a:off x="1946425" y="2517750"/>
            <a:ext cx="51429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ubTitle" idx="1"/>
          </p:nvPr>
        </p:nvSpPr>
        <p:spPr>
          <a:xfrm>
            <a:off x="265500" y="2779466"/>
            <a:ext cx="4045200" cy="12350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sr">
                <a:solidFill>
                  <a:schemeClr val="lt1"/>
                </a:solidFill>
              </a:rPr>
              <a:t>‹#›</a:t>
            </a:fld>
            <a:endParaRPr lang="sr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/>
        </p:nvSpPr>
        <p:spPr>
          <a:xfrm rot="10800000" flipH="1">
            <a:off x="0" y="0"/>
            <a:ext cx="9144000" cy="4695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4" name="Shape 54"/>
          <p:cNvSpPr/>
          <p:nvPr/>
        </p:nvSpPr>
        <p:spPr>
          <a:xfrm rot="10800000" flipH="1">
            <a:off x="0" y="4622725"/>
            <a:ext cx="9144000" cy="741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57150" y="4696825"/>
            <a:ext cx="8382000" cy="4467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200">
                <a:solidFill>
                  <a:schemeClr val="lt1"/>
                </a:solidFill>
              </a:defRPr>
            </a:lvl1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sr">
                <a:solidFill>
                  <a:schemeClr val="lt1"/>
                </a:solidFill>
              </a:rPr>
              <a:t>‹#›</a:t>
            </a:fld>
            <a:endParaRPr lang="sr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SzPct val="100000"/>
              <a:buFont typeface="Roboto"/>
              <a:defRPr sz="18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sr"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rPr>
              <a:t>‹#›</a:t>
            </a:fld>
            <a:endParaRPr lang="sr" sz="1000">
              <a:solidFill>
                <a:schemeClr val="lt2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jakasifra.blogspot.com/2012/09/kako-da-promenite-jezik-tastature.html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5" Type="http://schemas.openxmlformats.org/officeDocument/2006/relationships/hyperlink" Target="http://kakosepise.com/" TargetMode="External"/><Relationship Id="rId4" Type="http://schemas.openxmlformats.org/officeDocument/2006/relationships/hyperlink" Target="http://www.istokpavlovic.com/blog/digitalni-pravopis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Uqm0Dwn4fAw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sr"/>
              <a:t>Бонтон у електронској пошти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sr"/>
              <a:t>Поштујте приватност туђих мејл адреса!</a:t>
            </a:r>
          </a:p>
        </p:txBody>
      </p:sp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sr"/>
              <a:t>Када шаљете исти мејл на више адреса, креирајте групу пријатеља у оквиру свог мејл налога, уместо да уносите адресе у поље “to”!</a:t>
            </a:r>
          </a:p>
          <a:p>
            <a:pPr lvl="0">
              <a:spcBef>
                <a:spcPts val="0"/>
              </a:spcBef>
              <a:buNone/>
            </a:pPr>
            <a:r>
              <a:rPr lang="sr"/>
              <a:t>или … Ставите адресе у поље “bcc” уместо у поље “to”!</a:t>
            </a:r>
          </a:p>
          <a:p>
            <a:pPr lvl="0">
              <a:spcBef>
                <a:spcPts val="0"/>
              </a:spcBef>
              <a:buNone/>
            </a:pPr>
            <a:r>
              <a:rPr lang="sr"/>
              <a:t>Када прослеђујете (forward) мејл на више адреса, избришите из прослеђеног текста списак мејлова људи који су тај мејл првобитно добили!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sr"/>
              <a:t>Општа правила:</a:t>
            </a:r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471900" y="1599925"/>
            <a:ext cx="8222100" cy="3467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sr"/>
              <a:t>1.Тачна  имејл адреса примаоца</a:t>
            </a:r>
          </a:p>
          <a:p>
            <a:pPr lvl="0">
              <a:spcBef>
                <a:spcPts val="0"/>
              </a:spcBef>
              <a:buNone/>
            </a:pPr>
            <a:r>
              <a:rPr lang="sr"/>
              <a:t>2.Смислен и јасан наслов поруке</a:t>
            </a:r>
          </a:p>
          <a:p>
            <a:pPr lvl="0">
              <a:spcBef>
                <a:spcPts val="0"/>
              </a:spcBef>
              <a:buNone/>
            </a:pPr>
            <a:r>
              <a:rPr lang="sr"/>
              <a:t>3.Изражавање поштовања примаоцу</a:t>
            </a:r>
          </a:p>
          <a:p>
            <a:pPr lvl="0">
              <a:spcBef>
                <a:spcPts val="0"/>
              </a:spcBef>
              <a:buNone/>
            </a:pPr>
            <a:r>
              <a:rPr lang="sr"/>
              <a:t>4.Кратка, јасна и учтива порука</a:t>
            </a:r>
          </a:p>
          <a:p>
            <a:pPr lvl="0">
              <a:spcBef>
                <a:spcPts val="0"/>
              </a:spcBef>
              <a:buNone/>
            </a:pPr>
            <a:r>
              <a:rPr lang="sr"/>
              <a:t>5.Поштовање правописа</a:t>
            </a:r>
          </a:p>
          <a:p>
            <a:pPr lvl="0">
              <a:spcBef>
                <a:spcPts val="0"/>
              </a:spcBef>
              <a:buNone/>
            </a:pPr>
            <a:r>
              <a:rPr lang="sr"/>
              <a:t>6.Поздрав и потпис на крају поруке</a:t>
            </a:r>
          </a:p>
          <a:p>
            <a:pPr lvl="0">
              <a:spcBef>
                <a:spcPts val="0"/>
              </a:spcBef>
              <a:buNone/>
            </a:pPr>
            <a:r>
              <a:rPr lang="sr"/>
              <a:t>7.Благовремено одговарање на поруку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sr"/>
              <a:t>Тачна имејл адреса примаоца</a:t>
            </a:r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55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sr"/>
              <a:t>                  </a:t>
            </a:r>
            <a:r>
              <a:rPr lang="sr" b="1"/>
              <a:t>Добро проверите свако слово и знак у имејл адреси примаоца!</a:t>
            </a:r>
          </a:p>
        </p:txBody>
      </p:sp>
      <p:sp>
        <p:nvSpPr>
          <p:cNvPr id="80" name="Shape 80"/>
          <p:cNvSpPr/>
          <p:nvPr/>
        </p:nvSpPr>
        <p:spPr>
          <a:xfrm>
            <a:off x="2968400" y="2469275"/>
            <a:ext cx="3211500" cy="2085600"/>
          </a:xfrm>
          <a:prstGeom prst="cloudCallout">
            <a:avLst>
              <a:gd name="adj1" fmla="val -20833"/>
              <a:gd name="adj2" fmla="val 625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1" name="Shape 81"/>
          <p:cNvSpPr txBox="1"/>
          <p:nvPr/>
        </p:nvSpPr>
        <p:spPr>
          <a:xfrm>
            <a:off x="3326650" y="3032350"/>
            <a:ext cx="2495100" cy="1087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sr" sz="1800">
                <a:solidFill>
                  <a:srgbClr val="F3F3F3"/>
                </a:solidFill>
              </a:rPr>
              <a:t>   Не дозволите да неко узалуд чека на </a:t>
            </a:r>
          </a:p>
          <a:p>
            <a:pPr lvl="0">
              <a:spcBef>
                <a:spcPts val="0"/>
              </a:spcBef>
              <a:buNone/>
            </a:pPr>
            <a:r>
              <a:rPr lang="sr" sz="1800">
                <a:solidFill>
                  <a:srgbClr val="F3F3F3"/>
                </a:solidFill>
              </a:rPr>
              <a:t>      вашу поруку!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sr"/>
              <a:t>Смислен и јасан наслов поруке ( subject )</a:t>
            </a:r>
          </a:p>
        </p:txBody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3224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sr"/>
              <a:t>Наслов је веома битан!</a:t>
            </a:r>
          </a:p>
          <a:p>
            <a:pPr lvl="0">
              <a:spcBef>
                <a:spcPts val="0"/>
              </a:spcBef>
              <a:buNone/>
            </a:pPr>
            <a:r>
              <a:rPr lang="sr"/>
              <a:t>Треба да садржи суштину поруке ( нпр. Молба, Предлог, Питање, Назив наставног предмета…)</a:t>
            </a:r>
          </a:p>
          <a:p>
            <a:pPr lvl="0">
              <a:spcBef>
                <a:spcPts val="0"/>
              </a:spcBef>
              <a:buNone/>
            </a:pPr>
            <a:r>
              <a:rPr lang="sr"/>
              <a:t>Уколико не напишете наслов</a:t>
            </a:r>
          </a:p>
          <a:p>
            <a:pPr lvl="0">
              <a:spcBef>
                <a:spcPts val="0"/>
              </a:spcBef>
              <a:buNone/>
            </a:pPr>
            <a:r>
              <a:rPr lang="sr"/>
              <a:t>Ваша порука може завршити на</a:t>
            </a:r>
          </a:p>
          <a:p>
            <a:pPr lvl="0">
              <a:spcBef>
                <a:spcPts val="0"/>
              </a:spcBef>
              <a:buNone/>
            </a:pPr>
            <a:r>
              <a:rPr lang="sr"/>
              <a:t>нежељеном месту!</a:t>
            </a:r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8" name="Shape 88"/>
          <p:cNvSpPr/>
          <p:nvPr/>
        </p:nvSpPr>
        <p:spPr>
          <a:xfrm>
            <a:off x="3659300" y="2853225"/>
            <a:ext cx="2507700" cy="1650600"/>
          </a:xfrm>
          <a:prstGeom prst="wedgeEllipseCallout">
            <a:avLst>
              <a:gd name="adj1" fmla="val -20833"/>
              <a:gd name="adj2" fmla="val 625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9" name="Shape 89"/>
          <p:cNvSpPr txBox="1"/>
          <p:nvPr/>
        </p:nvSpPr>
        <p:spPr>
          <a:xfrm>
            <a:off x="3742400" y="2993925"/>
            <a:ext cx="2341500" cy="1509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sr"/>
              <a:t>                    </a:t>
            </a:r>
            <a:r>
              <a:rPr lang="sr" sz="1800">
                <a:solidFill>
                  <a:srgbClr val="F3F3F3"/>
                </a:solidFill>
              </a:rPr>
              <a:t> Еј,                          Поздрав!</a:t>
            </a:r>
          </a:p>
          <a:p>
            <a:pPr lvl="0">
              <a:spcBef>
                <a:spcPts val="0"/>
              </a:spcBef>
              <a:buNone/>
            </a:pPr>
            <a:endParaRPr sz="1800">
              <a:solidFill>
                <a:srgbClr val="F3F3F3"/>
              </a:solidFill>
            </a:endParaRPr>
          </a:p>
          <a:p>
            <a:pPr lvl="0">
              <a:spcBef>
                <a:spcPts val="0"/>
              </a:spcBef>
              <a:buNone/>
            </a:pPr>
            <a:r>
              <a:rPr lang="sr" sz="1800">
                <a:solidFill>
                  <a:srgbClr val="F3F3F3"/>
                </a:solidFill>
              </a:rPr>
              <a:t>    Pozz</a:t>
            </a:r>
          </a:p>
        </p:txBody>
      </p:sp>
      <p:sp>
        <p:nvSpPr>
          <p:cNvPr id="90" name="Shape 90"/>
          <p:cNvSpPr/>
          <p:nvPr/>
        </p:nvSpPr>
        <p:spPr>
          <a:xfrm>
            <a:off x="4964375" y="3493000"/>
            <a:ext cx="614100" cy="652500"/>
          </a:xfrm>
          <a:prstGeom prst="smileyFace">
            <a:avLst>
              <a:gd name="adj" fmla="val 4653"/>
            </a:avLst>
          </a:prstGeom>
          <a:solidFill>
            <a:srgbClr val="F3F3F3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>
              <a:solidFill>
                <a:srgbClr val="F3F3F3"/>
              </a:solidFill>
            </a:endParaRPr>
          </a:p>
        </p:txBody>
      </p:sp>
      <p:cxnSp>
        <p:nvCxnSpPr>
          <p:cNvPr id="91" name="Shape 91"/>
          <p:cNvCxnSpPr/>
          <p:nvPr/>
        </p:nvCxnSpPr>
        <p:spPr>
          <a:xfrm rot="10800000" flipH="1">
            <a:off x="3518575" y="3147400"/>
            <a:ext cx="3147600" cy="103650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92" name="Shape 92"/>
          <p:cNvCxnSpPr/>
          <p:nvPr/>
        </p:nvCxnSpPr>
        <p:spPr>
          <a:xfrm>
            <a:off x="3902400" y="2955600"/>
            <a:ext cx="2405400" cy="142020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sr"/>
              <a:t>Изражавање поштовања примаоцу</a:t>
            </a:r>
          </a:p>
        </p:txBody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166325" y="1919075"/>
            <a:ext cx="8926500" cy="3147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sr"/>
              <a:t>Поруку започети речима:                                           или </a:t>
            </a:r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sr"/>
              <a:t>а наставити  у новом реду, великим почетним словом!</a:t>
            </a:r>
          </a:p>
        </p:txBody>
      </p:sp>
      <p:sp>
        <p:nvSpPr>
          <p:cNvPr id="99" name="Shape 99"/>
          <p:cNvSpPr/>
          <p:nvPr/>
        </p:nvSpPr>
        <p:spPr>
          <a:xfrm>
            <a:off x="2763700" y="1688925"/>
            <a:ext cx="2315700" cy="997800"/>
          </a:xfrm>
          <a:prstGeom prst="cloudCallout">
            <a:avLst>
              <a:gd name="adj1" fmla="val -20833"/>
              <a:gd name="adj2" fmla="val 625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sr" sz="1800"/>
              <a:t>Поштовани,</a:t>
            </a:r>
          </a:p>
        </p:txBody>
      </p:sp>
      <p:sp>
        <p:nvSpPr>
          <p:cNvPr id="100" name="Shape 100"/>
          <p:cNvSpPr/>
          <p:nvPr/>
        </p:nvSpPr>
        <p:spPr>
          <a:xfrm>
            <a:off x="5604300" y="1394425"/>
            <a:ext cx="3322200" cy="1356300"/>
          </a:xfrm>
          <a:prstGeom prst="cloudCallout">
            <a:avLst>
              <a:gd name="adj1" fmla="val -20833"/>
              <a:gd name="adj2" fmla="val 625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sr" sz="1800"/>
              <a:t>Драга колегинице,</a:t>
            </a:r>
          </a:p>
        </p:txBody>
      </p:sp>
      <p:sp>
        <p:nvSpPr>
          <p:cNvPr id="101" name="Shape 101"/>
          <p:cNvSpPr/>
          <p:nvPr/>
        </p:nvSpPr>
        <p:spPr>
          <a:xfrm>
            <a:off x="2482175" y="3403400"/>
            <a:ext cx="4657200" cy="1561200"/>
          </a:xfrm>
          <a:prstGeom prst="cloudCallout">
            <a:avLst>
              <a:gd name="adj1" fmla="val -20833"/>
              <a:gd name="adj2" fmla="val 625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sr" sz="1800"/>
              <a:t>Поштовани  Иване,</a:t>
            </a:r>
          </a:p>
          <a:p>
            <a:pPr lvl="0">
              <a:spcBef>
                <a:spcPts val="0"/>
              </a:spcBef>
              <a:buNone/>
            </a:pPr>
            <a:r>
              <a:rPr lang="sr" sz="1800"/>
              <a:t>У прилогу Вам шаљем....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sr"/>
              <a:t>Кратка, јасна и учтива порука</a:t>
            </a:r>
          </a:p>
        </p:txBody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har char="-"/>
            </a:pPr>
            <a:r>
              <a:rPr lang="sr"/>
              <a:t>персирање</a:t>
            </a:r>
          </a:p>
          <a:p>
            <a:pPr marL="457200" lvl="0" indent="-228600" rtl="0">
              <a:spcBef>
                <a:spcPts val="0"/>
              </a:spcBef>
              <a:buChar char="-"/>
            </a:pPr>
            <a:r>
              <a:rPr lang="sr"/>
              <a:t>писање у пасусима</a:t>
            </a:r>
          </a:p>
          <a:p>
            <a:pPr marL="457200" lvl="0" indent="-228600" rtl="0">
              <a:spcBef>
                <a:spcPts val="0"/>
              </a:spcBef>
              <a:buChar char="-"/>
            </a:pPr>
            <a:r>
              <a:rPr lang="sr"/>
              <a:t>позивање на прилог који се шаље</a:t>
            </a:r>
          </a:p>
          <a:p>
            <a:pPr marL="457200" lvl="0" indent="-228600">
              <a:spcBef>
                <a:spcPts val="0"/>
              </a:spcBef>
              <a:buChar char="-"/>
            </a:pPr>
            <a:r>
              <a:rPr lang="sr"/>
              <a:t>без смајлића и жаргонског речника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sr"/>
              <a:t>Поштовање правописа</a:t>
            </a:r>
          </a:p>
        </p:txBody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sr" dirty="0"/>
              <a:t>-Проверите мејл пре слања!</a:t>
            </a:r>
          </a:p>
          <a:p>
            <a:pPr lvl="0">
              <a:spcBef>
                <a:spcPts val="0"/>
              </a:spcBef>
              <a:buNone/>
            </a:pPr>
            <a:r>
              <a:rPr lang="sr" dirty="0"/>
              <a:t>- Не користите “ошишану” латиницу! (</a:t>
            </a:r>
            <a:r>
              <a:rPr lang="sr" u="sng" dirty="0">
                <a:solidFill>
                  <a:schemeClr val="hlink"/>
                </a:solidFill>
                <a:hlinkClick r:id="rId3"/>
              </a:rPr>
              <a:t>како да промените језик тастатуре</a:t>
            </a:r>
            <a:r>
              <a:rPr lang="sr" dirty="0"/>
              <a:t>)</a:t>
            </a:r>
          </a:p>
          <a:p>
            <a:pPr marL="285750" lvl="0" indent="-285750">
              <a:spcBef>
                <a:spcPts val="0"/>
              </a:spcBef>
              <a:buFontTx/>
              <a:buChar char="-"/>
            </a:pPr>
            <a:r>
              <a:rPr lang="sr" dirty="0" smtClean="0"/>
              <a:t>Правилно </a:t>
            </a:r>
            <a:r>
              <a:rPr lang="sr" dirty="0"/>
              <a:t>користите велико и мало слово, као и знакове интерпункције</a:t>
            </a:r>
            <a:r>
              <a:rPr lang="sr" dirty="0" smtClean="0"/>
              <a:t>!</a:t>
            </a:r>
          </a:p>
          <a:p>
            <a:pPr marL="285750" lvl="0" indent="-285750">
              <a:spcBef>
                <a:spcPts val="0"/>
              </a:spcBef>
              <a:buFontTx/>
              <a:buChar char="-"/>
            </a:pPr>
            <a:r>
              <a:rPr lang="sr-Cyrl-RS" dirty="0" smtClean="0">
                <a:hlinkClick r:id="rId4"/>
              </a:rPr>
              <a:t>Дигитални правопис</a:t>
            </a:r>
            <a:endParaRPr lang="sr" dirty="0"/>
          </a:p>
          <a:p>
            <a:pPr lvl="0">
              <a:spcBef>
                <a:spcPts val="0"/>
              </a:spcBef>
              <a:buNone/>
            </a:pPr>
            <a:r>
              <a:rPr lang="sr" dirty="0"/>
              <a:t>- </a:t>
            </a:r>
            <a:r>
              <a:rPr lang="sr" u="sng" dirty="0">
                <a:solidFill>
                  <a:schemeClr val="hlink"/>
                </a:solidFill>
                <a:hlinkClick r:id="rId5"/>
              </a:rPr>
              <a:t>Решите правописне  недоумице!</a:t>
            </a:r>
          </a:p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sr"/>
              <a:t>Поздрав и потпис на крају поруке:</a:t>
            </a:r>
          </a:p>
        </p:txBody>
      </p:sp>
      <p:sp>
        <p:nvSpPr>
          <p:cNvPr id="119" name="Shape 119"/>
          <p:cNvSpPr/>
          <p:nvPr/>
        </p:nvSpPr>
        <p:spPr>
          <a:xfrm>
            <a:off x="959600" y="1765675"/>
            <a:ext cx="3262800" cy="1305000"/>
          </a:xfrm>
          <a:prstGeom prst="cloudCallout">
            <a:avLst>
              <a:gd name="adj1" fmla="val 40514"/>
              <a:gd name="adj2" fmla="val 8177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sr" sz="1800">
                <a:solidFill>
                  <a:srgbClr val="F3F3F3"/>
                </a:solidFill>
              </a:rPr>
              <a:t>Срдачан поздрав, име и презиме</a:t>
            </a:r>
          </a:p>
        </p:txBody>
      </p:sp>
      <p:sp>
        <p:nvSpPr>
          <p:cNvPr id="120" name="Shape 120"/>
          <p:cNvSpPr/>
          <p:nvPr/>
        </p:nvSpPr>
        <p:spPr>
          <a:xfrm>
            <a:off x="5040025" y="1765675"/>
            <a:ext cx="3262800" cy="1305000"/>
          </a:xfrm>
          <a:prstGeom prst="cloudCallout">
            <a:avLst>
              <a:gd name="adj1" fmla="val -33888"/>
              <a:gd name="adj2" fmla="val 69615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sr" sz="1800">
                <a:solidFill>
                  <a:srgbClr val="F3F3F3"/>
                </a:solidFill>
              </a:rPr>
              <a:t>С поштовањем, име и презиме</a:t>
            </a:r>
          </a:p>
        </p:txBody>
      </p:sp>
      <p:sp>
        <p:nvSpPr>
          <p:cNvPr id="121" name="Shape 121"/>
          <p:cNvSpPr/>
          <p:nvPr/>
        </p:nvSpPr>
        <p:spPr>
          <a:xfrm>
            <a:off x="5143500" y="3247575"/>
            <a:ext cx="4000500" cy="1305000"/>
          </a:xfrm>
          <a:prstGeom prst="cloudCallout">
            <a:avLst>
              <a:gd name="adj1" fmla="val -21696"/>
              <a:gd name="adj2" fmla="val 73711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sr" sz="1800">
                <a:solidFill>
                  <a:srgbClr val="F3F3F3"/>
                </a:solidFill>
              </a:rPr>
              <a:t>Унапред захвалан/на, име и презиме</a:t>
            </a:r>
          </a:p>
        </p:txBody>
      </p:sp>
      <p:sp>
        <p:nvSpPr>
          <p:cNvPr id="122" name="Shape 122"/>
          <p:cNvSpPr txBox="1"/>
          <p:nvPr/>
        </p:nvSpPr>
        <p:spPr>
          <a:xfrm>
            <a:off x="524575" y="3812850"/>
            <a:ext cx="4000500" cy="7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sr" sz="2400" u="sng">
                <a:solidFill>
                  <a:schemeClr val="hlink"/>
                </a:solidFill>
                <a:hlinkClick r:id="rId3"/>
              </a:rPr>
              <a:t>Како поставити електронски потпис?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sr"/>
              <a:t>Благовремено одговарање на поруку:</a:t>
            </a:r>
          </a:p>
        </p:txBody>
      </p:sp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sr"/>
              <a:t>Не дозволите да неко дуго чека на Вашу поруку!</a:t>
            </a:r>
          </a:p>
          <a:p>
            <a:pPr lvl="0">
              <a:spcBef>
                <a:spcPts val="0"/>
              </a:spcBef>
              <a:buNone/>
            </a:pPr>
            <a:r>
              <a:rPr lang="sr"/>
              <a:t>Одговорите у пристојном року, од 24 часа!</a:t>
            </a:r>
          </a:p>
        </p:txBody>
      </p:sp>
      <p:sp>
        <p:nvSpPr>
          <p:cNvPr id="129" name="Shape 129"/>
          <p:cNvSpPr/>
          <p:nvPr/>
        </p:nvSpPr>
        <p:spPr>
          <a:xfrm>
            <a:off x="5066750" y="2072750"/>
            <a:ext cx="3288300" cy="2149500"/>
          </a:xfrm>
          <a:prstGeom prst="cloudCallout">
            <a:avLst>
              <a:gd name="adj1" fmla="val -20833"/>
              <a:gd name="adj2" fmla="val 625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sr" sz="1800">
                <a:solidFill>
                  <a:srgbClr val="F3F3F3"/>
                </a:solidFill>
              </a:rPr>
              <a:t>… И љубазно се захвалите на одговору!</a:t>
            </a:r>
          </a:p>
        </p:txBody>
      </p:sp>
      <p:sp>
        <p:nvSpPr>
          <p:cNvPr id="130" name="Shape 130"/>
          <p:cNvSpPr txBox="1"/>
          <p:nvPr/>
        </p:nvSpPr>
        <p:spPr>
          <a:xfrm>
            <a:off x="524575" y="3723275"/>
            <a:ext cx="4542300" cy="906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sr" sz="1800"/>
              <a:t>...Или  пристојно извините, ако  из неког разлога касните са одговором!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aterial">
  <a:themeElements>
    <a:clrScheme name="Material">
      <a:dk1>
        <a:srgbClr val="4285F4"/>
      </a:dk1>
      <a:lt1>
        <a:srgbClr val="FFFFFF"/>
      </a:lt1>
      <a:dk2>
        <a:srgbClr val="424242"/>
      </a:dk2>
      <a:lt2>
        <a:srgbClr val="737373"/>
      </a:lt2>
      <a:accent1>
        <a:srgbClr val="0277BD"/>
      </a:accent1>
      <a:accent2>
        <a:srgbClr val="0F9D58"/>
      </a:accent2>
      <a:accent3>
        <a:srgbClr val="DB4437"/>
      </a:accent3>
      <a:accent4>
        <a:srgbClr val="FAFAFA"/>
      </a:accent4>
      <a:accent5>
        <a:srgbClr val="4FC3F7"/>
      </a:accent5>
      <a:accent6>
        <a:srgbClr val="F4B400"/>
      </a:accent6>
      <a:hlink>
        <a:srgbClr val="4FC3F7"/>
      </a:hlink>
      <a:folHlink>
        <a:srgbClr val="4FC3F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355</Words>
  <Application>Microsoft Office PowerPoint</Application>
  <PresentationFormat>On-screen Show (16:9)</PresentationFormat>
  <Paragraphs>58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Roboto</vt:lpstr>
      <vt:lpstr>material</vt:lpstr>
      <vt:lpstr>Бонтон у електронској пошти</vt:lpstr>
      <vt:lpstr>Општа правила:</vt:lpstr>
      <vt:lpstr>Тачна имејл адреса примаоца</vt:lpstr>
      <vt:lpstr>Смислен и јасан наслов поруке ( subject )</vt:lpstr>
      <vt:lpstr>Изражавање поштовања примаоцу</vt:lpstr>
      <vt:lpstr>Кратка, јасна и учтива порука</vt:lpstr>
      <vt:lpstr>Поштовање правописа</vt:lpstr>
      <vt:lpstr>Поздрав и потпис на крају поруке:</vt:lpstr>
      <vt:lpstr>Благовремено одговарање на поруку:</vt:lpstr>
      <vt:lpstr>Поштујте приватност туђих мејл адреса!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Бонтон у електронској пошти</dc:title>
  <cp:lastModifiedBy>dikovic</cp:lastModifiedBy>
  <cp:revision>1</cp:revision>
  <dcterms:modified xsi:type="dcterms:W3CDTF">2017-08-13T18:26:27Z</dcterms:modified>
</cp:coreProperties>
</file>