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embeddedFontLst>
    <p:embeddedFont>
      <p:font typeface="Verdana" pitchFamily="34" charset="0"/>
      <p:regular r:id="rId12"/>
      <p:bold r:id="rId13"/>
      <p:italic r:id="rId14"/>
      <p:boldItalic r:id="rId15"/>
    </p:embeddedFont>
    <p:embeddedFont>
      <p:font typeface="Rambla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300605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-1" y="4664146"/>
            <a:ext cx="9151089" cy="0"/>
          </a:xfrm>
          <a:prstGeom prst="rtTriangle">
            <a:avLst/>
          </a:prstGeom>
          <a:gradFill>
            <a:gsLst>
              <a:gs pos="0">
                <a:srgbClr val="007795"/>
              </a:gs>
              <a:gs pos="55000">
                <a:srgbClr val="47BBE0"/>
              </a:gs>
              <a:gs pos="100000">
                <a:srgbClr val="007795"/>
              </a:gs>
            </a:gsLst>
            <a:lin ang="30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85800" y="1752600"/>
            <a:ext cx="7772400" cy="1829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8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64008" lvl="0" indent="0" algn="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700" b="0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ctr" rtl="0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ctr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ctr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ctr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ctr" rtl="0">
              <a:spcBef>
                <a:spcPts val="350"/>
              </a:spcBef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ctr" rtl="0">
              <a:spcBef>
                <a:spcPts val="350"/>
              </a:spcBef>
              <a:buClr>
                <a:schemeClr val="accent3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ctr" rtl="0">
              <a:spcBef>
                <a:spcPts val="350"/>
              </a:spcBef>
              <a:buClr>
                <a:schemeClr val="accent3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ctr" rtl="0">
              <a:spcBef>
                <a:spcPts val="350"/>
              </a:spcBef>
              <a:buClr>
                <a:schemeClr val="accent3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grpSp>
        <p:nvGrpSpPr>
          <p:cNvPr id="19" name="Shape 19"/>
          <p:cNvGrpSpPr/>
          <p:nvPr/>
        </p:nvGrpSpPr>
        <p:grpSpPr>
          <a:xfrm>
            <a:off x="-3765" y="4953000"/>
            <a:ext cx="9147765" cy="1912087"/>
            <a:chOff x="-3765" y="4832896"/>
            <a:chExt cx="9147765" cy="2032191"/>
          </a:xfrm>
        </p:grpSpPr>
        <p:sp>
          <p:nvSpPr>
            <p:cNvPr id="20" name="Shape 20"/>
            <p:cNvSpPr/>
            <p:nvPr/>
          </p:nvSpPr>
          <p:spPr>
            <a:xfrm>
              <a:off x="1687513" y="4832896"/>
              <a:ext cx="7456486" cy="5188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120000"/>
                  </a:lnTo>
                  <a:lnTo>
                    <a:pt x="0" y="7128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9CCADC">
                <a:alpha val="40000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1" name="Shape 21"/>
            <p:cNvSpPr/>
            <p:nvPr/>
          </p:nvSpPr>
          <p:spPr>
            <a:xfrm>
              <a:off x="35442" y="5135526"/>
              <a:ext cx="9108557" cy="8381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0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2" name="Shape 22"/>
            <p:cNvSpPr/>
            <p:nvPr/>
          </p:nvSpPr>
          <p:spPr>
            <a:xfrm>
              <a:off x="0" y="4883887"/>
              <a:ext cx="9144000" cy="19811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507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50000"/>
              </a:blip>
              <a:tile tx="0" ty="0" sx="50000" sy="50000" flip="none" algn="t"/>
            </a:blip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23" name="Shape 23"/>
            <p:cNvCxnSpPr/>
            <p:nvPr/>
          </p:nvCxnSpPr>
          <p:spPr>
            <a:xfrm>
              <a:off x="-3765" y="4880373"/>
              <a:ext cx="9147764" cy="839942"/>
            </a:xfrm>
            <a:prstGeom prst="straightConnector1">
              <a:avLst/>
            </a:prstGeom>
            <a:noFill/>
            <a:ln w="12050" cap="flat" cmpd="sng">
              <a:solidFill>
                <a:srgbClr val="93C5D8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E7F0F4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r-Cyrl-CS"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sr-Cyrl-CS" sz="1000" b="0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2378964" y="-440435"/>
            <a:ext cx="438607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9474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0388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795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r-Cyrl-CS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sr-Cyrl-CS"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 rot="5400000">
            <a:off x="4936367" y="2182285"/>
            <a:ext cx="5592760" cy="17774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 rot="5400000">
            <a:off x="823119" y="-91279"/>
            <a:ext cx="5592759" cy="632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9474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0388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795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r-Cyrl-CS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sr-Cyrl-CS"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9474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0388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795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r-Cyrl-CS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sr-Cyrl-CS"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722375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chemeClr val="lt2"/>
              </a:buClr>
              <a:buFont typeface="Rambla"/>
              <a:buNone/>
              <a:defRPr sz="4800" b="1" i="0" u="none" strike="noStrike" cap="non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922712" y="2931711"/>
            <a:ext cx="4572000" cy="14548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3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240791" algn="l" rtl="0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237236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228600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228600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r-Cyrl-CS"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sr-Cyrl-CS" sz="1000" b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39" name="Shape 39"/>
          <p:cNvSpPr/>
          <p:nvPr/>
        </p:nvSpPr>
        <p:spPr>
          <a:xfrm>
            <a:off x="3636680" y="3005472"/>
            <a:ext cx="182879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799" dist="25400" dir="5400000">
              <a:srgbClr val="000000">
                <a:alpha val="45882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40" name="Shape 40"/>
          <p:cNvSpPr/>
          <p:nvPr/>
        </p:nvSpPr>
        <p:spPr>
          <a:xfrm>
            <a:off x="3450264" y="3005472"/>
            <a:ext cx="182879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799" dist="25400" dir="5400000">
              <a:srgbClr val="000000">
                <a:alpha val="45882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4325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sz="2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883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1023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648200" y="1481328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4325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sz="2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883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1023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r-Cyrl-CS"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sr-Cyrl-CS" sz="1000" b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Rambla"/>
              <a:buNone/>
              <a:defRPr sz="4100" b="1" i="0" u="none" strike="noStrike" cap="non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bg>
      <p:bgPr>
        <a:blipFill rotWithShape="1">
          <a:blip r:embed="rId2">
            <a:alphaModFix/>
          </a:blip>
          <a:tile tx="0" ty="0" sx="50000" sy="50000" flip="none" algn="tl"/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5410200"/>
            <a:ext cx="4040187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240791" algn="l" rtl="0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237236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228600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228600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645026" y="5410200"/>
            <a:ext cx="4041774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240791" algn="l" rtl="0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237236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228600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228600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457200" y="1444294"/>
            <a:ext cx="4040187" cy="3941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6052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113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2293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270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270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645025" y="1444294"/>
            <a:ext cx="4041774" cy="3941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6052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113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2293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270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270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r-Cyrl-CS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sr-Cyrl-CS"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r-Cyrl-CS"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sr-Cyrl-CS" sz="1000" b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Rambla"/>
              <a:buNone/>
              <a:defRPr sz="4100" b="1" i="0" u="none" strike="noStrike" cap="non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r-Cyrl-CS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sr-Cyrl-CS"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bg>
      <p:bgPr>
        <a:blipFill rotWithShape="1">
          <a:blip r:embed="rId2">
            <a:alphaModFix/>
          </a:blip>
          <a:tile tx="0" ty="0" sx="50000" sy="50000" flip="none" algn="tl"/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914400" y="4876800"/>
            <a:ext cx="7481775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Clr>
                <a:schemeClr val="accent1"/>
              </a:buClr>
              <a:buFont typeface="Rambla"/>
              <a:buNone/>
              <a:defRPr sz="2500" b="0" i="0" u="none" strike="noStrike" cap="none">
                <a:solidFill>
                  <a:schemeClr val="accen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419600" y="5355101"/>
            <a:ext cx="3974592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240791" algn="l" rtl="0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237236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228600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228600" algn="l" rtl="0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914400" y="274319"/>
            <a:ext cx="7479791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2598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sz="32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629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8483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16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016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r-Cyrl-CS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sr-Cyrl-CS"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1141232" y="5443401"/>
            <a:ext cx="7162799" cy="6482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18288" lvl="0" indent="0" algn="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1645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12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7373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0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7145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9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7145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9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pic" idx="2"/>
          </p:nvPr>
        </p:nvSpPr>
        <p:spPr>
          <a:xfrm>
            <a:off x="228600" y="189968"/>
            <a:ext cx="8686800" cy="4389119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9474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3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0388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795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r-Cyrl-CS"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sr-Cyrl-CS" sz="1000" b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228600" y="4865121"/>
            <a:ext cx="8075431" cy="5626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Clr>
                <a:schemeClr val="accent1"/>
              </a:buClr>
              <a:buFont typeface="Rambla"/>
              <a:buNone/>
              <a:defRPr sz="3000" b="0" i="0" u="none" strike="noStrike" cap="none">
                <a:solidFill>
                  <a:schemeClr val="accen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/>
          <p:nvPr/>
        </p:nvSpPr>
        <p:spPr>
          <a:xfrm>
            <a:off x="716435" y="5001992"/>
            <a:ext cx="3802003" cy="144311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-6854" y="78863"/>
                </a:moveTo>
                <a:lnTo>
                  <a:pt x="149083" y="155000"/>
                </a:lnTo>
                <a:lnTo>
                  <a:pt x="108937" y="155000"/>
                </a:lnTo>
                <a:lnTo>
                  <a:pt x="-6833" y="78409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1" name="Shape 81"/>
          <p:cNvSpPr/>
          <p:nvPr/>
        </p:nvSpPr>
        <p:spPr>
          <a:xfrm>
            <a:off x="-53560" y="5785023"/>
            <a:ext cx="3802003" cy="8381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7020" y="22045"/>
                </a:moveTo>
                <a:lnTo>
                  <a:pt x="133500" y="155000"/>
                </a:lnTo>
                <a:lnTo>
                  <a:pt x="109000" y="155681"/>
                </a:lnTo>
                <a:lnTo>
                  <a:pt x="17270" y="2295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-6041" y="5791253"/>
            <a:ext cx="3402313" cy="1080868"/>
          </a:xfrm>
          <a:prstGeom prst="rtTriangle">
            <a:avLst/>
          </a:prstGeom>
          <a:blipFill rotWithShape="1">
            <a:blip r:embed="rId2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83" name="Shape 83"/>
          <p:cNvCxnSpPr/>
          <p:nvPr/>
        </p:nvCxnSpPr>
        <p:spPr>
          <a:xfrm>
            <a:off x="-9237" y="5787737"/>
            <a:ext cx="3405508" cy="1084383"/>
          </a:xfrm>
          <a:prstGeom prst="straightConnector1">
            <a:avLst/>
          </a:prstGeom>
          <a:noFill/>
          <a:ln w="12050" cap="flat" cmpd="sng">
            <a:solidFill>
              <a:srgbClr val="93C5D8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4" name="Shape 84"/>
          <p:cNvSpPr/>
          <p:nvPr/>
        </p:nvSpPr>
        <p:spPr>
          <a:xfrm>
            <a:off x="8664111" y="4988439"/>
            <a:ext cx="182879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799" dist="25400" dir="5400000">
              <a:srgbClr val="000000">
                <a:alpha val="45882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8477696" y="4988439"/>
            <a:ext cx="182879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799" dist="25400" dir="5400000">
              <a:srgbClr val="000000">
                <a:alpha val="45882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716435" y="5001992"/>
            <a:ext cx="3802003" cy="144311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-6854" y="78863"/>
                </a:moveTo>
                <a:lnTo>
                  <a:pt x="149083" y="155000"/>
                </a:lnTo>
                <a:lnTo>
                  <a:pt x="108937" y="155000"/>
                </a:lnTo>
                <a:lnTo>
                  <a:pt x="-6833" y="78409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7" name="Shape 7"/>
          <p:cNvSpPr/>
          <p:nvPr/>
        </p:nvSpPr>
        <p:spPr>
          <a:xfrm>
            <a:off x="-53560" y="5785023"/>
            <a:ext cx="3802003" cy="8381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7020" y="22045"/>
                </a:moveTo>
                <a:lnTo>
                  <a:pt x="133500" y="155000"/>
                </a:lnTo>
                <a:lnTo>
                  <a:pt x="109000" y="155681"/>
                </a:lnTo>
                <a:lnTo>
                  <a:pt x="17270" y="2295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" name="Shape 8"/>
          <p:cNvSpPr/>
          <p:nvPr/>
        </p:nvSpPr>
        <p:spPr>
          <a:xfrm>
            <a:off x="-6041" y="5791253"/>
            <a:ext cx="3402313" cy="1080868"/>
          </a:xfrm>
          <a:prstGeom prst="rtTriangle">
            <a:avLst/>
          </a:prstGeom>
          <a:blipFill rotWithShape="1">
            <a:blip r:embed="rId13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9" name="Shape 9"/>
          <p:cNvCxnSpPr/>
          <p:nvPr/>
        </p:nvCxnSpPr>
        <p:spPr>
          <a:xfrm>
            <a:off x="-9237" y="5787737"/>
            <a:ext cx="3405508" cy="1084383"/>
          </a:xfrm>
          <a:prstGeom prst="straightConnector1">
            <a:avLst/>
          </a:prstGeom>
          <a:noFill/>
          <a:ln w="12050" cap="flat" cmpd="sng">
            <a:solidFill>
              <a:srgbClr val="93C5D8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9474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0388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795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r-Cyrl-CS" sz="1000" b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sr-Cyrl-CS" sz="1000" b="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ctrTitle"/>
          </p:nvPr>
        </p:nvSpPr>
        <p:spPr>
          <a:xfrm>
            <a:off x="685800" y="1781850"/>
            <a:ext cx="7772400" cy="1829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sr-Cyrl-CS"/>
              <a:t>Веб алат Лино</a:t>
            </a:r>
            <a:r>
              <a:rPr lang="sr-Cyrl-CS" sz="48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 у настави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64008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700" b="0" i="0" u="none" strike="noStrike" cap="non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 descr="ikonice_web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0"/>
            <a:ext cx="8381999" cy="651701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80999" y="199105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sr-Cyrl-CS" sz="2700" b="1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не траже инсталацију на вашем компјутеру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sr-Cyrl-CS" sz="2700" b="1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Учлањење(може бити бесплатна и/или плаћена верзиј</a:t>
            </a:r>
            <a:r>
              <a:rPr lang="sr-Cyrl-CS" b="1" dirty="0"/>
              <a:t>а)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sr-Cyrl-CS" sz="2700" b="1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Имате своју страницу на интернету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sr-Cyrl-CS" sz="2700" b="1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Креирате је према својим потребама, а линк постављате на школски сајт, ваше место на интернету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sr-Cyrl-CS" sz="2700" b="1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Огромне могућности примене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0" y="27463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sr-Cyrl-CS" sz="4100" b="1" i="0" u="none" strike="noStrike" cap="none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Веб 2.0 алати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sr-Cyrl-CS" sz="4100" b="1" i="0" u="none" strike="noStrike" cap="none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-основне карактеристике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 descr="linoit_prva_strana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63887" y="533399"/>
            <a:ext cx="7489512" cy="638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258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sr-Cyrl-CS" sz="20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Линоит алат за прављење паноа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 descr="formular_za_učlanjenje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533400"/>
            <a:ext cx="6064353" cy="6080107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endParaRPr sz="4100" b="1" i="0" u="none" strike="noStrike" cap="none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 descr="moja_strana_na_linoitu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7725" y="457200"/>
            <a:ext cx="8522700" cy="622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247725" y="5"/>
            <a:ext cx="8229600" cy="44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sr-Cyrl-CS" sz="3600"/>
              <a:t>Простор који добијате на интернету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 descr="sloveni,_dečiji_pano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490379"/>
            <a:ext cx="8683200" cy="636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156269"/>
            <a:ext cx="8229600" cy="63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sr-Cyrl-C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Пано који деца уређују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464475" y="6011000"/>
            <a:ext cx="5246100" cy="6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r-Cyrl-CS"/>
              <a:t>Домаћи задатак: Пронађи занимљивости из живота старих Словена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 descr="pano_kartagina_sa_tekstom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006774"/>
            <a:ext cx="8480700" cy="564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274646"/>
            <a:ext cx="8229600" cy="781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sr-Cyrl-C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Пано који наставник креира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274648"/>
            <a:ext cx="8229600" cy="444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r-Cyrl-CS"/>
              <a:t>Организација групног рада</a:t>
            </a:r>
          </a:p>
        </p:txBody>
      </p:sp>
      <p:pic>
        <p:nvPicPr>
          <p:cNvPr id="148" name="Shape 148" descr="pano_razglednic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74149"/>
            <a:ext cx="9143998" cy="589259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54625" y="3867225"/>
            <a:ext cx="2377200" cy="214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r-Cyrl-CS"/>
              <a:t>Када организујете групни рад, можете на паноу поставити захтеве које очекујете од ученика, као и линкове ка материјалима или алатима које желите да ученицима буду доступни.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8000"/>
              <a:buFont typeface="Noto Sans Symbols"/>
              <a:buChar char="▶"/>
            </a:pPr>
            <a:r>
              <a:rPr lang="sr-Cyrl-CS" sz="2700" b="1" i="0" u="none" strike="noStrike" cap="non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Линк (везу) </a:t>
            </a:r>
            <a:r>
              <a:rPr lang="sr-Cyrl-CS" sz="2700" b="0" i="0" u="none" strike="noStrike" cap="non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можете поставити на школски сајт</a:t>
            </a:r>
            <a:r>
              <a:rPr lang="sr-Cyrl-CS">
                <a:solidFill>
                  <a:srgbClr val="000000"/>
                </a:solidFill>
              </a:rPr>
              <a:t>,</a:t>
            </a:r>
            <a:r>
              <a:rPr lang="sr-Cyrl-CS" sz="2700" b="0" i="0" u="none" strike="noStrike" cap="non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 на свој блог или било који други простор који имате на интернету.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68000"/>
              <a:buFont typeface="Noto Sans Symbols"/>
              <a:buChar char="▶"/>
            </a:pPr>
            <a:r>
              <a:rPr lang="sr-Cyrl-CS" sz="2700" b="0" i="0" u="none" strike="noStrike" cap="non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Ученици кроз истраживачке задатке које им ви дајете могу да истражују и реализују их.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70C0"/>
              </a:buClr>
              <a:buSzPct val="25000"/>
              <a:buFont typeface="Rambla"/>
              <a:buNone/>
            </a:pPr>
            <a:r>
              <a:rPr lang="sr-Cyrl-CS" sz="4100" b="1" i="0" u="none" strike="noStrike" cap="none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Примена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cours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Microsoft Office PowerPoint</Application>
  <PresentationFormat>On-screen Show (4:3)</PresentationFormat>
  <Paragraphs>18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Verdana</vt:lpstr>
      <vt:lpstr>Noto Sans Symbols</vt:lpstr>
      <vt:lpstr>Rambla</vt:lpstr>
      <vt:lpstr>Concourse</vt:lpstr>
      <vt:lpstr>Веб алат Лино у настави</vt:lpstr>
      <vt:lpstr>Веб 2.0 алати -основне карактеристике</vt:lpstr>
      <vt:lpstr>Линоит алат за прављење паноа</vt:lpstr>
      <vt:lpstr>PowerPoint Presentation</vt:lpstr>
      <vt:lpstr>Простор који добијате на интернету</vt:lpstr>
      <vt:lpstr>Пано који деца уређују</vt:lpstr>
      <vt:lpstr>Пано који наставник креира </vt:lpstr>
      <vt:lpstr>Организација групног рада</vt:lpstr>
      <vt:lpstr>Примена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Веб алат Лино у настави</dc:title>
  <cp:lastModifiedBy>dikovic</cp:lastModifiedBy>
  <cp:revision>1</cp:revision>
  <dcterms:modified xsi:type="dcterms:W3CDTF">2017-08-20T22:34:24Z</dcterms:modified>
</cp:coreProperties>
</file>