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7" r:id="rId9"/>
    <p:sldId id="264" r:id="rId10"/>
    <p:sldId id="265" r:id="rId11"/>
    <p:sldId id="266" r:id="rId12"/>
    <p:sldId id="268" r:id="rId13"/>
    <p:sldId id="274" r:id="rId14"/>
    <p:sldId id="275" r:id="rId15"/>
    <p:sldId id="276" r:id="rId16"/>
    <p:sldId id="277" r:id="rId17"/>
    <p:sldId id="278" r:id="rId18"/>
    <p:sldId id="279" r:id="rId19"/>
    <p:sldId id="280" r:id="rId20"/>
    <p:sldId id="281" r:id="rId21"/>
    <p:sldId id="272" r:id="rId22"/>
    <p:sldId id="271"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9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998725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eldias">
    <p:spTree>
      <p:nvGrpSpPr>
        <p:cNvPr id="1"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Lodret titel og teks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el og indholdsobjekt">
    <p:spTree>
      <p:nvGrpSpPr>
        <p:cNvPr id="1" name="Shape 7"/>
        <p:cNvGrpSpPr/>
        <p:nvPr/>
      </p:nvGrpSpPr>
      <p:grpSpPr>
        <a:xfrm>
          <a:off x="0" y="0"/>
          <a:ext cx="0" cy="0"/>
          <a:chOff x="0" y="0"/>
          <a:chExt cx="0" cy="0"/>
        </a:xfrm>
      </p:grpSpPr>
      <p:pic>
        <p:nvPicPr>
          <p:cNvPr id="10" name="Shape 10"/>
          <p:cNvPicPr preferRelativeResize="0"/>
          <p:nvPr/>
        </p:nvPicPr>
        <p:blipFill>
          <a:blip r:embed="rId2">
            <a:alphaModFix/>
          </a:blip>
          <a:stretch>
            <a:fillRect/>
          </a:stretch>
        </p:blipFill>
        <p:spPr>
          <a:xfrm>
            <a:off x="7636001" y="0"/>
            <a:ext cx="1507999" cy="1178016"/>
          </a:xfrm>
          <a:prstGeom prst="rect">
            <a:avLst/>
          </a:prstGeom>
          <a:noFill/>
          <a:ln>
            <a:noFill/>
          </a:ln>
        </p:spPr>
      </p:pic>
      <p:sp>
        <p:nvSpPr>
          <p:cNvPr id="11" name="Shape 11"/>
          <p:cNvSpPr txBox="1">
            <a:spLocks noGrp="1"/>
          </p:cNvSpPr>
          <p:nvPr>
            <p:ph type="body" idx="1"/>
          </p:nvPr>
        </p:nvSpPr>
        <p:spPr>
          <a:xfrm>
            <a:off x="457200" y="2327275"/>
            <a:ext cx="8229600" cy="382746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 name="Shape 12"/>
          <p:cNvSpPr txBox="1">
            <a:spLocks noGrp="1"/>
          </p:cNvSpPr>
          <p:nvPr>
            <p:ph type="title"/>
          </p:nvPr>
        </p:nvSpPr>
        <p:spPr>
          <a:xfrm>
            <a:off x="177800" y="833437"/>
            <a:ext cx="4584699" cy="563562"/>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 name="Shape 13"/>
          <p:cNvSpPr txBox="1">
            <a:spLocks noGrp="1"/>
          </p:cNvSpPr>
          <p:nvPr>
            <p:ph type="body" idx="2"/>
          </p:nvPr>
        </p:nvSpPr>
        <p:spPr>
          <a:xfrm>
            <a:off x="177800" y="1447800"/>
            <a:ext cx="6489699" cy="358773"/>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Narrow"/>
              <a:buNone/>
              <a:defRPr/>
            </a:lvl2pPr>
            <a:lvl3pPr marL="914400" lvl="2" indent="0" rtl="0">
              <a:spcBef>
                <a:spcPts val="0"/>
              </a:spcBef>
              <a:buFont typeface="Arial Narrow"/>
              <a:buNone/>
              <a:defRPr/>
            </a:lvl3pPr>
            <a:lvl4pPr marL="1371600" lvl="3" indent="0" rtl="0">
              <a:spcBef>
                <a:spcPts val="0"/>
              </a:spcBef>
              <a:buFont typeface="Arial Narrow"/>
              <a:buNone/>
              <a:defRPr/>
            </a:lvl4pPr>
            <a:lvl5pPr marL="1828800" lvl="4" indent="0" rtl="0">
              <a:spcBef>
                <a:spcPts val="0"/>
              </a:spcBef>
              <a:buFont typeface="Arial Narrow"/>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fsnitsoverskrift">
    <p:spTree>
      <p:nvGrpSpPr>
        <p:cNvPr id="1" name="Shape 16"/>
        <p:cNvGrpSpPr/>
        <p:nvPr/>
      </p:nvGrpSpPr>
      <p:grpSpPr>
        <a:xfrm>
          <a:off x="0" y="0"/>
          <a:ext cx="0" cy="0"/>
          <a:chOff x="0" y="0"/>
          <a:chExt cx="0" cy="0"/>
        </a:xfrm>
      </p:grpSpPr>
      <p:sp>
        <p:nvSpPr>
          <p:cNvPr id="21" name="Shape 21"/>
          <p:cNvSpPr txBox="1">
            <a:spLocks noGrp="1"/>
          </p:cNvSpPr>
          <p:nvPr>
            <p:ph type="body" idx="1"/>
          </p:nvPr>
        </p:nvSpPr>
        <p:spPr>
          <a:xfrm>
            <a:off x="457200" y="2552700"/>
            <a:ext cx="8229600" cy="35734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title"/>
          </p:nvPr>
        </p:nvSpPr>
        <p:spPr>
          <a:xfrm>
            <a:off x="177800" y="515937"/>
            <a:ext cx="4584699" cy="563562"/>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2"/>
          </p:nvPr>
        </p:nvSpPr>
        <p:spPr>
          <a:xfrm>
            <a:off x="177800" y="1130300"/>
            <a:ext cx="6489699" cy="358773"/>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Narrow"/>
              <a:buNone/>
              <a:defRPr/>
            </a:lvl2pPr>
            <a:lvl3pPr marL="914400" lvl="2" indent="0" rtl="0">
              <a:spcBef>
                <a:spcPts val="0"/>
              </a:spcBef>
              <a:buFont typeface="Arial Narrow"/>
              <a:buNone/>
              <a:defRPr/>
            </a:lvl3pPr>
            <a:lvl4pPr marL="1371600" lvl="3" indent="0" rtl="0">
              <a:spcBef>
                <a:spcPts val="0"/>
              </a:spcBef>
              <a:buFont typeface="Arial Narrow"/>
              <a:buNone/>
              <a:defRPr/>
            </a:lvl4pPr>
            <a:lvl5pPr marL="1828800" lvl="4" indent="0" rtl="0">
              <a:spcBef>
                <a:spcPts val="0"/>
              </a:spcBef>
              <a:buFont typeface="Arial Narrow"/>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Narrow"/>
              <a:buNone/>
              <a:defRPr/>
            </a:lvl2pPr>
            <a:lvl3pPr marL="914400" lvl="2" indent="0" rtl="0">
              <a:spcBef>
                <a:spcPts val="0"/>
              </a:spcBef>
              <a:buFont typeface="Arial Narrow"/>
              <a:buNone/>
              <a:defRPr/>
            </a:lvl3pPr>
            <a:lvl4pPr marL="1371600" lvl="3" indent="0" rtl="0">
              <a:spcBef>
                <a:spcPts val="0"/>
              </a:spcBef>
              <a:buFont typeface="Arial Narrow"/>
              <a:buNone/>
              <a:defRPr/>
            </a:lvl4pPr>
            <a:lvl5pPr marL="1828800" lvl="4" indent="0" rtl="0">
              <a:spcBef>
                <a:spcPts val="0"/>
              </a:spcBef>
              <a:buFont typeface="Arial Narrow"/>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36" name="Shape 3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Narrow"/>
              <a:buNone/>
              <a:defRPr/>
            </a:lvl2pPr>
            <a:lvl3pPr marL="914400" lvl="2" indent="0" rtl="0">
              <a:spcBef>
                <a:spcPts val="0"/>
              </a:spcBef>
              <a:buFont typeface="Arial Narrow"/>
              <a:buNone/>
              <a:defRPr/>
            </a:lvl3pPr>
            <a:lvl4pPr marL="1371600" lvl="3" indent="0" rtl="0">
              <a:spcBef>
                <a:spcPts val="0"/>
              </a:spcBef>
              <a:buFont typeface="Arial Narrow"/>
              <a:buNone/>
              <a:defRPr/>
            </a:lvl4pPr>
            <a:lvl5pPr marL="1828800" lvl="4" indent="0" rtl="0">
              <a:spcBef>
                <a:spcPts val="0"/>
              </a:spcBef>
              <a:buFont typeface="Arial Narrow"/>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38" name="Shape 3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Indhold med billedteks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Narrow"/>
              <a:buNone/>
              <a:defRPr/>
            </a:lvl2pPr>
            <a:lvl3pPr marL="914400" lvl="2" indent="0" rtl="0">
              <a:spcBef>
                <a:spcPts val="0"/>
              </a:spcBef>
              <a:buFont typeface="Arial Narrow"/>
              <a:buNone/>
              <a:defRPr/>
            </a:lvl3pPr>
            <a:lvl4pPr marL="1371600" lvl="3" indent="0" rtl="0">
              <a:spcBef>
                <a:spcPts val="0"/>
              </a:spcBef>
              <a:buFont typeface="Arial Narrow"/>
              <a:buNone/>
              <a:defRPr/>
            </a:lvl4pPr>
            <a:lvl5pPr marL="1828800" lvl="4" indent="0" rtl="0">
              <a:spcBef>
                <a:spcPts val="0"/>
              </a:spcBef>
              <a:buFont typeface="Arial Narrow"/>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Billede med billedteks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a:spLocks noGrp="1"/>
          </p:cNvSpPr>
          <p:nvPr>
            <p:ph type="pic" idx="2"/>
          </p:nvPr>
        </p:nvSpPr>
        <p:spPr>
          <a:xfrm>
            <a:off x="1792288" y="612775"/>
            <a:ext cx="5486399" cy="4114800"/>
          </a:xfrm>
          <a:prstGeom prst="rect">
            <a:avLst/>
          </a:prstGeom>
          <a:noFill/>
          <a:ln>
            <a:noFill/>
          </a:ln>
        </p:spPr>
      </p:sp>
      <p:sp>
        <p:nvSpPr>
          <p:cNvPr id="61" name="Shape 6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Narrow"/>
              <a:buNone/>
              <a:defRPr/>
            </a:lvl2pPr>
            <a:lvl3pPr marL="914400" lvl="2" indent="0" rtl="0">
              <a:spcBef>
                <a:spcPts val="0"/>
              </a:spcBef>
              <a:buFont typeface="Arial Narrow"/>
              <a:buNone/>
              <a:defRPr/>
            </a:lvl3pPr>
            <a:lvl4pPr marL="1371600" lvl="3" indent="0" rtl="0">
              <a:spcBef>
                <a:spcPts val="0"/>
              </a:spcBef>
              <a:buFont typeface="Arial Narrow"/>
              <a:buNone/>
              <a:defRPr/>
            </a:lvl4pPr>
            <a:lvl5pPr marL="1828800" lvl="4" indent="0" rtl="0">
              <a:spcBef>
                <a:spcPts val="0"/>
              </a:spcBef>
              <a:buFont typeface="Arial Narrow"/>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el og lodret teks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tx1"/>
            </a:gs>
            <a:gs pos="7001">
              <a:srgbClr val="E6E6E6"/>
            </a:gs>
            <a:gs pos="32001">
              <a:srgbClr val="7D8496"/>
            </a:gs>
            <a:gs pos="47000">
              <a:srgbClr val="E6E6E6"/>
            </a:gs>
            <a:gs pos="85001">
              <a:srgbClr val="7D8496"/>
            </a:gs>
            <a:gs pos="100000">
              <a:srgbClr val="E6E6E6"/>
            </a:gs>
          </a:gsLst>
          <a:lin ang="2700000" scaled="1"/>
          <a:tileRect/>
        </a:gradFill>
        <a:effectLst/>
      </p:bgPr>
    </p:bg>
    <p:spTree>
      <p:nvGrpSpPr>
        <p:cNvPr id="1" name="Shape 5"/>
        <p:cNvGrpSpPr/>
        <p:nvPr/>
      </p:nvGrpSpPr>
      <p:grpSpPr>
        <a:xfrm>
          <a:off x="0" y="0"/>
          <a:ext cx="0" cy="0"/>
          <a:chOff x="0" y="0"/>
          <a:chExt cx="0" cy="0"/>
        </a:xfrm>
      </p:grpSpPr>
      <p:pic>
        <p:nvPicPr>
          <p:cNvPr id="2" name="Shape 10"/>
          <p:cNvPicPr preferRelativeResize="0"/>
          <p:nvPr userDrawn="1"/>
        </p:nvPicPr>
        <p:blipFill>
          <a:blip r:embed="rId12">
            <a:alphaModFix/>
          </a:blip>
          <a:stretch>
            <a:fillRect/>
          </a:stretch>
        </p:blipFill>
        <p:spPr>
          <a:xfrm>
            <a:off x="7636001" y="0"/>
            <a:ext cx="1507999" cy="11780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kliknibezbedno.rs/sr/naslovna.1.289.html" TargetMode="External"/><Relationship Id="rId4" Type="http://schemas.openxmlformats.org/officeDocument/2006/relationships/hyperlink" Target="http://www.pametanklik.rs/srp/deca/opstisaveti.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ppt/slides/slide8.x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hyperlink" Target="mailto:vtk@beograd.vtk.jt.rs" TargetMode="External"/><Relationship Id="rId2" Type="http://schemas.openxmlformats.org/officeDocument/2006/relationships/hyperlink" Target="http://sbn.rs/mreza-podrske-za-prevenciju-nasilja/sos-telefon" TargetMode="External"/><Relationship Id="rId1" Type="http://schemas.openxmlformats.org/officeDocument/2006/relationships/slideLayout" Target="../slideLayouts/slideLayout3.xml"/><Relationship Id="rId5" Type="http://schemas.openxmlformats.org/officeDocument/2006/relationships/hyperlink" Target="http://www.prevara.info/index.php?option=com_frontpage&amp;Itemid=1" TargetMode="External"/><Relationship Id="rId4" Type="http://schemas.openxmlformats.org/officeDocument/2006/relationships/hyperlink" Target="mailto:prijava@netpatrola.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hyperlink" Target="ppt/slides/slide6.xml" TargetMode="External"/><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ppt/slides/slide5.xml" TargetMode="External"/><Relationship Id="rId11" Type="http://schemas.openxmlformats.org/officeDocument/2006/relationships/image" Target="../media/image3.jpeg"/><Relationship Id="rId5" Type="http://schemas.openxmlformats.org/officeDocument/2006/relationships/slide" Target="slide5.xml"/><Relationship Id="rId10" Type="http://schemas.openxmlformats.org/officeDocument/2006/relationships/hyperlink" Target="ppt/slides/slide7.xml" TargetMode="External"/><Relationship Id="rId4" Type="http://schemas.openxmlformats.org/officeDocument/2006/relationships/hyperlink" Target="ppt/slides/slide4.xml" TargetMode="External"/><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0" y="0"/>
            <a:ext cx="9144000" cy="6858000"/>
          </a:xfrm>
          <a:prstGeom prst="rect">
            <a:avLst/>
          </a:prstGeom>
          <a:noFill/>
          <a:ln>
            <a:noFill/>
          </a:ln>
        </p:spPr>
      </p:pic>
      <p:sp>
        <p:nvSpPr>
          <p:cNvPr id="82" name="Shape 82"/>
          <p:cNvSpPr/>
          <p:nvPr/>
        </p:nvSpPr>
        <p:spPr>
          <a:xfrm>
            <a:off x="-46038" y="3254375"/>
            <a:ext cx="9182100" cy="3428999"/>
          </a:xfrm>
          <a:custGeom>
            <a:avLst/>
            <a:gdLst/>
            <a:ahLst/>
            <a:cxnLst/>
            <a:rect l="0" t="0" r="0" b="0"/>
            <a:pathLst>
              <a:path w="9182100" h="3429000" extrusionOk="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a:gsLst>
              <a:gs pos="0">
                <a:srgbClr val="7DC8DF"/>
              </a:gs>
              <a:gs pos="21000">
                <a:srgbClr val="7DC8DF"/>
              </a:gs>
              <a:gs pos="100000">
                <a:srgbClr val="6699FF"/>
              </a:gs>
            </a:gsLst>
            <a:lin ang="5400000" scaled="0"/>
          </a:gradFill>
          <a:ln w="9525" cap="flat" cmpd="sng">
            <a:solidFill>
              <a:srgbClr val="3FC0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600" b="1" i="0" u="none" strike="noStrike" cap="none">
              <a:solidFill>
                <a:srgbClr val="FFFFFF"/>
              </a:solidFill>
              <a:latin typeface="Arial"/>
              <a:ea typeface="Arial"/>
              <a:cs typeface="Arial"/>
              <a:sym typeface="Arial"/>
            </a:endParaRPr>
          </a:p>
        </p:txBody>
      </p:sp>
      <p:sp>
        <p:nvSpPr>
          <p:cNvPr id="83" name="Shape 83"/>
          <p:cNvSpPr/>
          <p:nvPr/>
        </p:nvSpPr>
        <p:spPr>
          <a:xfrm>
            <a:off x="-38100" y="3733800"/>
            <a:ext cx="9182099" cy="3124199"/>
          </a:xfrm>
          <a:custGeom>
            <a:avLst/>
            <a:gdLst/>
            <a:ahLst/>
            <a:cxnLst/>
            <a:rect l="0" t="0" r="0" b="0"/>
            <a:pathLst>
              <a:path w="9182100" h="3429000" extrusionOk="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a:gsLst>
              <a:gs pos="0">
                <a:srgbClr val="002060"/>
              </a:gs>
              <a:gs pos="100000">
                <a:srgbClr val="1F88C8"/>
              </a:gs>
            </a:gsLst>
            <a:lin ang="16200000" scaled="0"/>
          </a:gradFill>
          <a:ln w="9525" cap="flat" cmpd="sng">
            <a:solidFill>
              <a:srgbClr val="226F8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400" b="1" i="0" u="none" strike="noStrike" cap="none" baseline="-25000">
              <a:solidFill>
                <a:srgbClr val="393939"/>
              </a:solidFill>
              <a:latin typeface="Arial"/>
              <a:ea typeface="Arial"/>
              <a:cs typeface="Arial"/>
              <a:sym typeface="Arial"/>
            </a:endParaRPr>
          </a:p>
        </p:txBody>
      </p:sp>
      <p:sp>
        <p:nvSpPr>
          <p:cNvPr id="85" name="Shape 85"/>
          <p:cNvSpPr txBox="1"/>
          <p:nvPr/>
        </p:nvSpPr>
        <p:spPr>
          <a:xfrm>
            <a:off x="5457825" y="6488667"/>
            <a:ext cx="3686174"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sr-Cyrl-RS" sz="1800" b="1" i="0" u="none" strike="noStrike" cap="none" dirty="0" smtClean="0">
                <a:solidFill>
                  <a:srgbClr val="FEFEFE"/>
                </a:solidFill>
                <a:latin typeface="Arial"/>
                <a:ea typeface="Arial"/>
                <a:cs typeface="Arial"/>
                <a:sym typeface="Arial"/>
              </a:rPr>
              <a:t>Наталија Диковић</a:t>
            </a:r>
            <a:endParaRPr sz="1800" b="1" i="0" u="none" strike="noStrike" cap="none" baseline="-25000">
              <a:solidFill>
                <a:srgbClr val="FEFEFE"/>
              </a:solidFill>
              <a:latin typeface="Arial"/>
              <a:ea typeface="Arial"/>
              <a:cs typeface="Arial"/>
              <a:sym typeface="Arial"/>
            </a:endParaRPr>
          </a:p>
        </p:txBody>
      </p:sp>
      <p:sp>
        <p:nvSpPr>
          <p:cNvPr id="7" name="Rectangle 6"/>
          <p:cNvSpPr/>
          <p:nvPr/>
        </p:nvSpPr>
        <p:spPr>
          <a:xfrm>
            <a:off x="457200" y="4800600"/>
            <a:ext cx="8145179" cy="923330"/>
          </a:xfrm>
          <a:prstGeom prst="rect">
            <a:avLst/>
          </a:prstGeom>
          <a:noFill/>
        </p:spPr>
        <p:txBody>
          <a:bodyPr wrap="none" lIns="91440" tIns="45720" rIns="91440" bIns="45720">
            <a:spAutoFit/>
          </a:bodyPr>
          <a:lstStyle/>
          <a:p>
            <a:pPr algn="ctr"/>
            <a:r>
              <a:rPr sz="5400" i="0" u="none" strike="noStrike">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Arial"/>
                <a:cs typeface="Arial"/>
                <a:sym typeface="Arial"/>
              </a:rPr>
              <a:t>ДИГИТАЛНА ЗАШТИТА</a:t>
            </a:r>
            <a:endParaRPr lang="sr-Latn-B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77800" y="515937"/>
            <a:ext cx="7253514" cy="5635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3600" b="1" i="0" u="none" strike="noStrike" cap="none">
                <a:solidFill>
                  <a:srgbClr val="7C3300"/>
                </a:solidFill>
                <a:latin typeface="Arial"/>
                <a:ea typeface="Arial"/>
                <a:cs typeface="Arial"/>
                <a:sym typeface="Arial"/>
              </a:rPr>
              <a:t>БУДИТЕ ОПРЕЗНИ</a:t>
            </a:r>
            <a:r>
              <a:rPr sz="3200" b="1" i="0" u="none" strike="noStrike" cap="none">
                <a:solidFill>
                  <a:schemeClr val="dk1"/>
                </a:solidFill>
                <a:latin typeface="Arial"/>
                <a:ea typeface="Arial"/>
                <a:cs typeface="Arial"/>
                <a:sym typeface="Arial"/>
              </a:rPr>
              <a:t/>
            </a:r>
            <a:br>
              <a:rPr sz="3200" b="1" i="0" u="none" strike="noStrike" cap="none">
                <a:solidFill>
                  <a:schemeClr val="dk1"/>
                </a:solidFill>
                <a:latin typeface="Arial"/>
                <a:ea typeface="Arial"/>
                <a:cs typeface="Arial"/>
                <a:sym typeface="Arial"/>
              </a:rPr>
            </a:br>
            <a:endParaRPr sz="3200" b="1" i="0" u="none" strike="noStrike" cap="none">
              <a:solidFill>
                <a:schemeClr val="dk1"/>
              </a:solidFill>
              <a:latin typeface="Arial"/>
              <a:ea typeface="Arial"/>
              <a:cs typeface="Arial"/>
              <a:sym typeface="Arial"/>
            </a:endParaRPr>
          </a:p>
        </p:txBody>
      </p:sp>
      <p:sp>
        <p:nvSpPr>
          <p:cNvPr id="155" name="Shape 155"/>
          <p:cNvSpPr/>
          <p:nvPr/>
        </p:nvSpPr>
        <p:spPr>
          <a:xfrm>
            <a:off x="2286000" y="1524000"/>
            <a:ext cx="6299200" cy="28305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1" i="0" u="none" strike="noStrike" cap="none">
              <a:solidFill>
                <a:srgbClr val="00405F"/>
              </a:solidFill>
              <a:latin typeface="Arial"/>
              <a:ea typeface="Arial"/>
              <a:cs typeface="Arial"/>
              <a:sym typeface="Arial"/>
            </a:endParaRPr>
          </a:p>
          <a:p>
            <a:pPr marL="0" marR="0" lvl="0" indent="0" algn="l" rtl="0">
              <a:spcBef>
                <a:spcPts val="0"/>
              </a:spcBef>
              <a:spcAft>
                <a:spcPts val="0"/>
              </a:spcAft>
              <a:buClr>
                <a:srgbClr val="00405F"/>
              </a:buClr>
              <a:buSzPct val="100000"/>
              <a:buFont typeface="Arial"/>
              <a:buChar char="•"/>
            </a:pPr>
            <a:r>
              <a:rPr sz="2000" b="1" i="0" u="none" strike="noStrike" cap="none">
                <a:solidFill>
                  <a:srgbClr val="00405F"/>
                </a:solidFill>
                <a:latin typeface="Arial"/>
                <a:ea typeface="Arial"/>
                <a:cs typeface="Arial"/>
                <a:sym typeface="Arial"/>
              </a:rPr>
              <a:t> Обећавају велике награде: добитке на лутрији, изгубљена наследства...</a:t>
            </a:r>
          </a:p>
          <a:p>
            <a:pPr marL="0" marR="0" lvl="0" indent="0" algn="l" rtl="0">
              <a:spcBef>
                <a:spcPts val="0"/>
              </a:spcBef>
              <a:spcAft>
                <a:spcPts val="0"/>
              </a:spcAft>
              <a:buClr>
                <a:srgbClr val="00405F"/>
              </a:buClr>
              <a:buSzPct val="100000"/>
              <a:buFont typeface="Arial"/>
              <a:buChar char="•"/>
            </a:pPr>
            <a:r>
              <a:rPr sz="2000" b="1" i="0" u="none" strike="noStrike" cap="none">
                <a:solidFill>
                  <a:srgbClr val="00405F"/>
                </a:solidFill>
                <a:latin typeface="Arial"/>
                <a:ea typeface="Arial"/>
                <a:cs typeface="Arial"/>
                <a:sym typeface="Arial"/>
              </a:rPr>
              <a:t> Нуде посао манекена или друге лаке и добро плаћене послове</a:t>
            </a:r>
          </a:p>
          <a:p>
            <a:pPr marL="0" marR="0" lvl="0" indent="0" algn="l" rtl="0">
              <a:spcBef>
                <a:spcPts val="0"/>
              </a:spcBef>
              <a:spcAft>
                <a:spcPts val="0"/>
              </a:spcAft>
              <a:buClr>
                <a:srgbClr val="00405F"/>
              </a:buClr>
              <a:buSzPct val="100000"/>
              <a:buFont typeface="Arial"/>
              <a:buChar char="•"/>
            </a:pPr>
            <a:r>
              <a:rPr sz="2000" b="1" i="0" u="none" strike="noStrike" cap="none">
                <a:solidFill>
                  <a:srgbClr val="00405F"/>
                </a:solidFill>
                <a:latin typeface="Arial"/>
                <a:ea typeface="Arial"/>
                <a:cs typeface="Arial"/>
                <a:sym typeface="Arial"/>
              </a:rPr>
              <a:t> Лажни утисак хитности</a:t>
            </a:r>
          </a:p>
          <a:p>
            <a:pPr marL="0" marR="0" lvl="0" indent="0" algn="l" rtl="0">
              <a:spcBef>
                <a:spcPts val="0"/>
              </a:spcBef>
              <a:spcAft>
                <a:spcPts val="0"/>
              </a:spcAft>
              <a:buClr>
                <a:srgbClr val="00405F"/>
              </a:buClr>
              <a:buSzPct val="100000"/>
              <a:buFont typeface="Arial"/>
              <a:buChar char="•"/>
            </a:pPr>
            <a:r>
              <a:rPr sz="2000" b="1" i="0" u="none" strike="noStrike" cap="none">
                <a:solidFill>
                  <a:srgbClr val="00405F"/>
                </a:solidFill>
                <a:latin typeface="Arial"/>
                <a:ea typeface="Arial"/>
                <a:cs typeface="Arial"/>
                <a:sym typeface="Arial"/>
              </a:rPr>
              <a:t> Необични, сувишни детаљи</a:t>
            </a:r>
          </a:p>
          <a:p>
            <a:pPr marL="0" marR="0" lvl="0" indent="0" algn="l" rtl="0">
              <a:spcBef>
                <a:spcPts val="0"/>
              </a:spcBef>
              <a:spcAft>
                <a:spcPts val="0"/>
              </a:spcAft>
              <a:buClr>
                <a:srgbClr val="00405F"/>
              </a:buClr>
              <a:buSzPct val="100000"/>
              <a:buFont typeface="Arial"/>
              <a:buChar char="•"/>
            </a:pPr>
            <a:r>
              <a:rPr sz="2000" b="1" i="0" u="none" strike="noStrike" cap="none">
                <a:solidFill>
                  <a:srgbClr val="00405F"/>
                </a:solidFill>
                <a:latin typeface="Arial"/>
                <a:ea typeface="Arial"/>
                <a:cs typeface="Arial"/>
                <a:sym typeface="Arial"/>
              </a:rPr>
              <a:t> Захтевају плаћање унапред или давање личних података</a:t>
            </a:r>
          </a:p>
        </p:txBody>
      </p:sp>
      <p:sp>
        <p:nvSpPr>
          <p:cNvPr id="156" name="Shape 156"/>
          <p:cNvSpPr/>
          <p:nvPr/>
        </p:nvSpPr>
        <p:spPr>
          <a:xfrm>
            <a:off x="2514600" y="4419600"/>
            <a:ext cx="5692775" cy="4619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2400" b="1" i="0" u="none" strike="noStrike" cap="none">
                <a:solidFill>
                  <a:srgbClr val="C00000"/>
                </a:solidFill>
                <a:latin typeface="Arial"/>
                <a:ea typeface="Arial"/>
                <a:cs typeface="Arial"/>
                <a:sym typeface="Arial"/>
              </a:rPr>
              <a:t>Са друге стране може бити било ко!</a:t>
            </a:r>
          </a:p>
        </p:txBody>
      </p:sp>
      <p:pic>
        <p:nvPicPr>
          <p:cNvPr id="157" name="Shape 157"/>
          <p:cNvPicPr preferRelativeResize="0"/>
          <p:nvPr/>
        </p:nvPicPr>
        <p:blipFill>
          <a:blip r:embed="rId3">
            <a:alphaModFix/>
          </a:blip>
          <a:stretch>
            <a:fillRect/>
          </a:stretch>
        </p:blipFill>
        <p:spPr>
          <a:xfrm>
            <a:off x="0" y="2286000"/>
            <a:ext cx="2046287" cy="2698750"/>
          </a:xfrm>
          <a:prstGeom prst="rect">
            <a:avLst/>
          </a:prstGeom>
          <a:noFill/>
          <a:ln>
            <a:noFill/>
          </a:ln>
        </p:spPr>
      </p:pic>
      <p:sp>
        <p:nvSpPr>
          <p:cNvPr id="7" name="Rectangle 6">
            <a:hlinkClick r:id="rId4"/>
          </p:cNvPr>
          <p:cNvSpPr/>
          <p:nvPr/>
        </p:nvSpPr>
        <p:spPr>
          <a:xfrm>
            <a:off x="2514600" y="5562600"/>
            <a:ext cx="4245073" cy="307777"/>
          </a:xfrm>
          <a:prstGeom prst="rect">
            <a:avLst/>
          </a:prstGeom>
        </p:spPr>
        <p:txBody>
          <a:bodyPr wrap="none">
            <a:spAutoFit/>
          </a:bodyPr>
          <a:lstStyle/>
          <a:p>
            <a:r>
              <a:rPr lang="sr-Latn-BA" dirty="0" smtClean="0">
                <a:hlinkClick r:id="rId4"/>
              </a:rPr>
              <a:t>http://www.pametanklik.rs/srp/deca/opstisaveti.html</a:t>
            </a:r>
            <a:endParaRPr lang="sr-Latn-BA" dirty="0"/>
          </a:p>
        </p:txBody>
      </p:sp>
      <p:sp>
        <p:nvSpPr>
          <p:cNvPr id="8" name="Rectangle 7">
            <a:hlinkClick r:id="rId5"/>
          </p:cNvPr>
          <p:cNvSpPr/>
          <p:nvPr/>
        </p:nvSpPr>
        <p:spPr>
          <a:xfrm>
            <a:off x="2514600" y="5943600"/>
            <a:ext cx="3865161" cy="307777"/>
          </a:xfrm>
          <a:prstGeom prst="rect">
            <a:avLst/>
          </a:prstGeom>
        </p:spPr>
        <p:txBody>
          <a:bodyPr wrap="none">
            <a:spAutoFit/>
          </a:bodyPr>
          <a:lstStyle/>
          <a:p>
            <a:r>
              <a:rPr lang="sr-Latn-BA" dirty="0" smtClean="0">
                <a:hlinkClick r:id="rId5"/>
              </a:rPr>
              <a:t>http://kliknibezbedno.rs/sr/naslovna.1.289.html</a:t>
            </a:r>
            <a:endParaRPr lang="sr-Latn-BA" dirty="0"/>
          </a:p>
        </p:txBody>
      </p:sp>
      <p:sp>
        <p:nvSpPr>
          <p:cNvPr id="9" name="TextBox 8"/>
          <p:cNvSpPr txBox="1"/>
          <p:nvPr/>
        </p:nvSpPr>
        <p:spPr>
          <a:xfrm>
            <a:off x="228600" y="5638800"/>
            <a:ext cx="2209800" cy="523220"/>
          </a:xfrm>
          <a:prstGeom prst="rect">
            <a:avLst/>
          </a:prstGeom>
          <a:noFill/>
        </p:spPr>
        <p:txBody>
          <a:bodyPr wrap="square" rtlCol="0">
            <a:spAutoFit/>
          </a:bodyPr>
          <a:lstStyle/>
          <a:p>
            <a:r>
              <a:rPr lang="sr-Cyrl-RS" sz="2800" b="1" dirty="0" smtClean="0">
                <a:solidFill>
                  <a:srgbClr val="C00000"/>
                </a:solidFill>
              </a:rPr>
              <a:t>ПОГЛЕДАЈ</a:t>
            </a:r>
            <a:endParaRPr lang="sr-Latn-BA" sz="28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283710"/>
            <a:ext cx="7518399" cy="5635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3600" b="1" i="0" u="none" strike="noStrike" cap="small">
                <a:solidFill>
                  <a:srgbClr val="00416D"/>
                </a:solidFill>
                <a:latin typeface="Arial"/>
                <a:ea typeface="Arial"/>
                <a:cs typeface="Arial"/>
                <a:sym typeface="Arial"/>
              </a:rPr>
              <a:t>Заштитита идентитета и приватности</a:t>
            </a:r>
            <a:r>
              <a:rPr sz="3200" b="1" i="0" u="none" strike="noStrike" cap="none">
                <a:solidFill>
                  <a:schemeClr val="dk1"/>
                </a:solidFill>
                <a:latin typeface="Arial"/>
                <a:ea typeface="Arial"/>
                <a:cs typeface="Arial"/>
                <a:sym typeface="Arial"/>
              </a:rPr>
              <a:t/>
            </a:r>
            <a:br>
              <a:rPr sz="3200" b="1" i="0" u="none" strike="noStrike" cap="none">
                <a:solidFill>
                  <a:schemeClr val="dk1"/>
                </a:solidFill>
                <a:latin typeface="Arial"/>
                <a:ea typeface="Arial"/>
                <a:cs typeface="Arial"/>
                <a:sym typeface="Arial"/>
              </a:rPr>
            </a:br>
            <a:endParaRPr sz="3200" b="1" i="0" u="none" strike="noStrike" cap="none">
              <a:solidFill>
                <a:schemeClr val="dk1"/>
              </a:solidFill>
              <a:latin typeface="Arial"/>
              <a:ea typeface="Arial"/>
              <a:cs typeface="Arial"/>
              <a:sym typeface="Arial"/>
            </a:endParaRPr>
          </a:p>
        </p:txBody>
      </p:sp>
      <p:sp>
        <p:nvSpPr>
          <p:cNvPr id="164" name="Shape 164"/>
          <p:cNvSpPr/>
          <p:nvPr/>
        </p:nvSpPr>
        <p:spPr>
          <a:xfrm>
            <a:off x="0" y="2590801"/>
            <a:ext cx="6524625" cy="2438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3366"/>
              </a:buClr>
              <a:buSzPct val="100000"/>
              <a:buFont typeface="Arial"/>
              <a:buChar char="•"/>
            </a:pPr>
            <a:r>
              <a:rPr sz="2400" b="1" i="0" u="none" strike="noStrike" cap="none" smtClean="0">
                <a:solidFill>
                  <a:srgbClr val="003366"/>
                </a:solidFill>
                <a:latin typeface="Arial"/>
                <a:ea typeface="Arial"/>
                <a:cs typeface="Arial"/>
                <a:sym typeface="Arial"/>
              </a:rPr>
              <a:t> </a:t>
            </a:r>
            <a:r>
              <a:rPr sz="2400" b="1" i="0" u="none" strike="noStrike" cap="none">
                <a:solidFill>
                  <a:srgbClr val="003366"/>
                </a:solidFill>
                <a:latin typeface="Arial"/>
                <a:ea typeface="Arial"/>
                <a:cs typeface="Arial"/>
                <a:sym typeface="Arial"/>
              </a:rPr>
              <a:t>Блокирајте нежељену е-пошту (spam)</a:t>
            </a:r>
          </a:p>
          <a:p>
            <a:pPr marL="0" marR="0" lvl="0" indent="0" algn="l" rtl="0">
              <a:spcBef>
                <a:spcPts val="0"/>
              </a:spcBef>
              <a:spcAft>
                <a:spcPts val="0"/>
              </a:spcAft>
              <a:buClr>
                <a:srgbClr val="003366"/>
              </a:buClr>
              <a:buSzPct val="100000"/>
              <a:buFont typeface="Arial"/>
              <a:buChar char="•"/>
            </a:pPr>
            <a:r>
              <a:rPr sz="2400" b="1" i="0" u="none" strike="noStrike" cap="none">
                <a:solidFill>
                  <a:srgbClr val="003366"/>
                </a:solidFill>
                <a:latin typeface="Arial"/>
                <a:ea typeface="Arial"/>
                <a:cs typeface="Arial"/>
                <a:sym typeface="Arial"/>
              </a:rPr>
              <a:t> Користите новије верзије интернет претраживача</a:t>
            </a:r>
          </a:p>
          <a:p>
            <a:pPr marL="0" marR="0" lvl="0" indent="0" algn="l" rtl="0">
              <a:spcBef>
                <a:spcPts val="0"/>
              </a:spcBef>
              <a:spcAft>
                <a:spcPts val="0"/>
              </a:spcAft>
              <a:buClr>
                <a:srgbClr val="003366"/>
              </a:buClr>
              <a:buSzPct val="100000"/>
              <a:buFont typeface="Arial"/>
              <a:buChar char="•"/>
            </a:pPr>
            <a:r>
              <a:rPr sz="2400" b="1" i="0" u="none" strike="noStrike" cap="none">
                <a:solidFill>
                  <a:srgbClr val="003366"/>
                </a:solidFill>
                <a:latin typeface="Arial"/>
                <a:ea typeface="Arial"/>
                <a:cs typeface="Arial"/>
                <a:sym typeface="Arial"/>
              </a:rPr>
              <a:t> Не откривајте своју лозинку и друге личне податке</a:t>
            </a:r>
          </a:p>
          <a:p>
            <a:pPr marL="0" marR="0" lvl="0" indent="0" algn="l" rtl="0">
              <a:spcBef>
                <a:spcPts val="0"/>
              </a:spcBef>
              <a:spcAft>
                <a:spcPts val="0"/>
              </a:spcAft>
              <a:buClr>
                <a:srgbClr val="003366"/>
              </a:buClr>
              <a:buSzPct val="100000"/>
              <a:buFont typeface="Arial"/>
              <a:buChar char="•"/>
            </a:pPr>
            <a:r>
              <a:rPr sz="2400" b="1" i="0" u="none" strike="noStrike" cap="none">
                <a:solidFill>
                  <a:srgbClr val="003366"/>
                </a:solidFill>
                <a:latin typeface="Arial"/>
                <a:ea typeface="Arial"/>
                <a:cs typeface="Arial"/>
                <a:sym typeface="Arial"/>
              </a:rPr>
              <a:t> Понашајте се одговорно</a:t>
            </a:r>
          </a:p>
        </p:txBody>
      </p:sp>
      <p:pic>
        <p:nvPicPr>
          <p:cNvPr id="165" name="Shape 165"/>
          <p:cNvPicPr preferRelativeResize="0"/>
          <p:nvPr/>
        </p:nvPicPr>
        <p:blipFill>
          <a:blip r:embed="rId3">
            <a:alphaModFix/>
          </a:blip>
          <a:stretch>
            <a:fillRect/>
          </a:stretch>
        </p:blipFill>
        <p:spPr>
          <a:xfrm>
            <a:off x="6057900" y="2871788"/>
            <a:ext cx="3086099" cy="2628900"/>
          </a:xfrm>
          <a:prstGeom prst="rect">
            <a:avLst/>
          </a:prstGeom>
          <a:noFill/>
          <a:ln>
            <a:noFill/>
          </a:ln>
        </p:spPr>
      </p:pic>
      <p:sp>
        <p:nvSpPr>
          <p:cNvPr id="6" name="TextBox 5"/>
          <p:cNvSpPr txBox="1"/>
          <p:nvPr/>
        </p:nvSpPr>
        <p:spPr>
          <a:xfrm>
            <a:off x="0" y="5473005"/>
            <a:ext cx="8229600" cy="1384995"/>
          </a:xfrm>
          <a:prstGeom prst="rect">
            <a:avLst/>
          </a:prstGeom>
          <a:noFill/>
        </p:spPr>
        <p:txBody>
          <a:bodyPr wrap="square" rtlCol="0">
            <a:spAutoFit/>
          </a:bodyPr>
          <a:lstStyle/>
          <a:p>
            <a:pPr lvl="0"/>
            <a:r>
              <a:rPr lang="ru-RU" sz="2800" b="1" dirty="0" smtClean="0">
                <a:solidFill>
                  <a:srgbClr val="C00000"/>
                </a:solidFill>
              </a:rPr>
              <a:t>Блокирајте насилника!</a:t>
            </a:r>
          </a:p>
          <a:p>
            <a:pPr lvl="0"/>
            <a:r>
              <a:rPr lang="ru-RU" sz="2800" b="1" dirty="0" smtClean="0">
                <a:solidFill>
                  <a:srgbClr val="C00000"/>
                </a:solidFill>
              </a:rPr>
              <a:t>Пријавите поруке са нежељеним садржајем!</a:t>
            </a:r>
          </a:p>
          <a:p>
            <a:endParaRPr lang="sr-Latn-BA"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0" y="0"/>
            <a:ext cx="7311570" cy="5635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sr-Cyrl-RS" sz="3200" b="1" i="0" u="none" strike="noStrike" cap="small" dirty="0" smtClean="0">
                <a:solidFill>
                  <a:srgbClr val="00416D"/>
                </a:solidFill>
                <a:latin typeface="Arial"/>
                <a:ea typeface="Arial"/>
                <a:cs typeface="Arial"/>
                <a:sym typeface="Arial"/>
              </a:rPr>
              <a:t>Блокирање контакта на скајпу</a:t>
            </a:r>
            <a:r>
              <a:rPr sz="3200" b="1" i="0" u="none" strike="noStrike" cap="none">
                <a:solidFill>
                  <a:schemeClr val="dk1"/>
                </a:solidFill>
                <a:latin typeface="Arial"/>
                <a:ea typeface="Arial"/>
                <a:cs typeface="Arial"/>
                <a:sym typeface="Arial"/>
              </a:rPr>
              <a:t/>
            </a:r>
            <a:br>
              <a:rPr sz="3200" b="1" i="0" u="none" strike="noStrike" cap="none">
                <a:solidFill>
                  <a:schemeClr val="dk1"/>
                </a:solidFill>
                <a:latin typeface="Arial"/>
                <a:ea typeface="Arial"/>
                <a:cs typeface="Arial"/>
                <a:sym typeface="Arial"/>
              </a:rPr>
            </a:br>
            <a:endParaRPr sz="3200" b="1" i="0" u="none" strike="noStrike" cap="none">
              <a:solidFill>
                <a:schemeClr val="dk1"/>
              </a:solidFill>
              <a:latin typeface="Arial"/>
              <a:ea typeface="Arial"/>
              <a:cs typeface="Arial"/>
              <a:sym typeface="Arial"/>
            </a:endParaRPr>
          </a:p>
        </p:txBody>
      </p:sp>
      <p:pic>
        <p:nvPicPr>
          <p:cNvPr id="37889" name="Picture 1" descr="C:\Users\dikovic\Desktop\Начини заштите младих од опасности и злостављања на интернету\1\slike\преузимање (1).jpg"/>
          <p:cNvPicPr>
            <a:picLocks noChangeAspect="1" noChangeArrowheads="1"/>
          </p:cNvPicPr>
          <p:nvPr/>
        </p:nvPicPr>
        <p:blipFill>
          <a:blip r:embed="rId3"/>
          <a:srcRect/>
          <a:stretch>
            <a:fillRect/>
          </a:stretch>
        </p:blipFill>
        <p:spPr bwMode="auto">
          <a:xfrm>
            <a:off x="0" y="1295400"/>
            <a:ext cx="2514600" cy="1952123"/>
          </a:xfrm>
          <a:prstGeom prst="rect">
            <a:avLst/>
          </a:prstGeom>
          <a:noFill/>
        </p:spPr>
      </p:pic>
      <p:pic>
        <p:nvPicPr>
          <p:cNvPr id="37890" name="Picture 2" descr="C:\Users\dikovic\Desktop\Начини заштите младих од опасности и злостављања на интернету\1\slike\преузимање (2).jpg"/>
          <p:cNvPicPr>
            <a:picLocks noChangeAspect="1" noChangeArrowheads="1"/>
          </p:cNvPicPr>
          <p:nvPr/>
        </p:nvPicPr>
        <p:blipFill>
          <a:blip r:embed="rId4"/>
          <a:srcRect/>
          <a:stretch>
            <a:fillRect/>
          </a:stretch>
        </p:blipFill>
        <p:spPr bwMode="auto">
          <a:xfrm>
            <a:off x="2819400" y="1371600"/>
            <a:ext cx="2743200" cy="1929791"/>
          </a:xfrm>
          <a:prstGeom prst="rect">
            <a:avLst/>
          </a:prstGeom>
          <a:noFill/>
        </p:spPr>
      </p:pic>
      <p:sp>
        <p:nvSpPr>
          <p:cNvPr id="9" name="TextBox 8"/>
          <p:cNvSpPr txBox="1"/>
          <p:nvPr/>
        </p:nvSpPr>
        <p:spPr>
          <a:xfrm>
            <a:off x="0" y="609600"/>
            <a:ext cx="8382000" cy="461665"/>
          </a:xfrm>
          <a:prstGeom prst="rect">
            <a:avLst/>
          </a:prstGeom>
          <a:noFill/>
        </p:spPr>
        <p:txBody>
          <a:bodyPr wrap="square" rtlCol="0">
            <a:spAutoFit/>
          </a:bodyPr>
          <a:lstStyle/>
          <a:p>
            <a:r>
              <a:rPr lang="ru-RU" sz="2400" b="1" dirty="0" smtClean="0"/>
              <a:t>1. Блокирање новог корисника на скајпу</a:t>
            </a:r>
            <a:endParaRPr lang="sr-Latn-BA" sz="2400" b="1" dirty="0"/>
          </a:p>
        </p:txBody>
      </p:sp>
      <p:pic>
        <p:nvPicPr>
          <p:cNvPr id="37891" name="Picture 3" descr="C:\Users\dikovic\Desktop\Начини заштите младих од опасности и злостављања на интернету\1\slike\преузимање (3).jpg"/>
          <p:cNvPicPr>
            <a:picLocks noChangeAspect="1" noChangeArrowheads="1"/>
          </p:cNvPicPr>
          <p:nvPr/>
        </p:nvPicPr>
        <p:blipFill>
          <a:blip r:embed="rId5"/>
          <a:srcRect/>
          <a:stretch>
            <a:fillRect/>
          </a:stretch>
        </p:blipFill>
        <p:spPr bwMode="auto">
          <a:xfrm>
            <a:off x="5867400" y="1295400"/>
            <a:ext cx="2712978" cy="2084189"/>
          </a:xfrm>
          <a:prstGeom prst="rect">
            <a:avLst/>
          </a:prstGeom>
          <a:noFill/>
        </p:spPr>
      </p:pic>
      <p:sp>
        <p:nvSpPr>
          <p:cNvPr id="19" name="Title 2"/>
          <p:cNvSpPr txBox="1">
            <a:spLocks/>
          </p:cNvSpPr>
          <p:nvPr/>
        </p:nvSpPr>
        <p:spPr>
          <a:xfrm>
            <a:off x="228600" y="3429000"/>
            <a:ext cx="8229600" cy="553968"/>
          </a:xfrm>
          <a:prstGeom prst="rect">
            <a:avLst/>
          </a:prstGeom>
          <a:noFill/>
          <a:ln>
            <a:noFill/>
          </a:ln>
        </p:spPr>
        <p:txBody>
          <a:bodyPr wrap="square" lIns="91425" tIns="91425" rIns="91425" bIns="91425"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rgbClr val="000000"/>
                </a:solidFill>
                <a:effectLst/>
                <a:uLnTx/>
                <a:uFillTx/>
                <a:latin typeface="Arial"/>
                <a:ea typeface="Arial"/>
                <a:cs typeface="Arial"/>
                <a:sym typeface="Arial"/>
              </a:rPr>
              <a:t>2. Блокирање контаката на скајп-у.</a:t>
            </a:r>
            <a:endParaRPr kumimoji="0" lang="sr-Latn-BA"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 name="Picture 4" descr="C:\Users\dikovic\Desktop\Начини заштите младих од опасности и злостављања на интернету\1\slike\преузимање (4).jpg"/>
          <p:cNvPicPr>
            <a:picLocks noChangeAspect="1" noChangeArrowheads="1"/>
          </p:cNvPicPr>
          <p:nvPr/>
        </p:nvPicPr>
        <p:blipFill>
          <a:blip r:embed="rId6"/>
          <a:srcRect/>
          <a:stretch>
            <a:fillRect/>
          </a:stretch>
        </p:blipFill>
        <p:spPr bwMode="auto">
          <a:xfrm>
            <a:off x="533400" y="4066674"/>
            <a:ext cx="1828800" cy="2791326"/>
          </a:xfrm>
          <a:prstGeom prst="rect">
            <a:avLst/>
          </a:prstGeom>
          <a:noFill/>
        </p:spPr>
      </p:pic>
      <p:pic>
        <p:nvPicPr>
          <p:cNvPr id="21" name="Picture 5" descr="C:\Users\dikovic\Desktop\Начини заштите младих од опасности и злостављања на интернету\1\slike\преузимање (5).jpg"/>
          <p:cNvPicPr>
            <a:picLocks noChangeAspect="1" noChangeArrowheads="1"/>
          </p:cNvPicPr>
          <p:nvPr/>
        </p:nvPicPr>
        <p:blipFill>
          <a:blip r:embed="rId7"/>
          <a:srcRect/>
          <a:stretch>
            <a:fillRect/>
          </a:stretch>
        </p:blipFill>
        <p:spPr bwMode="auto">
          <a:xfrm>
            <a:off x="4191000" y="4343400"/>
            <a:ext cx="2993946" cy="251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28600"/>
            <a:ext cx="5976316" cy="523220"/>
          </a:xfrm>
          <a:prstGeom prst="rect">
            <a:avLst/>
          </a:prstGeom>
        </p:spPr>
        <p:txBody>
          <a:bodyPr wrap="none">
            <a:spAutoFit/>
          </a:bodyPr>
          <a:lstStyle/>
          <a:p>
            <a:r>
              <a:rPr lang="sr-Cyrl-RS" sz="2800" b="1" dirty="0" smtClean="0"/>
              <a:t>3. Заштита личних информација</a:t>
            </a:r>
            <a:endParaRPr lang="sr-Latn-BA" sz="2800" b="1" dirty="0"/>
          </a:p>
        </p:txBody>
      </p:sp>
      <p:pic>
        <p:nvPicPr>
          <p:cNvPr id="6" name="Picture 5" descr="C:\Users\dikovic\Desktop\Начини заштите младих од опасности и злостављања на интернету\1\slike\преузимање (6).jpg"/>
          <p:cNvPicPr>
            <a:picLocks noChangeAspect="1" noChangeArrowheads="1"/>
          </p:cNvPicPr>
          <p:nvPr/>
        </p:nvPicPr>
        <p:blipFill>
          <a:blip r:embed="rId2"/>
          <a:srcRect/>
          <a:stretch>
            <a:fillRect/>
          </a:stretch>
        </p:blipFill>
        <p:spPr bwMode="auto">
          <a:xfrm>
            <a:off x="2438400" y="1143000"/>
            <a:ext cx="3048000" cy="2195015"/>
          </a:xfrm>
          <a:prstGeom prst="rect">
            <a:avLst/>
          </a:prstGeom>
          <a:noFill/>
        </p:spPr>
      </p:pic>
      <p:pic>
        <p:nvPicPr>
          <p:cNvPr id="7" name="Picture 6" descr="C:\Users\dikovic\Desktop\Начини заштите младих од опасности и злостављања на интернету\1\slike\преузимање (7).jpg"/>
          <p:cNvPicPr>
            <a:picLocks noChangeAspect="1" noChangeArrowheads="1"/>
          </p:cNvPicPr>
          <p:nvPr/>
        </p:nvPicPr>
        <p:blipFill>
          <a:blip r:embed="rId3"/>
          <a:srcRect/>
          <a:stretch>
            <a:fillRect/>
          </a:stretch>
        </p:blipFill>
        <p:spPr bwMode="auto">
          <a:xfrm>
            <a:off x="4374333" y="3657601"/>
            <a:ext cx="4769667" cy="2833744"/>
          </a:xfrm>
          <a:prstGeom prst="rect">
            <a:avLst/>
          </a:prstGeom>
          <a:noFill/>
        </p:spPr>
      </p:pic>
      <p:pic>
        <p:nvPicPr>
          <p:cNvPr id="8" name="Picture 9" descr="C:\Users\dikovic\Desktop\Начини заштите младих од опасности и злостављања на интернету\1\slike\преузимање78.jpg"/>
          <p:cNvPicPr>
            <a:picLocks noChangeAspect="1" noChangeArrowheads="1"/>
          </p:cNvPicPr>
          <p:nvPr/>
        </p:nvPicPr>
        <p:blipFill>
          <a:blip r:embed="rId4"/>
          <a:srcRect/>
          <a:stretch>
            <a:fillRect/>
          </a:stretch>
        </p:blipFill>
        <p:spPr bwMode="auto">
          <a:xfrm>
            <a:off x="30933" y="3657600"/>
            <a:ext cx="4419600" cy="285974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1000"/>
            <a:ext cx="7773912" cy="584775"/>
          </a:xfrm>
          <a:prstGeom prst="rect">
            <a:avLst/>
          </a:prstGeom>
        </p:spPr>
        <p:txBody>
          <a:bodyPr wrap="square">
            <a:spAutoFit/>
          </a:bodyPr>
          <a:lstStyle/>
          <a:p>
            <a:r>
              <a:rPr lang="sr-Cyrl-RS" sz="3200" b="1" cap="small" dirty="0" smtClean="0">
                <a:solidFill>
                  <a:srgbClr val="00416D"/>
                </a:solidFill>
              </a:rPr>
              <a:t>Блокирање пријатеља на фејсбуку</a:t>
            </a:r>
            <a:endParaRPr lang="sr-Latn-BA" sz="3200" dirty="0"/>
          </a:p>
        </p:txBody>
      </p:sp>
      <p:sp>
        <p:nvSpPr>
          <p:cNvPr id="10" name="Rectangle 9"/>
          <p:cNvSpPr/>
          <p:nvPr/>
        </p:nvSpPr>
        <p:spPr>
          <a:xfrm>
            <a:off x="0" y="990600"/>
            <a:ext cx="9144000" cy="1323439"/>
          </a:xfrm>
          <a:prstGeom prst="rect">
            <a:avLst/>
          </a:prstGeom>
        </p:spPr>
        <p:txBody>
          <a:bodyPr wrap="square">
            <a:spAutoFit/>
          </a:bodyPr>
          <a:lstStyle/>
          <a:p>
            <a:r>
              <a:rPr lang="ru-RU" sz="2000" b="1" dirty="0" smtClean="0"/>
              <a:t>Корак 1:</a:t>
            </a:r>
            <a:r>
              <a:rPr lang="ru-RU" sz="2000" dirty="0" smtClean="0"/>
              <a:t> Испод списка пријатеља особе коју желите да блокирате изаберите „Пријави/Блокирај”.</a:t>
            </a:r>
          </a:p>
          <a:p>
            <a:r>
              <a:rPr lang="ru-RU" sz="2000" b="1" dirty="0" smtClean="0"/>
              <a:t>Корак 2: </a:t>
            </a:r>
            <a:r>
              <a:rPr lang="ru-RU" sz="2000" dirty="0" smtClean="0"/>
              <a:t>Означите да ли желите да блокирате или да уклоните ту особу из листе својих пријатеља. Означите разлоге. Кликните на „Настави”.</a:t>
            </a:r>
            <a:endParaRPr lang="ru-RU" sz="2000" dirty="0"/>
          </a:p>
        </p:txBody>
      </p:sp>
      <p:pic>
        <p:nvPicPr>
          <p:cNvPr id="47106" name="Picture 2" descr="C:\Users\dikovic\Desktop\Начини заштите младих од опасности и злостављања на интернету\1\slike\преузимање (8).jpg"/>
          <p:cNvPicPr>
            <a:picLocks noChangeAspect="1" noChangeArrowheads="1"/>
          </p:cNvPicPr>
          <p:nvPr/>
        </p:nvPicPr>
        <p:blipFill>
          <a:blip r:embed="rId2"/>
          <a:srcRect/>
          <a:stretch>
            <a:fillRect/>
          </a:stretch>
        </p:blipFill>
        <p:spPr bwMode="auto">
          <a:xfrm>
            <a:off x="2667000" y="2438400"/>
            <a:ext cx="3048000" cy="2090714"/>
          </a:xfrm>
          <a:prstGeom prst="rect">
            <a:avLst/>
          </a:prstGeom>
          <a:noFill/>
        </p:spPr>
      </p:pic>
      <p:pic>
        <p:nvPicPr>
          <p:cNvPr id="47107" name="Picture 3" descr="C:\Users\dikovic\Desktop\Начини заштите младих од опасности и злостављања на интернету\1\slike\преузимање (9).jpg"/>
          <p:cNvPicPr>
            <a:picLocks noChangeAspect="1" noChangeArrowheads="1"/>
          </p:cNvPicPr>
          <p:nvPr/>
        </p:nvPicPr>
        <p:blipFill>
          <a:blip r:embed="rId3"/>
          <a:srcRect/>
          <a:stretch>
            <a:fillRect/>
          </a:stretch>
        </p:blipFill>
        <p:spPr bwMode="auto">
          <a:xfrm>
            <a:off x="2286000" y="5193323"/>
            <a:ext cx="4572000" cy="1664677"/>
          </a:xfrm>
          <a:prstGeom prst="rect">
            <a:avLst/>
          </a:prstGeom>
          <a:noFill/>
        </p:spPr>
      </p:pic>
      <p:sp>
        <p:nvSpPr>
          <p:cNvPr id="13" name="TextBox 12"/>
          <p:cNvSpPr txBox="1"/>
          <p:nvPr/>
        </p:nvSpPr>
        <p:spPr>
          <a:xfrm>
            <a:off x="0" y="4495800"/>
            <a:ext cx="9144000" cy="707886"/>
          </a:xfrm>
          <a:prstGeom prst="rect">
            <a:avLst/>
          </a:prstGeom>
          <a:noFill/>
        </p:spPr>
        <p:txBody>
          <a:bodyPr wrap="square" rtlCol="0">
            <a:spAutoFit/>
          </a:bodyPr>
          <a:lstStyle/>
          <a:p>
            <a:r>
              <a:rPr lang="ru-RU" sz="2000" b="1" dirty="0" smtClean="0"/>
              <a:t>Корак 3: </a:t>
            </a:r>
            <a:r>
              <a:rPr lang="ru-RU" sz="2000" dirty="0" smtClean="0"/>
              <a:t>У случају узнемиравања, Фејсбук препоручује да пријавите са поста или слике. Кликните на „У реду” да бисте се вратили на свој профил.</a:t>
            </a:r>
            <a:endParaRPr lang="sr-Latn-BA"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преузимање (10)"/>
          <p:cNvPicPr>
            <a:picLocks noChangeAspect="1" noChangeArrowheads="1"/>
          </p:cNvPicPr>
          <p:nvPr/>
        </p:nvPicPr>
        <p:blipFill>
          <a:blip r:embed="rId2"/>
          <a:srcRect/>
          <a:stretch>
            <a:fillRect/>
          </a:stretch>
        </p:blipFill>
        <p:spPr bwMode="auto">
          <a:xfrm>
            <a:off x="4953000" y="0"/>
            <a:ext cx="2514600" cy="3438525"/>
          </a:xfrm>
          <a:prstGeom prst="rect">
            <a:avLst/>
          </a:prstGeom>
          <a:noFill/>
        </p:spPr>
      </p:pic>
      <p:pic>
        <p:nvPicPr>
          <p:cNvPr id="48130" name="Picture 4" descr="преузимање (11)"/>
          <p:cNvPicPr>
            <a:picLocks noChangeAspect="1" noChangeArrowheads="1"/>
          </p:cNvPicPr>
          <p:nvPr/>
        </p:nvPicPr>
        <p:blipFill>
          <a:blip r:embed="rId3"/>
          <a:srcRect/>
          <a:stretch>
            <a:fillRect/>
          </a:stretch>
        </p:blipFill>
        <p:spPr bwMode="auto">
          <a:xfrm>
            <a:off x="304800" y="4038600"/>
            <a:ext cx="3514725" cy="2276475"/>
          </a:xfrm>
          <a:prstGeom prst="rect">
            <a:avLst/>
          </a:prstGeom>
          <a:noFill/>
        </p:spPr>
      </p:pic>
      <p:pic>
        <p:nvPicPr>
          <p:cNvPr id="48129" name="Picture 5" descr="преузимање (12)"/>
          <p:cNvPicPr>
            <a:picLocks noChangeAspect="1" noChangeArrowheads="1"/>
          </p:cNvPicPr>
          <p:nvPr/>
        </p:nvPicPr>
        <p:blipFill>
          <a:blip r:embed="rId4"/>
          <a:srcRect/>
          <a:stretch>
            <a:fillRect/>
          </a:stretch>
        </p:blipFill>
        <p:spPr bwMode="auto">
          <a:xfrm>
            <a:off x="4743450" y="4953000"/>
            <a:ext cx="4400550" cy="1638300"/>
          </a:xfrm>
          <a:prstGeom prst="rect">
            <a:avLst/>
          </a:prstGeom>
          <a:noFill/>
        </p:spPr>
      </p:pic>
      <p:sp>
        <p:nvSpPr>
          <p:cNvPr id="48132" name="Rectangle 4"/>
          <p:cNvSpPr>
            <a:spLocks noChangeArrowheads="1"/>
          </p:cNvSpPr>
          <p:nvPr/>
        </p:nvSpPr>
        <p:spPr bwMode="auto">
          <a:xfrm>
            <a:off x="1" y="0"/>
            <a:ext cx="4800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sz="2000" b="1" i="0" u="none" strike="noStrike" cap="none" normalizeH="0" baseline="0" dirty="0" smtClean="0">
                <a:ln>
                  <a:noFill/>
                </a:ln>
                <a:solidFill>
                  <a:srgbClr val="000000"/>
                </a:solidFill>
                <a:effectLst/>
                <a:latin typeface="Helvetica"/>
                <a:ea typeface="Times New Roman" pitchFamily="18" charset="0"/>
                <a:cs typeface="Times New Roman" pitchFamily="18" charset="0"/>
              </a:rPr>
              <a:t>Пријава спамова на Фејсбуку</a:t>
            </a:r>
            <a:endParaRPr kumimoji="0" lang="sr-Latn-C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sr-Latn-CS" sz="2000"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1: </a:t>
            </a:r>
            <a:r>
              <a:rPr kumimoji="0" lang="sr-Latn-CS" sz="2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Улогујте се на свој Фејсбук профил и отворите сандуче.</a:t>
            </a:r>
            <a:endParaRPr kumimoji="0" lang="sr-Latn-C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sr-Latn-CS" sz="2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	</a:t>
            </a:r>
            <a:endParaRPr kumimoji="0" lang="sr-Latn-C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2971800"/>
            <a:ext cx="5562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sz="2000"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2: </a:t>
            </a:r>
            <a:r>
              <a:rPr kumimoji="0" lang="sr-Latn-CS" sz="2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Одаберите примљену поруку. Одаберите „Радње”. Из падајућег менија изаберите „Пријави као непожељно”.</a:t>
            </a:r>
            <a:endParaRPr kumimoji="0" lang="sr-Latn-C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r-Latn-C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5" name="Rectangle 7"/>
          <p:cNvSpPr>
            <a:spLocks noChangeArrowheads="1"/>
          </p:cNvSpPr>
          <p:nvPr/>
        </p:nvSpPr>
        <p:spPr bwMode="auto">
          <a:xfrm>
            <a:off x="0" y="8304213"/>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5410200" y="4572000"/>
            <a:ext cx="3124200" cy="707886"/>
          </a:xfrm>
          <a:prstGeom prst="rect">
            <a:avLst/>
          </a:prstGeom>
          <a:noFill/>
        </p:spPr>
        <p:txBody>
          <a:bodyPr wrap="square" rtlCol="0">
            <a:spAutoFit/>
          </a:bodyPr>
          <a:lstStyle/>
          <a:p>
            <a:pPr lvl="0"/>
            <a:r>
              <a:rPr lang="sr-Latn-CS" sz="2000" b="1" dirty="0" smtClean="0">
                <a:latin typeface="Helvetica"/>
                <a:ea typeface="Times New Roman" pitchFamily="18" charset="0"/>
                <a:cs typeface="Times New Roman" pitchFamily="18" charset="0"/>
              </a:rPr>
              <a:t>Корак 3: </a:t>
            </a:r>
            <a:r>
              <a:rPr lang="sr-Latn-CS" sz="2000" dirty="0" smtClean="0">
                <a:latin typeface="Helvetica"/>
                <a:ea typeface="Times New Roman" pitchFamily="18" charset="0"/>
                <a:cs typeface="Times New Roman" pitchFamily="18" charset="0"/>
              </a:rPr>
              <a:t>Потврдите.</a:t>
            </a:r>
            <a:endParaRPr lang="sr-Latn-CS" sz="2000" dirty="0" smtClean="0">
              <a:solidFill>
                <a:schemeClr val="tx1"/>
              </a:solidFill>
              <a:latin typeface="Arial" pitchFamily="34" charset="0"/>
              <a:cs typeface="Arial" pitchFamily="34" charset="0"/>
            </a:endParaRPr>
          </a:p>
          <a:p>
            <a:endParaRPr lang="sr-Latn-BA"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6" descr="преузимање (13)"/>
          <p:cNvPicPr>
            <a:picLocks noChangeAspect="1" noChangeArrowheads="1"/>
          </p:cNvPicPr>
          <p:nvPr/>
        </p:nvPicPr>
        <p:blipFill>
          <a:blip r:embed="rId2"/>
          <a:srcRect/>
          <a:stretch>
            <a:fillRect/>
          </a:stretch>
        </p:blipFill>
        <p:spPr bwMode="auto">
          <a:xfrm>
            <a:off x="4762500" y="914400"/>
            <a:ext cx="4381500" cy="2667000"/>
          </a:xfrm>
          <a:prstGeom prst="rect">
            <a:avLst/>
          </a:prstGeom>
          <a:noFill/>
        </p:spPr>
      </p:pic>
      <p:pic>
        <p:nvPicPr>
          <p:cNvPr id="50178" name="Picture 7" descr="преузимање (14)"/>
          <p:cNvPicPr>
            <a:picLocks noChangeAspect="1" noChangeArrowheads="1"/>
          </p:cNvPicPr>
          <p:nvPr/>
        </p:nvPicPr>
        <p:blipFill>
          <a:blip r:embed="rId3"/>
          <a:srcRect/>
          <a:stretch>
            <a:fillRect/>
          </a:stretch>
        </p:blipFill>
        <p:spPr bwMode="auto">
          <a:xfrm>
            <a:off x="228600" y="3962400"/>
            <a:ext cx="3733800" cy="1447800"/>
          </a:xfrm>
          <a:prstGeom prst="rect">
            <a:avLst/>
          </a:prstGeom>
          <a:noFill/>
        </p:spPr>
      </p:pic>
      <p:pic>
        <p:nvPicPr>
          <p:cNvPr id="50177" name="Picture 8" descr="преузимање (15)"/>
          <p:cNvPicPr>
            <a:picLocks noChangeAspect="1" noChangeArrowheads="1"/>
          </p:cNvPicPr>
          <p:nvPr/>
        </p:nvPicPr>
        <p:blipFill>
          <a:blip r:embed="rId4"/>
          <a:srcRect/>
          <a:stretch>
            <a:fillRect/>
          </a:stretch>
        </p:blipFill>
        <p:spPr bwMode="auto">
          <a:xfrm>
            <a:off x="6143625" y="4019550"/>
            <a:ext cx="3000375" cy="2838450"/>
          </a:xfrm>
          <a:prstGeom prst="rect">
            <a:avLst/>
          </a:prstGeom>
          <a:noFill/>
        </p:spPr>
      </p:pic>
      <p:sp>
        <p:nvSpPr>
          <p:cNvPr id="50180" name="Rectangle 4"/>
          <p:cNvSpPr>
            <a:spLocks noChangeArrowheads="1"/>
          </p:cNvSpPr>
          <p:nvPr/>
        </p:nvSpPr>
        <p:spPr bwMode="auto">
          <a:xfrm>
            <a:off x="0" y="2057400"/>
            <a:ext cx="4876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079500" marR="0" lvl="0" indent="-755650" algn="l" defTabSz="914400" rtl="0" eaLnBrk="0" fontAlgn="base" latinLnBrk="0" hangingPunct="0">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1: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Улогујте се на свој Фејсбук профил и отворите поштанско сандуче.</a:t>
            </a:r>
            <a:endParaRPr kumimoji="0" lang="sr-Latn-CS" b="0" i="0" u="none" strike="noStrike" cap="none" normalizeH="0" baseline="0" dirty="0" smtClean="0">
              <a:ln>
                <a:noFill/>
              </a:ln>
              <a:solidFill>
                <a:schemeClr val="tx1"/>
              </a:solidFill>
              <a:effectLst/>
              <a:latin typeface="Arial" pitchFamily="34" charset="0"/>
              <a:cs typeface="Arial" pitchFamily="34" charset="0"/>
            </a:endParaRPr>
          </a:p>
          <a:p>
            <a:pPr marL="1079500" marR="0" lvl="0" indent="-755650" algn="l" defTabSz="914400" rtl="0" eaLnBrk="0" fontAlgn="base" latinLnBrk="0" hangingPunct="0">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2: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Одаберите примљену поруку. Одаберите „Радње“. Из падајућег менија </a:t>
            </a:r>
            <a:r>
              <a:rPr kumimoji="0" lang="sr-Cyrl-RS" b="0" i="0" u="none" strike="noStrike" cap="none" normalizeH="0" baseline="0" dirty="0" smtClean="0">
                <a:ln>
                  <a:noFill/>
                </a:ln>
                <a:solidFill>
                  <a:srgbClr val="000000"/>
                </a:solidFill>
                <a:effectLst/>
                <a:latin typeface="Helvetica"/>
                <a:ea typeface="Times New Roman" pitchFamily="18" charset="0"/>
                <a:cs typeface="Times New Roman" pitchFamily="18" charset="0"/>
              </a:rPr>
              <a:t>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изаберите „Пријави разговор“.</a:t>
            </a:r>
            <a:endParaRPr kumimoji="0" lang="sr-Latn-CS"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r-Latn-CS" b="0" i="0" u="none" strike="noStrike" cap="none" normalizeH="0" baseline="0" dirty="0" smtClean="0">
              <a:ln>
                <a:noFill/>
              </a:ln>
              <a:solidFill>
                <a:schemeClr val="tx1"/>
              </a:solidFill>
              <a:effectLst/>
              <a:latin typeface="Arial" pitchFamily="34" charset="0"/>
              <a:cs typeface="Arial" pitchFamily="34" charset="0"/>
            </a:endParaRPr>
          </a:p>
        </p:txBody>
      </p:sp>
      <p:sp>
        <p:nvSpPr>
          <p:cNvPr id="50183" name="Rectangle 7"/>
          <p:cNvSpPr>
            <a:spLocks noChangeArrowheads="1"/>
          </p:cNvSpPr>
          <p:nvPr/>
        </p:nvSpPr>
        <p:spPr bwMode="auto">
          <a:xfrm>
            <a:off x="0" y="7446963"/>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2514600" y="5715000"/>
            <a:ext cx="3657600" cy="738664"/>
          </a:xfrm>
          <a:prstGeom prst="rect">
            <a:avLst/>
          </a:prstGeom>
          <a:noFill/>
        </p:spPr>
        <p:txBody>
          <a:bodyPr wrap="square" rtlCol="0">
            <a:spAutoFit/>
          </a:bodyPr>
          <a:lstStyle/>
          <a:p>
            <a:pPr lvl="0"/>
            <a:r>
              <a:rPr lang="sr-Latn-CS" b="1" dirty="0" smtClean="0">
                <a:latin typeface="Helvetica"/>
                <a:ea typeface="Times New Roman" pitchFamily="18" charset="0"/>
                <a:cs typeface="Times New Roman" pitchFamily="18" charset="0"/>
              </a:rPr>
              <a:t>Корак 4: </a:t>
            </a:r>
            <a:r>
              <a:rPr lang="sr-Latn-CS" dirty="0" smtClean="0">
                <a:latin typeface="Helvetica"/>
                <a:ea typeface="Times New Roman" pitchFamily="18" charset="0"/>
                <a:cs typeface="Times New Roman" pitchFamily="18" charset="0"/>
              </a:rPr>
              <a:t>Изаберите разлог и кликните на „Настави” , а затим на Пријави.</a:t>
            </a:r>
            <a:endParaRPr lang="sr-Latn-CS" sz="1100" dirty="0" smtClean="0">
              <a:solidFill>
                <a:schemeClr val="tx1"/>
              </a:solidFill>
              <a:latin typeface="Arial" pitchFamily="34" charset="0"/>
              <a:cs typeface="Arial" pitchFamily="34" charset="0"/>
            </a:endParaRPr>
          </a:p>
          <a:p>
            <a:endParaRPr lang="sr-Latn-BA" dirty="0"/>
          </a:p>
        </p:txBody>
      </p:sp>
      <p:sp>
        <p:nvSpPr>
          <p:cNvPr id="13" name="TextBox 12"/>
          <p:cNvSpPr txBox="1"/>
          <p:nvPr/>
        </p:nvSpPr>
        <p:spPr>
          <a:xfrm>
            <a:off x="457200" y="3733800"/>
            <a:ext cx="3048000" cy="523220"/>
          </a:xfrm>
          <a:prstGeom prst="rect">
            <a:avLst/>
          </a:prstGeom>
          <a:noFill/>
        </p:spPr>
        <p:txBody>
          <a:bodyPr wrap="square" rtlCol="0">
            <a:spAutoFit/>
          </a:bodyPr>
          <a:lstStyle/>
          <a:p>
            <a:pPr lvl="0"/>
            <a:r>
              <a:rPr lang="sr-Latn-CS" b="1" dirty="0" smtClean="0">
                <a:latin typeface="Helvetica"/>
                <a:ea typeface="Times New Roman" pitchFamily="18" charset="0"/>
                <a:cs typeface="Times New Roman" pitchFamily="18" charset="0"/>
              </a:rPr>
              <a:t>Корак 3: </a:t>
            </a:r>
            <a:r>
              <a:rPr lang="sr-Latn-CS" dirty="0" smtClean="0">
                <a:latin typeface="Helvetica"/>
                <a:ea typeface="Times New Roman" pitchFamily="18" charset="0"/>
                <a:cs typeface="Times New Roman" pitchFamily="18" charset="0"/>
              </a:rPr>
              <a:t>Изаберите „Пријави“.</a:t>
            </a:r>
            <a:endParaRPr lang="sr-Latn-CS" sz="1100" dirty="0" smtClean="0">
              <a:solidFill>
                <a:schemeClr val="tx1"/>
              </a:solidFill>
              <a:latin typeface="Arial" pitchFamily="34" charset="0"/>
              <a:cs typeface="Arial" pitchFamily="34" charset="0"/>
            </a:endParaRPr>
          </a:p>
          <a:p>
            <a:endParaRPr lang="sr-Latn-BA" dirty="0"/>
          </a:p>
        </p:txBody>
      </p:sp>
      <p:sp>
        <p:nvSpPr>
          <p:cNvPr id="14" name="TextBox 13"/>
          <p:cNvSpPr txBox="1"/>
          <p:nvPr/>
        </p:nvSpPr>
        <p:spPr>
          <a:xfrm>
            <a:off x="0" y="152401"/>
            <a:ext cx="7543800" cy="1384995"/>
          </a:xfrm>
          <a:prstGeom prst="rect">
            <a:avLst/>
          </a:prstGeom>
          <a:noFill/>
        </p:spPr>
        <p:txBody>
          <a:bodyPr wrap="square" rtlCol="0">
            <a:spAutoFit/>
          </a:bodyPr>
          <a:lstStyle/>
          <a:p>
            <a:pPr lvl="0"/>
            <a:r>
              <a:rPr lang="sr-Latn-CS" sz="2800" b="1" dirty="0" smtClean="0">
                <a:latin typeface="Helvetica"/>
                <a:ea typeface="Times New Roman" pitchFamily="18" charset="0"/>
                <a:cs typeface="Times New Roman" pitchFamily="18" charset="0"/>
              </a:rPr>
              <a:t>Блокирање нежељених саопштења на Фејсбуку</a:t>
            </a:r>
            <a:endParaRPr lang="sr-Latn-CS" sz="2800" dirty="0" smtClean="0">
              <a:solidFill>
                <a:schemeClr val="tx1"/>
              </a:solidFill>
              <a:latin typeface="Arial" pitchFamily="34" charset="0"/>
              <a:cs typeface="Arial" pitchFamily="34" charset="0"/>
            </a:endParaRPr>
          </a:p>
          <a:p>
            <a:endParaRPr lang="sr-Latn-BA"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9" descr="преузимање (16)"/>
          <p:cNvPicPr>
            <a:picLocks noChangeAspect="1" noChangeArrowheads="1"/>
          </p:cNvPicPr>
          <p:nvPr/>
        </p:nvPicPr>
        <p:blipFill>
          <a:blip r:embed="rId2"/>
          <a:srcRect/>
          <a:stretch>
            <a:fillRect/>
          </a:stretch>
        </p:blipFill>
        <p:spPr bwMode="auto">
          <a:xfrm>
            <a:off x="7058025" y="1600200"/>
            <a:ext cx="2085975" cy="1828800"/>
          </a:xfrm>
          <a:prstGeom prst="rect">
            <a:avLst/>
          </a:prstGeom>
          <a:noFill/>
        </p:spPr>
      </p:pic>
      <p:pic>
        <p:nvPicPr>
          <p:cNvPr id="51201" name="Picture 10" descr="преузимање (17)"/>
          <p:cNvPicPr>
            <a:picLocks noChangeAspect="1" noChangeArrowheads="1"/>
          </p:cNvPicPr>
          <p:nvPr/>
        </p:nvPicPr>
        <p:blipFill>
          <a:blip r:embed="rId3"/>
          <a:srcRect/>
          <a:stretch>
            <a:fillRect/>
          </a:stretch>
        </p:blipFill>
        <p:spPr bwMode="auto">
          <a:xfrm>
            <a:off x="5276850" y="4210050"/>
            <a:ext cx="3867150" cy="2647950"/>
          </a:xfrm>
          <a:prstGeom prst="rect">
            <a:avLst/>
          </a:prstGeom>
          <a:noFill/>
        </p:spPr>
      </p:pic>
      <p:sp>
        <p:nvSpPr>
          <p:cNvPr id="51203" name="Rectangle 3"/>
          <p:cNvSpPr>
            <a:spLocks noChangeArrowheads="1"/>
          </p:cNvSpPr>
          <p:nvPr/>
        </p:nvSpPr>
        <p:spPr bwMode="auto">
          <a:xfrm>
            <a:off x="0" y="2057400"/>
            <a:ext cx="77724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0" fontAlgn="base" latinLnBrk="0" hangingPunct="0">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1: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Испод слике профила особе коју желите да блокирате изаберите “Пријави/Блокирај”.</a:t>
            </a:r>
            <a:endParaRPr kumimoji="0" lang="sr-Latn-CS"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04" name="Rectangle 4"/>
          <p:cNvSpPr>
            <a:spLocks noChangeArrowheads="1"/>
          </p:cNvSpPr>
          <p:nvPr/>
        </p:nvSpPr>
        <p:spPr bwMode="auto">
          <a:xfrm>
            <a:off x="228600" y="3505200"/>
            <a:ext cx="73914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2: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Означите да ли желите да блокирате и додатно наведите разлог. Кликните „Настави”.</a:t>
            </a:r>
            <a:endParaRPr kumimoji="0" lang="sr-Latn-CS"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sr-Latn-CS" sz="1000" b="1" i="0" u="none" strike="noStrike" cap="none" normalizeH="0" baseline="0" dirty="0" smtClean="0">
                <a:ln>
                  <a:noFill/>
                </a:ln>
                <a:solidFill>
                  <a:srgbClr val="000000"/>
                </a:solidFill>
                <a:effectLst/>
                <a:latin typeface="Helvetica"/>
                <a:ea typeface="Times New Roman" pitchFamily="18" charset="0"/>
                <a:cs typeface="Times New Roman" pitchFamily="18" charset="0"/>
              </a:rPr>
              <a:t> </a:t>
            </a: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05" name="Rectangle 5"/>
          <p:cNvSpPr>
            <a:spLocks noChangeArrowheads="1"/>
          </p:cNvSpPr>
          <p:nvPr/>
        </p:nvSpPr>
        <p:spPr bwMode="auto">
          <a:xfrm>
            <a:off x="0" y="5181600"/>
            <a:ext cx="533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sz="1800"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3: </a:t>
            </a:r>
            <a:r>
              <a:rPr kumimoji="0" lang="sr-Latn-CS" sz="1800" b="0" i="0" u="none" strike="noStrike" cap="none" normalizeH="0" baseline="0" dirty="0" smtClean="0">
                <a:ln>
                  <a:noFill/>
                </a:ln>
                <a:solidFill>
                  <a:srgbClr val="000000"/>
                </a:solidFill>
                <a:effectLst/>
                <a:latin typeface="Helvetica"/>
                <a:ea typeface="Times New Roman" pitchFamily="18" charset="0"/>
                <a:cs typeface="Times New Roman" pitchFamily="18" charset="0"/>
              </a:rPr>
              <a:t>У случају узнемиравања Фејсбук препоручује да сигнализирате са поста или слике. Кликните на „У реду“ да бисте се вратили на свој профил.</a:t>
            </a: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685800"/>
            <a:ext cx="7620000" cy="1200329"/>
          </a:xfrm>
          <a:prstGeom prst="rect">
            <a:avLst/>
          </a:prstGeom>
          <a:noFill/>
        </p:spPr>
        <p:txBody>
          <a:bodyPr wrap="square" rtlCol="0">
            <a:spAutoFit/>
          </a:bodyPr>
          <a:lstStyle/>
          <a:p>
            <a:pPr lvl="0" algn="ctr"/>
            <a:r>
              <a:rPr lang="sr-Latn-CS" sz="2400" b="1" dirty="0" smtClean="0">
                <a:latin typeface="Helvetica"/>
                <a:ea typeface="Times New Roman" pitchFamily="18" charset="0"/>
                <a:cs typeface="Times New Roman" pitchFamily="18" charset="0"/>
              </a:rPr>
              <a:t>Блокирајте особу која вам није пријатељ на Фејсбуку</a:t>
            </a:r>
            <a:endParaRPr lang="sr-Latn-CS" sz="2400" dirty="0" smtClean="0">
              <a:solidFill>
                <a:schemeClr val="tx1"/>
              </a:solidFill>
              <a:latin typeface="Arial" pitchFamily="34" charset="0"/>
              <a:cs typeface="Arial" pitchFamily="34" charset="0"/>
            </a:endParaRPr>
          </a:p>
          <a:p>
            <a:pPr algn="ctr"/>
            <a:endParaRPr lang="sr-Latn-BA"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12" descr="преузимање (19)"/>
          <p:cNvPicPr>
            <a:picLocks noChangeAspect="1" noChangeArrowheads="1"/>
          </p:cNvPicPr>
          <p:nvPr/>
        </p:nvPicPr>
        <p:blipFill>
          <a:blip r:embed="rId2"/>
          <a:srcRect/>
          <a:stretch>
            <a:fillRect/>
          </a:stretch>
        </p:blipFill>
        <p:spPr bwMode="auto">
          <a:xfrm>
            <a:off x="6267450" y="1"/>
            <a:ext cx="2343150" cy="1543996"/>
          </a:xfrm>
          <a:prstGeom prst="rect">
            <a:avLst/>
          </a:prstGeom>
          <a:noFill/>
        </p:spPr>
      </p:pic>
      <p:pic>
        <p:nvPicPr>
          <p:cNvPr id="52229" name="Picture 13" descr="преузимање (20)"/>
          <p:cNvPicPr>
            <a:picLocks noChangeAspect="1" noChangeArrowheads="1"/>
          </p:cNvPicPr>
          <p:nvPr/>
        </p:nvPicPr>
        <p:blipFill>
          <a:blip r:embed="rId3"/>
          <a:srcRect l="17949"/>
          <a:stretch>
            <a:fillRect/>
          </a:stretch>
        </p:blipFill>
        <p:spPr bwMode="auto">
          <a:xfrm>
            <a:off x="1447800" y="1295400"/>
            <a:ext cx="3048000" cy="1143000"/>
          </a:xfrm>
          <a:prstGeom prst="rect">
            <a:avLst/>
          </a:prstGeom>
          <a:noFill/>
        </p:spPr>
      </p:pic>
      <p:pic>
        <p:nvPicPr>
          <p:cNvPr id="52226" name="Picture 16" descr="преузимање (23)"/>
          <p:cNvPicPr>
            <a:picLocks noChangeAspect="1" noChangeArrowheads="1"/>
          </p:cNvPicPr>
          <p:nvPr/>
        </p:nvPicPr>
        <p:blipFill>
          <a:blip r:embed="rId4"/>
          <a:srcRect/>
          <a:stretch>
            <a:fillRect/>
          </a:stretch>
        </p:blipFill>
        <p:spPr bwMode="auto">
          <a:xfrm>
            <a:off x="5943600" y="4419600"/>
            <a:ext cx="2819400" cy="1258661"/>
          </a:xfrm>
          <a:prstGeom prst="rect">
            <a:avLst/>
          </a:prstGeom>
          <a:noFill/>
        </p:spPr>
      </p:pic>
      <p:pic>
        <p:nvPicPr>
          <p:cNvPr id="52225" name="Picture 17" descr="преузимање (24)"/>
          <p:cNvPicPr>
            <a:picLocks noChangeAspect="1" noChangeArrowheads="1"/>
          </p:cNvPicPr>
          <p:nvPr/>
        </p:nvPicPr>
        <p:blipFill>
          <a:blip r:embed="rId5"/>
          <a:srcRect/>
          <a:stretch>
            <a:fillRect/>
          </a:stretch>
        </p:blipFill>
        <p:spPr bwMode="auto">
          <a:xfrm>
            <a:off x="5029199" y="6019800"/>
            <a:ext cx="4064643" cy="533400"/>
          </a:xfrm>
          <a:prstGeom prst="rect">
            <a:avLst/>
          </a:prstGeom>
          <a:noFill/>
        </p:spPr>
      </p:pic>
      <p:sp>
        <p:nvSpPr>
          <p:cNvPr id="52231" name="Rectangle 7"/>
          <p:cNvSpPr>
            <a:spLocks noChangeArrowheads="1"/>
          </p:cNvSpPr>
          <p:nvPr/>
        </p:nvSpPr>
        <p:spPr bwMode="auto">
          <a:xfrm>
            <a:off x="1" y="0"/>
            <a:ext cx="65532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sz="2000" b="1" i="0" u="none" strike="noStrike" cap="none" normalizeH="0" baseline="0" dirty="0" smtClean="0">
                <a:ln>
                  <a:noFill/>
                </a:ln>
                <a:solidFill>
                  <a:srgbClr val="000000"/>
                </a:solidFill>
                <a:effectLst/>
                <a:latin typeface="Helvetica"/>
                <a:ea typeface="Times New Roman" pitchFamily="18" charset="0"/>
                <a:cs typeface="Times New Roman" pitchFamily="18" charset="0"/>
              </a:rPr>
              <a:t>Заштита личног живота на Фејсбуку</a:t>
            </a:r>
            <a:endParaRPr kumimoji="0" lang="sr-Latn-C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1: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Уђите у свој профил и отворите подешавања. Изаберите „Подешавање приватности“.</a:t>
            </a:r>
            <a:endParaRPr kumimoji="0" lang="sr-Latn-CS"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2" name="Rectangle 8"/>
          <p:cNvSpPr>
            <a:spLocks noChangeArrowheads="1"/>
          </p:cNvSpPr>
          <p:nvPr/>
        </p:nvSpPr>
        <p:spPr bwMode="auto">
          <a:xfrm>
            <a:off x="0" y="990600"/>
            <a:ext cx="59436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2: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Одаберите да поверљивост Ваших постова буде „Пријатељи”.</a:t>
            </a:r>
            <a:endParaRPr kumimoji="0" lang="sr-Latn-CS"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3" name="Rectangle 9"/>
          <p:cNvSpPr>
            <a:spLocks noChangeArrowheads="1"/>
          </p:cNvSpPr>
          <p:nvPr/>
        </p:nvSpPr>
        <p:spPr bwMode="auto">
          <a:xfrm>
            <a:off x="4459704" y="1752600"/>
            <a:ext cx="468429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3: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Одлучите како се повезујете са другима</a:t>
            </a:r>
            <a:r>
              <a:rPr kumimoji="0" lang="sr-Latn-CS"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t>
            </a:r>
            <a:endParaRPr kumimoji="0" lang="sr-Latn-C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4" name="Rectangle 10"/>
          <p:cNvSpPr>
            <a:spLocks noChangeArrowheads="1"/>
          </p:cNvSpPr>
          <p:nvPr/>
        </p:nvSpPr>
        <p:spPr bwMode="auto">
          <a:xfrm>
            <a:off x="0" y="3124200"/>
            <a:ext cx="51054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4: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Унесите жељена подешавања. Након тога кликните на „Потврди“.</a:t>
            </a:r>
            <a:endParaRPr kumimoji="0" lang="sr-Latn-CS"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5" name="Rectangle 11"/>
          <p:cNvSpPr>
            <a:spLocks noChangeArrowheads="1"/>
          </p:cNvSpPr>
          <p:nvPr/>
        </p:nvSpPr>
        <p:spPr bwMode="auto">
          <a:xfrm>
            <a:off x="0" y="4648200"/>
            <a:ext cx="58674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5: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Вратите се на свој профил. Кликните на „Видите као...“ да би сте видели како Ваш профил виде остали корисници.</a:t>
            </a:r>
            <a:endParaRPr kumimoji="0" lang="sr-Latn-CS"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6" name="Rectangle 12"/>
          <p:cNvSpPr>
            <a:spLocks noChangeArrowheads="1"/>
          </p:cNvSpPr>
          <p:nvPr/>
        </p:nvSpPr>
        <p:spPr bwMode="auto">
          <a:xfrm>
            <a:off x="0" y="6057781"/>
            <a:ext cx="50292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rgbClr val="000000"/>
                </a:solidFill>
                <a:effectLst/>
                <a:latin typeface="Helvetica"/>
                <a:ea typeface="Times New Roman" pitchFamily="18" charset="0"/>
                <a:cs typeface="Times New Roman" pitchFamily="18" charset="0"/>
              </a:rPr>
              <a:t>Корак 6: </a:t>
            </a:r>
            <a:r>
              <a:rPr kumimoji="0" lang="sr-Latn-CS" b="0" i="0" u="none" strike="noStrike" cap="none" normalizeH="0" baseline="0" dirty="0" smtClean="0">
                <a:ln>
                  <a:noFill/>
                </a:ln>
                <a:solidFill>
                  <a:srgbClr val="000000"/>
                </a:solidFill>
                <a:effectLst/>
                <a:latin typeface="Helvetica"/>
                <a:ea typeface="Times New Roman" pitchFamily="18" charset="0"/>
                <a:cs typeface="Times New Roman" pitchFamily="18" charset="0"/>
              </a:rPr>
              <a:t>Проверите да ли сте сакрили личне информације и тада се можете врати назад на профил</a:t>
            </a:r>
            <a:r>
              <a:rPr kumimoji="0" lang="sr-Latn-CS" sz="1000" b="0" i="0" u="none" strike="noStrike" cap="none" normalizeH="0" baseline="0" dirty="0" smtClean="0">
                <a:ln>
                  <a:noFill/>
                </a:ln>
                <a:solidFill>
                  <a:srgbClr val="000000"/>
                </a:solidFill>
                <a:effectLst/>
                <a:latin typeface="Helvetica"/>
                <a:ea typeface="Times New Roman" pitchFamily="18" charset="0"/>
                <a:cs typeface="Times New Roman" pitchFamily="18" charset="0"/>
              </a:rPr>
              <a:t>.</a:t>
            </a:r>
            <a:endParaRPr kumimoji="0" lang="sr-Latn-C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7" name="Rectangle 13"/>
          <p:cNvSpPr>
            <a:spLocks noChangeArrowheads="1"/>
          </p:cNvSpPr>
          <p:nvPr/>
        </p:nvSpPr>
        <p:spPr bwMode="auto">
          <a:xfrm>
            <a:off x="0" y="11599863"/>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2385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pic>
        <p:nvPicPr>
          <p:cNvPr id="52228" name="Picture 14" descr="преузимање (21)"/>
          <p:cNvPicPr>
            <a:picLocks noChangeAspect="1" noChangeArrowheads="1"/>
          </p:cNvPicPr>
          <p:nvPr/>
        </p:nvPicPr>
        <p:blipFill>
          <a:blip r:embed="rId6"/>
          <a:srcRect/>
          <a:stretch>
            <a:fillRect/>
          </a:stretch>
        </p:blipFill>
        <p:spPr bwMode="auto">
          <a:xfrm>
            <a:off x="5943600" y="2209800"/>
            <a:ext cx="2667000" cy="1408467"/>
          </a:xfrm>
          <a:prstGeom prst="rect">
            <a:avLst/>
          </a:prstGeom>
          <a:noFill/>
        </p:spPr>
      </p:pic>
      <p:pic>
        <p:nvPicPr>
          <p:cNvPr id="52227" name="Picture 15" descr="преузимање (22)"/>
          <p:cNvPicPr>
            <a:picLocks noChangeAspect="1" noChangeArrowheads="1"/>
          </p:cNvPicPr>
          <p:nvPr/>
        </p:nvPicPr>
        <p:blipFill>
          <a:blip r:embed="rId7"/>
          <a:srcRect/>
          <a:stretch>
            <a:fillRect/>
          </a:stretch>
        </p:blipFill>
        <p:spPr bwMode="auto">
          <a:xfrm>
            <a:off x="2057400" y="3505200"/>
            <a:ext cx="2514600" cy="101503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730508" cy="646331"/>
          </a:xfrm>
          <a:prstGeom prst="rect">
            <a:avLst/>
          </a:prstGeom>
        </p:spPr>
        <p:txBody>
          <a:bodyPr wrap="none">
            <a:spAutoFit/>
          </a:bodyPr>
          <a:lstStyle/>
          <a:p>
            <a:r>
              <a:rPr lang="sr-Cyrl-RS" sz="3600" b="1" dirty="0" smtClean="0"/>
              <a:t>Гугл+ - заштита</a:t>
            </a:r>
            <a:endParaRPr lang="sr-Cyrl-RS" sz="3600" b="1" dirty="0"/>
          </a:p>
        </p:txBody>
      </p:sp>
      <p:pic>
        <p:nvPicPr>
          <p:cNvPr id="53252" name="Picture 22" descr="преузимање (25)"/>
          <p:cNvPicPr>
            <a:picLocks noChangeAspect="1" noChangeArrowheads="1"/>
          </p:cNvPicPr>
          <p:nvPr/>
        </p:nvPicPr>
        <p:blipFill>
          <a:blip r:embed="rId2"/>
          <a:srcRect/>
          <a:stretch>
            <a:fillRect/>
          </a:stretch>
        </p:blipFill>
        <p:spPr bwMode="auto">
          <a:xfrm>
            <a:off x="4953000" y="381000"/>
            <a:ext cx="3238500" cy="1381125"/>
          </a:xfrm>
          <a:prstGeom prst="rect">
            <a:avLst/>
          </a:prstGeom>
          <a:noFill/>
        </p:spPr>
      </p:pic>
      <p:pic>
        <p:nvPicPr>
          <p:cNvPr id="53251" name="Picture 23" descr="преузимање (26)"/>
          <p:cNvPicPr>
            <a:picLocks noChangeAspect="1" noChangeArrowheads="1"/>
          </p:cNvPicPr>
          <p:nvPr/>
        </p:nvPicPr>
        <p:blipFill>
          <a:blip r:embed="rId3"/>
          <a:srcRect/>
          <a:stretch>
            <a:fillRect/>
          </a:stretch>
        </p:blipFill>
        <p:spPr bwMode="auto">
          <a:xfrm>
            <a:off x="4724400" y="1981200"/>
            <a:ext cx="3838575" cy="1714500"/>
          </a:xfrm>
          <a:prstGeom prst="rect">
            <a:avLst/>
          </a:prstGeom>
          <a:noFill/>
        </p:spPr>
      </p:pic>
      <p:pic>
        <p:nvPicPr>
          <p:cNvPr id="53250" name="Picture 24" descr="преузимање (27)"/>
          <p:cNvPicPr>
            <a:picLocks noChangeAspect="1" noChangeArrowheads="1"/>
          </p:cNvPicPr>
          <p:nvPr/>
        </p:nvPicPr>
        <p:blipFill>
          <a:blip r:embed="rId4"/>
          <a:srcRect/>
          <a:stretch>
            <a:fillRect/>
          </a:stretch>
        </p:blipFill>
        <p:spPr bwMode="auto">
          <a:xfrm>
            <a:off x="228600" y="4114800"/>
            <a:ext cx="3201383" cy="2438400"/>
          </a:xfrm>
          <a:prstGeom prst="rect">
            <a:avLst/>
          </a:prstGeom>
          <a:noFill/>
        </p:spPr>
      </p:pic>
      <p:pic>
        <p:nvPicPr>
          <p:cNvPr id="53249" name="Picture 25" descr="преузимање (28)"/>
          <p:cNvPicPr>
            <a:picLocks noChangeAspect="1" noChangeArrowheads="1"/>
          </p:cNvPicPr>
          <p:nvPr/>
        </p:nvPicPr>
        <p:blipFill>
          <a:blip r:embed="rId5"/>
          <a:srcRect/>
          <a:stretch>
            <a:fillRect/>
          </a:stretch>
        </p:blipFill>
        <p:spPr bwMode="auto">
          <a:xfrm>
            <a:off x="5219700" y="4857750"/>
            <a:ext cx="3924300" cy="2000250"/>
          </a:xfrm>
          <a:prstGeom prst="rect">
            <a:avLst/>
          </a:prstGeom>
          <a:noFill/>
        </p:spPr>
      </p:pic>
      <p:sp>
        <p:nvSpPr>
          <p:cNvPr id="53253" name="Rectangle 5"/>
          <p:cNvSpPr>
            <a:spLocks noChangeArrowheads="1"/>
          </p:cNvSpPr>
          <p:nvPr/>
        </p:nvSpPr>
        <p:spPr bwMode="auto">
          <a:xfrm>
            <a:off x="0" y="1066800"/>
            <a:ext cx="413446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CS" b="1"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Корак 1: </a:t>
            </a:r>
            <a:r>
              <a:rPr kumimoji="0" lang="sr-Latn-CS"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Отворите слику и изаберите „Опције“.</a:t>
            </a:r>
            <a:endParaRPr kumimoji="0" lang="sr-Latn-CS"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
        <p:nvSpPr>
          <p:cNvPr id="53254" name="Rectangle 6"/>
          <p:cNvSpPr>
            <a:spLocks noChangeArrowheads="1"/>
          </p:cNvSpPr>
          <p:nvPr/>
        </p:nvSpPr>
        <p:spPr bwMode="auto">
          <a:xfrm>
            <a:off x="0" y="2438400"/>
            <a:ext cx="353494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Корак 2: </a:t>
            </a:r>
            <a:r>
              <a:rPr kumimoji="0" lang="sr-Latn-CS"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Изаберите да пријавите слику.</a:t>
            </a:r>
            <a:endParaRPr kumimoji="0" lang="sr-Latn-CS"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
        <p:nvSpPr>
          <p:cNvPr id="53255" name="Rectangle 7"/>
          <p:cNvSpPr>
            <a:spLocks noChangeArrowheads="1"/>
          </p:cNvSpPr>
          <p:nvPr/>
        </p:nvSpPr>
        <p:spPr bwMode="auto">
          <a:xfrm>
            <a:off x="0" y="3581400"/>
            <a:ext cx="400782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Корак 3: </a:t>
            </a:r>
            <a:r>
              <a:rPr kumimoji="0" lang="sr-Latn-CS"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Изаберите разлог за пријављивање</a:t>
            </a:r>
            <a:r>
              <a:rPr kumimoji="0" lang="sr-Latn-CS" sz="1000" b="0" i="0" u="none" strike="noStrike" cap="none" normalizeH="0" baseline="0" dirty="0" smtClean="0">
                <a:ln>
                  <a:noFill/>
                </a:ln>
                <a:solidFill>
                  <a:schemeClr val="tx1"/>
                </a:solidFill>
                <a:effectLst/>
                <a:latin typeface="Helvetica"/>
                <a:ea typeface="Times New Roman" pitchFamily="18" charset="0"/>
                <a:cs typeface="Arial" pitchFamily="34" charset="0"/>
              </a:rPr>
              <a:t>.</a:t>
            </a:r>
            <a:endParaRPr kumimoji="0" lang="sr-Latn-C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3429000" y="5867400"/>
            <a:ext cx="142378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Потврђивање</a:t>
            </a:r>
            <a:endParaRPr kumimoji="0" lang="sr-Latn-CS"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b="0" i="0" u="none" strike="noStrike" cap="none" normalizeH="0" baseline="0" dirty="0" smtClean="0">
              <a:ln>
                <a:noFill/>
              </a:ln>
              <a:solidFill>
                <a:srgbClr val="002060"/>
              </a:solidFill>
              <a:effectLst/>
              <a:latin typeface="Arial" pitchFamily="34" charset="0"/>
              <a:cs typeface="Arial" pitchFamily="34" charset="0"/>
            </a:endParaRPr>
          </a:p>
        </p:txBody>
      </p:sp>
      <p:sp>
        <p:nvSpPr>
          <p:cNvPr id="53257" name="Rectangle 9"/>
          <p:cNvSpPr>
            <a:spLocks noChangeArrowheads="1"/>
          </p:cNvSpPr>
          <p:nvPr/>
        </p:nvSpPr>
        <p:spPr bwMode="auto">
          <a:xfrm>
            <a:off x="0" y="85058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a:xfrm>
            <a:off x="0" y="533400"/>
            <a:ext cx="5638800" cy="307777"/>
          </a:xfrm>
          <a:prstGeom prst="rect">
            <a:avLst/>
          </a:prstGeom>
        </p:spPr>
        <p:txBody>
          <a:bodyPr wrap="square">
            <a:spAutoFit/>
          </a:bodyPr>
          <a:lstStyle/>
          <a:p>
            <a:pPr lvl="0" fontAlgn="base">
              <a:spcBef>
                <a:spcPct val="0"/>
              </a:spcBef>
              <a:spcAft>
                <a:spcPct val="0"/>
              </a:spcAft>
            </a:pPr>
            <a:r>
              <a:rPr lang="sr-Latn-CS" b="1" dirty="0" smtClean="0">
                <a:solidFill>
                  <a:schemeClr val="bg2">
                    <a:lumMod val="10000"/>
                  </a:schemeClr>
                </a:solidFill>
                <a:latin typeface="Helvetica"/>
                <a:ea typeface="Times New Roman" pitchFamily="18" charset="0"/>
                <a:cs typeface="Arial" pitchFamily="34" charset="0"/>
              </a:rPr>
              <a:t>Како пријавити погрешан садржај (слику)</a:t>
            </a:r>
            <a:r>
              <a:rPr lang="sr-Latn-CS" dirty="0" smtClean="0">
                <a:solidFill>
                  <a:schemeClr val="bg2">
                    <a:lumMod val="10000"/>
                  </a:schemeClr>
                </a:solidFill>
                <a:latin typeface="Helvetica"/>
                <a:ea typeface="Times New Roman" pitchFamily="18" charset="0"/>
                <a:cs typeface="Arial" pitchFamily="34" charset="0"/>
              </a:rPr>
              <a:t> </a:t>
            </a:r>
            <a:r>
              <a:rPr lang="sr-Latn-CS" b="1" dirty="0" smtClean="0">
                <a:solidFill>
                  <a:schemeClr val="bg2">
                    <a:lumMod val="10000"/>
                  </a:schemeClr>
                </a:solidFill>
                <a:latin typeface="Helvetica"/>
                <a:ea typeface="Times New Roman" pitchFamily="18" charset="0"/>
                <a:cs typeface="Arial" pitchFamily="34" charset="0"/>
              </a:rPr>
              <a:t>на Гугл+?</a:t>
            </a:r>
            <a:endParaRPr lang="sr-Latn-CS" dirty="0" smtClean="0">
              <a:solidFill>
                <a:schemeClr val="bg2">
                  <a:lumMod val="10000"/>
                </a:schemeClr>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14325" y="5113337"/>
            <a:ext cx="8229600" cy="11572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405F"/>
              </a:buClr>
              <a:buSzPct val="100000"/>
              <a:buFont typeface="Arial"/>
              <a:buChar char="•"/>
            </a:pPr>
            <a:r>
              <a:rPr sz="2400" b="1" i="0" u="none" strike="noStrike" cap="none">
                <a:solidFill>
                  <a:srgbClr val="00405F"/>
                </a:solidFill>
                <a:latin typeface="Arial"/>
                <a:ea typeface="Arial"/>
                <a:cs typeface="Arial"/>
                <a:sym typeface="Arial"/>
              </a:rPr>
              <a:t>Заштита података (радних фајлова)</a:t>
            </a:r>
          </a:p>
          <a:p>
            <a:pPr marL="342900" marR="0" lvl="0" indent="-342900" algn="l" rtl="0">
              <a:spcBef>
                <a:spcPts val="1200"/>
              </a:spcBef>
              <a:spcAft>
                <a:spcPts val="0"/>
              </a:spcAft>
              <a:buClr>
                <a:srgbClr val="000000"/>
              </a:buClr>
              <a:buSzPct val="100000"/>
              <a:buFont typeface="Arial"/>
              <a:buChar char="•"/>
            </a:pPr>
            <a:r>
              <a:rPr sz="2400" b="1" i="0" u="none" strike="noStrike" cap="none">
                <a:solidFill>
                  <a:srgbClr val="000000"/>
                </a:solidFill>
                <a:latin typeface="Arial"/>
                <a:ea typeface="Arial"/>
                <a:cs typeface="Arial"/>
                <a:sym typeface="Arial"/>
              </a:rPr>
              <a:t> </a:t>
            </a:r>
            <a:r>
              <a:rPr sz="2400" b="1" i="0" u="sng" strike="noStrike" cap="none">
                <a:solidFill>
                  <a:schemeClr val="hlink"/>
                </a:solidFill>
                <a:latin typeface="Arial"/>
                <a:ea typeface="Arial"/>
                <a:cs typeface="Arial"/>
                <a:sym typeface="Arial"/>
                <a:hlinkClick r:id="rId3" action="ppaction://hlinksldjump"/>
              </a:rPr>
              <a:t>Заштита приватности (лична безбедност)</a:t>
            </a:r>
            <a:endParaRPr sz="2400" b="1" i="0" u="sng" strike="noStrike" cap="none">
              <a:solidFill>
                <a:schemeClr val="hlink"/>
              </a:solidFill>
              <a:latin typeface="Arial"/>
              <a:ea typeface="Arial"/>
              <a:cs typeface="Arial"/>
              <a:sym typeface="Arial"/>
              <a:hlinkClick r:id="rId4"/>
            </a:endParaRPr>
          </a:p>
          <a:p>
            <a:pPr marL="342900" marR="0" lvl="0" indent="-342900" algn="l" rtl="0">
              <a:spcBef>
                <a:spcPts val="1240"/>
              </a:spcBef>
              <a:spcAft>
                <a:spcPts val="0"/>
              </a:spcAft>
              <a:buClr>
                <a:srgbClr val="000000"/>
              </a:buClr>
              <a:buSzPct val="100000"/>
              <a:buFont typeface="Arial"/>
              <a:buNone/>
            </a:pPr>
            <a:endParaRPr sz="3200" b="0" i="0" u="none" strike="noStrike" cap="none">
              <a:solidFill>
                <a:srgbClr val="000000"/>
              </a:solidFill>
              <a:latin typeface="Arial"/>
              <a:ea typeface="Arial"/>
              <a:cs typeface="Arial"/>
              <a:sym typeface="Arial"/>
            </a:endParaRPr>
          </a:p>
        </p:txBody>
      </p:sp>
      <p:sp>
        <p:nvSpPr>
          <p:cNvPr id="91" name="Shape 91"/>
          <p:cNvSpPr/>
          <p:nvPr/>
        </p:nvSpPr>
        <p:spPr>
          <a:xfrm>
            <a:off x="314651" y="704333"/>
            <a:ext cx="6008696"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sz="3600" b="1" i="0" u="none" strike="noStrike" cap="small">
                <a:solidFill>
                  <a:srgbClr val="00416D"/>
                </a:solidFill>
                <a:latin typeface="Arial"/>
                <a:ea typeface="Arial"/>
                <a:cs typeface="Arial"/>
                <a:sym typeface="Arial"/>
              </a:rPr>
              <a:t>Дигитална безбедост</a:t>
            </a:r>
          </a:p>
        </p:txBody>
      </p:sp>
      <p:sp>
        <p:nvSpPr>
          <p:cNvPr id="92" name="Shape 92"/>
          <p:cNvSpPr txBox="1">
            <a:spLocks noGrp="1"/>
          </p:cNvSpPr>
          <p:nvPr>
            <p:ph type="body" idx="2"/>
          </p:nvPr>
        </p:nvSpPr>
        <p:spPr>
          <a:xfrm>
            <a:off x="0" y="2424113"/>
            <a:ext cx="9144000" cy="132873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rgbClr val="00405F"/>
              </a:buClr>
              <a:buSzPct val="25000"/>
              <a:buFont typeface="Arial"/>
              <a:buNone/>
            </a:pPr>
            <a:r>
              <a:rPr sz="2000" b="1" i="0" u="none" strike="noStrike" cap="none">
                <a:solidFill>
                  <a:srgbClr val="00405F"/>
                </a:solidFill>
                <a:latin typeface="Arial"/>
                <a:ea typeface="Arial"/>
                <a:cs typeface="Arial"/>
                <a:sym typeface="Arial"/>
              </a:rPr>
              <a:t>Заштита података је скуп различитих метода којима се дигитални подаци штите током процеса дигиталног преноса података или дигиталне комуникације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6" descr="преузимање (29)"/>
          <p:cNvPicPr>
            <a:picLocks noChangeAspect="1" noChangeArrowheads="1"/>
          </p:cNvPicPr>
          <p:nvPr/>
        </p:nvPicPr>
        <p:blipFill>
          <a:blip r:embed="rId2"/>
          <a:srcRect/>
          <a:stretch>
            <a:fillRect/>
          </a:stretch>
        </p:blipFill>
        <p:spPr bwMode="auto">
          <a:xfrm>
            <a:off x="685800" y="1066800"/>
            <a:ext cx="4105275" cy="1752600"/>
          </a:xfrm>
          <a:prstGeom prst="rect">
            <a:avLst/>
          </a:prstGeom>
          <a:noFill/>
        </p:spPr>
      </p:pic>
      <p:pic>
        <p:nvPicPr>
          <p:cNvPr id="54274" name="Picture 27" descr="преузимање (30)"/>
          <p:cNvPicPr>
            <a:picLocks noChangeAspect="1" noChangeArrowheads="1"/>
          </p:cNvPicPr>
          <p:nvPr/>
        </p:nvPicPr>
        <p:blipFill>
          <a:blip r:embed="rId3"/>
          <a:srcRect/>
          <a:stretch>
            <a:fillRect/>
          </a:stretch>
        </p:blipFill>
        <p:spPr bwMode="auto">
          <a:xfrm>
            <a:off x="5038725" y="1981200"/>
            <a:ext cx="4105275" cy="2695575"/>
          </a:xfrm>
          <a:prstGeom prst="rect">
            <a:avLst/>
          </a:prstGeom>
          <a:noFill/>
        </p:spPr>
      </p:pic>
      <p:pic>
        <p:nvPicPr>
          <p:cNvPr id="54273" name="Picture 28" descr="преузимање (31)"/>
          <p:cNvPicPr>
            <a:picLocks noChangeAspect="1" noChangeArrowheads="1"/>
          </p:cNvPicPr>
          <p:nvPr/>
        </p:nvPicPr>
        <p:blipFill>
          <a:blip r:embed="rId4"/>
          <a:srcRect/>
          <a:stretch>
            <a:fillRect/>
          </a:stretch>
        </p:blipFill>
        <p:spPr bwMode="auto">
          <a:xfrm>
            <a:off x="228600" y="3733800"/>
            <a:ext cx="4171950" cy="2105025"/>
          </a:xfrm>
          <a:prstGeom prst="rect">
            <a:avLst/>
          </a:prstGeom>
          <a:noFill/>
        </p:spPr>
      </p:pic>
      <p:sp>
        <p:nvSpPr>
          <p:cNvPr id="54276" name="Rectangle 4"/>
          <p:cNvSpPr>
            <a:spLocks noChangeArrowheads="1"/>
          </p:cNvSpPr>
          <p:nvPr/>
        </p:nvSpPr>
        <p:spPr bwMode="auto">
          <a:xfrm>
            <a:off x="0" y="533400"/>
            <a:ext cx="69342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CS" b="1"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Корак 1: </a:t>
            </a:r>
            <a:r>
              <a:rPr kumimoji="0" lang="sr-Latn-CS"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Кликните на дугме поред поста, како би га означили као неприкладан и кликните на „Пријави злоупотребу</a:t>
            </a:r>
            <a:r>
              <a:rPr kumimoji="0" lang="sr-Latn-CS" sz="1000"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a:t>
            </a:r>
            <a:endParaRPr kumimoji="0" lang="sr-Latn-CS" sz="12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
        <p:nvSpPr>
          <p:cNvPr id="54277" name="Rectangle 5"/>
          <p:cNvSpPr>
            <a:spLocks noChangeArrowheads="1"/>
          </p:cNvSpPr>
          <p:nvPr/>
        </p:nvSpPr>
        <p:spPr bwMode="auto">
          <a:xfrm>
            <a:off x="0" y="2971800"/>
            <a:ext cx="50292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9300" marR="0" lvl="0" indent="-749300" algn="l" defTabSz="914400" rtl="0" eaLnBrk="1" fontAlgn="base" latinLnBrk="0" hangingPunct="1">
              <a:lnSpc>
                <a:spcPct val="100000"/>
              </a:lnSpc>
              <a:spcBef>
                <a:spcPct val="0"/>
              </a:spcBef>
              <a:spcAft>
                <a:spcPct val="0"/>
              </a:spcAft>
              <a:buClrTx/>
              <a:buSzTx/>
              <a:buFontTx/>
              <a:buNone/>
              <a:tabLst/>
            </a:pPr>
            <a:r>
              <a:rPr kumimoji="0" lang="sr-Latn-CS" b="1"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Корак 2: </a:t>
            </a:r>
            <a:r>
              <a:rPr kumimoji="0" lang="sr-Latn-CS"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Изаберите разлог за пријављивање и кликни „Пошаљи</a:t>
            </a:r>
            <a:r>
              <a:rPr kumimoji="0" lang="sr-Cyrl-RS"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a:t>
            </a:r>
            <a:r>
              <a:rPr kumimoji="0" lang="sr-Latn-CS" sz="1000"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a:t>
            </a:r>
            <a:endParaRPr kumimoji="0" lang="sr-Latn-CS" sz="12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
        <p:nvSpPr>
          <p:cNvPr id="54278" name="Rectangle 6"/>
          <p:cNvSpPr>
            <a:spLocks noChangeArrowheads="1"/>
          </p:cNvSpPr>
          <p:nvPr/>
        </p:nvSpPr>
        <p:spPr bwMode="auto">
          <a:xfrm>
            <a:off x="4572000" y="5105400"/>
            <a:ext cx="152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Потврђивање</a:t>
            </a:r>
            <a:endParaRPr kumimoji="0" lang="sr-Latn-CS"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
        <p:nvSpPr>
          <p:cNvPr id="54279" name="Rectangle 7"/>
          <p:cNvSpPr>
            <a:spLocks noChangeArrowheads="1"/>
          </p:cNvSpPr>
          <p:nvPr/>
        </p:nvSpPr>
        <p:spPr bwMode="auto">
          <a:xfrm>
            <a:off x="0" y="6027003"/>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На сличан начин можете да блокирате и одређеног корисника, а када </a:t>
            </a:r>
            <a:r>
              <a:rPr kumimoji="0" lang="sr-Cyrl-RS" sz="1600"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 о</a:t>
            </a:r>
            <a:r>
              <a:rPr kumimoji="0" lang="sr-Latn-CS" sz="1600" b="0" i="0" u="none" strike="noStrike" cap="none" normalizeH="0" baseline="0" dirty="0" smtClean="0">
                <a:ln>
                  <a:noFill/>
                </a:ln>
                <a:solidFill>
                  <a:schemeClr val="bg2">
                    <a:lumMod val="10000"/>
                  </a:schemeClr>
                </a:solidFill>
                <a:effectLst/>
                <a:latin typeface="Helvetica"/>
                <a:ea typeface="Times New Roman" pitchFamily="18" charset="0"/>
                <a:cs typeface="Arial" pitchFamily="34" charset="0"/>
              </a:rPr>
              <a:t>творите свој профил  и одаберите „Settings“ (Подешавања), можете подесити заштиту ваше приватности.</a:t>
            </a:r>
            <a:endParaRPr kumimoji="0" lang="sr-Latn-CS" sz="16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
        <p:nvSpPr>
          <p:cNvPr id="12" name="Rectangle 11"/>
          <p:cNvSpPr/>
          <p:nvPr/>
        </p:nvSpPr>
        <p:spPr>
          <a:xfrm>
            <a:off x="0" y="0"/>
            <a:ext cx="5788764" cy="369332"/>
          </a:xfrm>
          <a:prstGeom prst="rect">
            <a:avLst/>
          </a:prstGeom>
        </p:spPr>
        <p:txBody>
          <a:bodyPr wrap="none">
            <a:spAutoFit/>
          </a:bodyPr>
          <a:lstStyle/>
          <a:p>
            <a:pPr lvl="0" fontAlgn="base">
              <a:spcBef>
                <a:spcPct val="0"/>
              </a:spcBef>
              <a:spcAft>
                <a:spcPct val="0"/>
              </a:spcAft>
            </a:pPr>
            <a:r>
              <a:rPr lang="sr-Latn-CS" sz="1800" b="1" dirty="0" smtClean="0">
                <a:solidFill>
                  <a:srgbClr val="002060"/>
                </a:solidFill>
                <a:latin typeface="Helvetica"/>
                <a:ea typeface="Times New Roman" pitchFamily="18" charset="0"/>
                <a:cs typeface="Arial" pitchFamily="34" charset="0"/>
              </a:rPr>
              <a:t>Како сигнализирати погрешан садржај на Гугл+?</a:t>
            </a:r>
            <a:endParaRPr lang="sr-Latn-CS" sz="1800" dirty="0" smtClean="0">
              <a:solidFill>
                <a:srgbClr val="00206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295400"/>
            <a:ext cx="8229600" cy="5181600"/>
          </a:xfrm>
        </p:spPr>
        <p:txBody>
          <a:bodyPr/>
          <a:lstStyle/>
          <a:p>
            <a:r>
              <a:rPr lang="ru-RU" sz="2400" dirty="0" smtClean="0"/>
              <a:t>- </a:t>
            </a:r>
            <a:r>
              <a:rPr lang="ru-RU" sz="2400" dirty="0" smtClean="0">
                <a:hlinkClick r:id="rId2"/>
              </a:rPr>
              <a:t>S.O.S. телефон</a:t>
            </a:r>
            <a:r>
              <a:rPr lang="ru-RU" sz="2400" dirty="0" smtClean="0"/>
              <a:t> Министарства просвете, науке и технолошког развоја 0800 200 201</a:t>
            </a:r>
            <a:br>
              <a:rPr lang="ru-RU" sz="2400" dirty="0" smtClean="0"/>
            </a:br>
            <a:r>
              <a:rPr lang="ru-RU" sz="2400" dirty="0" smtClean="0"/>
              <a:t>- и-мејл адреса Посебног тужилаштва за високотехнолошки криминал Републике Србије </a:t>
            </a:r>
            <a:r>
              <a:rPr lang="ru-RU" sz="2400" dirty="0" smtClean="0">
                <a:hlinkClick r:id="rId3"/>
              </a:rPr>
              <a:t>vtk@beograd.vtk.jt.rs</a:t>
            </a:r>
            <a:br>
              <a:rPr lang="ru-RU" sz="2400" dirty="0" smtClean="0">
                <a:hlinkClick r:id="rId3"/>
              </a:rPr>
            </a:br>
            <a:r>
              <a:rPr lang="ru-RU" sz="2400" dirty="0" smtClean="0"/>
              <a:t>- Нет патрола за пријаву нелегалних и штетних садржаја на интернету на и-мејл адресу </a:t>
            </a:r>
            <a:r>
              <a:rPr lang="ru-RU" sz="2400" dirty="0" smtClean="0">
                <a:hlinkClick r:id="rId4"/>
              </a:rPr>
              <a:t>prijava@netpatrola.rs</a:t>
            </a:r>
            <a:endParaRPr lang="ru-RU" sz="2400" dirty="0" smtClean="0"/>
          </a:p>
          <a:p>
            <a:r>
              <a:rPr lang="ru-RU" sz="2400" dirty="0" smtClean="0"/>
              <a:t>- Сајт који се бави разним врстама превара у Србији, где можете да пријавите овакве случајеве </a:t>
            </a:r>
            <a:r>
              <a:rPr lang="ru-RU" sz="2400" dirty="0" smtClean="0">
                <a:hlinkClick r:id="rId5"/>
              </a:rPr>
              <a:t>http://www.prevara.info/index.php?option=com_frontpage&amp;Itemid=1</a:t>
            </a:r>
            <a:endParaRPr lang="ru-RU" sz="2400" dirty="0"/>
          </a:p>
        </p:txBody>
      </p:sp>
      <p:sp>
        <p:nvSpPr>
          <p:cNvPr id="3" name="Title 2"/>
          <p:cNvSpPr>
            <a:spLocks noGrp="1"/>
          </p:cNvSpPr>
          <p:nvPr>
            <p:ph type="title"/>
          </p:nvPr>
        </p:nvSpPr>
        <p:spPr>
          <a:xfrm>
            <a:off x="177800" y="515936"/>
            <a:ext cx="7289800" cy="855663"/>
          </a:xfrm>
        </p:spPr>
        <p:txBody>
          <a:bodyPr/>
          <a:lstStyle/>
          <a:p>
            <a:r>
              <a:rPr lang="ru-RU" sz="4000" b="1" dirty="0" smtClean="0">
                <a:latin typeface="Calibri" pitchFamily="34" charset="0"/>
                <a:cs typeface="Calibri" pitchFamily="34" charset="0"/>
              </a:rPr>
              <a:t>Коме се обратити?</a:t>
            </a:r>
            <a:r>
              <a:rPr lang="ru-RU" sz="4000" dirty="0" smtClean="0">
                <a:latin typeface="Calibri" pitchFamily="34" charset="0"/>
                <a:cs typeface="Calibri" pitchFamily="34" charset="0"/>
              </a:rPr>
              <a:t/>
            </a:r>
            <a:br>
              <a:rPr lang="ru-RU" sz="4000" dirty="0" smtClean="0">
                <a:latin typeface="Calibri" pitchFamily="34" charset="0"/>
                <a:cs typeface="Calibri" pitchFamily="34" charset="0"/>
              </a:rPr>
            </a:br>
            <a:endParaRPr lang="sr-Latn-BA" sz="4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a:blip r:embed="rId3">
            <a:alphaModFix/>
          </a:blip>
          <a:stretch>
            <a:fillRect/>
          </a:stretch>
        </p:blipFill>
        <p:spPr>
          <a:xfrm>
            <a:off x="0" y="0"/>
            <a:ext cx="9144000" cy="6858000"/>
          </a:xfrm>
          <a:prstGeom prst="rect">
            <a:avLst/>
          </a:prstGeom>
          <a:noFill/>
          <a:ln>
            <a:noFill/>
          </a:ln>
        </p:spPr>
      </p:pic>
      <p:sp>
        <p:nvSpPr>
          <p:cNvPr id="208" name="Shape 208"/>
          <p:cNvSpPr/>
          <p:nvPr/>
        </p:nvSpPr>
        <p:spPr>
          <a:xfrm>
            <a:off x="828241" y="4811876"/>
            <a:ext cx="4955203" cy="14465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sz="8800" b="1" i="0" u="none" strike="noStrike" cap="none">
                <a:solidFill>
                  <a:srgbClr val="515151"/>
                </a:solidFill>
                <a:latin typeface="Arial"/>
                <a:ea typeface="Arial"/>
                <a:cs typeface="Arial"/>
                <a:sym typeface="Arial"/>
              </a:rPr>
              <a:t>К  Р  А  Ј</a:t>
            </a:r>
          </a:p>
        </p:txBody>
      </p:sp>
      <p:pic>
        <p:nvPicPr>
          <p:cNvPr id="209" name="Shape 209">
            <a:hlinkClick r:id="rId4" action="ppaction://hlinksldjump"/>
          </p:cNvPr>
          <p:cNvPicPr preferRelativeResize="0"/>
          <p:nvPr/>
        </p:nvPicPr>
        <p:blipFill>
          <a:blip r:embed="rId5">
            <a:alphaModFix/>
          </a:blip>
          <a:stretch>
            <a:fillRect/>
          </a:stretch>
        </p:blipFill>
        <p:spPr>
          <a:xfrm>
            <a:off x="8399463" y="6075362"/>
            <a:ext cx="744537" cy="78263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317500" y="4737100"/>
            <a:ext cx="8229600" cy="1650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08E"/>
              </a:buClr>
              <a:buSzPct val="100000"/>
              <a:buFont typeface="Arial"/>
              <a:buChar char="•"/>
            </a:pPr>
            <a:r>
              <a:rPr sz="2000" b="1" i="0" u="sng" strike="noStrike" cap="none">
                <a:solidFill>
                  <a:schemeClr val="hlink"/>
                </a:solidFill>
                <a:latin typeface="Arial"/>
                <a:ea typeface="Arial"/>
                <a:cs typeface="Arial"/>
                <a:sym typeface="Arial"/>
                <a:hlinkClick r:id="rId3" action="ppaction://hlinksldjump"/>
              </a:rPr>
              <a:t>Енкриптовање податка</a:t>
            </a:r>
            <a:endParaRPr sz="2000" b="1" i="0" u="sng" strike="noStrike" cap="none">
              <a:solidFill>
                <a:schemeClr val="hlink"/>
              </a:solidFill>
              <a:latin typeface="Arial"/>
              <a:ea typeface="Arial"/>
              <a:cs typeface="Arial"/>
              <a:sym typeface="Arial"/>
              <a:hlinkClick r:id="rId4"/>
            </a:endParaRPr>
          </a:p>
          <a:p>
            <a:pPr marL="342900" marR="0" lvl="0" indent="-342900" algn="l" rtl="0">
              <a:spcBef>
                <a:spcPts val="400"/>
              </a:spcBef>
              <a:spcAft>
                <a:spcPts val="0"/>
              </a:spcAft>
              <a:buClr>
                <a:srgbClr val="00608E"/>
              </a:buClr>
              <a:buSzPct val="100000"/>
              <a:buFont typeface="Arial"/>
              <a:buChar char="•"/>
            </a:pPr>
            <a:r>
              <a:rPr sz="2000" b="1" i="0" u="sng" strike="noStrike" cap="none">
                <a:solidFill>
                  <a:schemeClr val="hlink"/>
                </a:solidFill>
                <a:latin typeface="Arial"/>
                <a:ea typeface="Arial"/>
                <a:cs typeface="Arial"/>
                <a:sym typeface="Arial"/>
                <a:hlinkClick r:id="rId5" action="ppaction://hlinksldjump"/>
              </a:rPr>
              <a:t>Сигурносна копија података -  Backup копија</a:t>
            </a:r>
            <a:endParaRPr sz="2000" b="1" i="0" u="sng" strike="noStrike" cap="none">
              <a:solidFill>
                <a:schemeClr val="hlink"/>
              </a:solidFill>
              <a:latin typeface="Arial"/>
              <a:ea typeface="Arial"/>
              <a:cs typeface="Arial"/>
              <a:sym typeface="Arial"/>
              <a:hlinkClick r:id="rId6"/>
            </a:endParaRPr>
          </a:p>
          <a:p>
            <a:pPr marL="342900" marR="0" lvl="0" indent="-342900" algn="l" rtl="0">
              <a:spcBef>
                <a:spcPts val="400"/>
              </a:spcBef>
              <a:spcAft>
                <a:spcPts val="0"/>
              </a:spcAft>
              <a:buClr>
                <a:srgbClr val="00608E"/>
              </a:buClr>
              <a:buSzPct val="100000"/>
              <a:buFont typeface="Arial"/>
              <a:buChar char="•"/>
            </a:pPr>
            <a:r>
              <a:rPr sz="2000" b="1" i="0" u="sng" strike="noStrike" cap="none">
                <a:solidFill>
                  <a:schemeClr val="hlink"/>
                </a:solidFill>
                <a:latin typeface="Arial"/>
                <a:ea typeface="Arial"/>
                <a:cs typeface="Arial"/>
                <a:sym typeface="Arial"/>
                <a:hlinkClick r:id="rId7" action="ppaction://hlinksldjump"/>
              </a:rPr>
              <a:t>Сакривање података</a:t>
            </a:r>
            <a:endParaRPr sz="2000" b="1" i="0" u="sng" strike="noStrike" cap="none">
              <a:solidFill>
                <a:schemeClr val="hlink"/>
              </a:solidFill>
              <a:latin typeface="Arial"/>
              <a:ea typeface="Arial"/>
              <a:cs typeface="Arial"/>
              <a:sym typeface="Arial"/>
              <a:hlinkClick r:id="rId8"/>
            </a:endParaRPr>
          </a:p>
          <a:p>
            <a:pPr marL="342900" marR="0" lvl="0" indent="-342900" algn="l" rtl="0">
              <a:spcBef>
                <a:spcPts val="400"/>
              </a:spcBef>
              <a:spcAft>
                <a:spcPts val="0"/>
              </a:spcAft>
              <a:buClr>
                <a:srgbClr val="00608E"/>
              </a:buClr>
              <a:buSzPct val="100000"/>
              <a:buFont typeface="Arial"/>
              <a:buChar char="•"/>
            </a:pPr>
            <a:r>
              <a:rPr sz="2000" b="1" i="0" u="sng" strike="noStrike" cap="none">
                <a:solidFill>
                  <a:schemeClr val="hlink"/>
                </a:solidFill>
                <a:latin typeface="Arial"/>
                <a:ea typeface="Arial"/>
                <a:cs typeface="Arial"/>
                <a:sym typeface="Arial"/>
                <a:hlinkClick r:id="rId9" action="ppaction://hlinksldjump"/>
              </a:rPr>
              <a:t>Уништавање података</a:t>
            </a:r>
            <a:endParaRPr sz="2000" b="1" i="0" u="sng" strike="noStrike" cap="none">
              <a:solidFill>
                <a:schemeClr val="hlink"/>
              </a:solidFill>
              <a:latin typeface="Arial"/>
              <a:ea typeface="Arial"/>
              <a:cs typeface="Arial"/>
              <a:sym typeface="Arial"/>
              <a:hlinkClick r:id="rId10"/>
            </a:endParaRPr>
          </a:p>
        </p:txBody>
      </p:sp>
      <p:sp>
        <p:nvSpPr>
          <p:cNvPr id="98" name="Shape 98"/>
          <p:cNvSpPr txBox="1">
            <a:spLocks noGrp="1"/>
          </p:cNvSpPr>
          <p:nvPr>
            <p:ph type="title"/>
          </p:nvPr>
        </p:nvSpPr>
        <p:spPr>
          <a:xfrm>
            <a:off x="177800" y="515937"/>
            <a:ext cx="7226300" cy="5635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sz="3600" b="1" i="0" u="none" strike="noStrike" cap="small">
                <a:solidFill>
                  <a:srgbClr val="00416D"/>
                </a:solidFill>
                <a:latin typeface="Arial"/>
                <a:ea typeface="Arial"/>
                <a:cs typeface="Arial"/>
                <a:sym typeface="Arial"/>
              </a:rPr>
              <a:t>Mетоде заштите датотека</a:t>
            </a:r>
          </a:p>
        </p:txBody>
      </p:sp>
      <p:pic>
        <p:nvPicPr>
          <p:cNvPr id="99" name="Shape 99"/>
          <p:cNvPicPr preferRelativeResize="0"/>
          <p:nvPr/>
        </p:nvPicPr>
        <p:blipFill>
          <a:blip r:embed="rId11">
            <a:alphaModFix/>
          </a:blip>
          <a:stretch>
            <a:fillRect/>
          </a:stretch>
        </p:blipFill>
        <p:spPr>
          <a:xfrm>
            <a:off x="2349500" y="2344738"/>
            <a:ext cx="3619499" cy="198596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0" y="5943600"/>
            <a:ext cx="8054974" cy="5635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2400" b="1" i="0" u="none" strike="noStrike" cap="none">
                <a:solidFill>
                  <a:srgbClr val="00405F"/>
                </a:solidFill>
                <a:latin typeface="Arial"/>
                <a:ea typeface="Arial"/>
                <a:cs typeface="Arial"/>
                <a:sym typeface="Arial"/>
              </a:rPr>
              <a:t>Енкриптовање података је заштита докумената од неовлашћеног приступа</a:t>
            </a:r>
          </a:p>
        </p:txBody>
      </p:sp>
      <p:pic>
        <p:nvPicPr>
          <p:cNvPr id="106" name="Shape 106"/>
          <p:cNvPicPr preferRelativeResize="0"/>
          <p:nvPr/>
        </p:nvPicPr>
        <p:blipFill>
          <a:blip r:embed="rId3">
            <a:alphaModFix/>
          </a:blip>
          <a:stretch>
            <a:fillRect/>
          </a:stretch>
        </p:blipFill>
        <p:spPr>
          <a:xfrm>
            <a:off x="2101850" y="2160588"/>
            <a:ext cx="4765675" cy="3573462"/>
          </a:xfrm>
          <a:prstGeom prst="rect">
            <a:avLst/>
          </a:prstGeom>
          <a:noFill/>
          <a:ln>
            <a:noFill/>
          </a:ln>
        </p:spPr>
      </p:pic>
      <p:sp>
        <p:nvSpPr>
          <p:cNvPr id="107" name="Shape 107"/>
          <p:cNvSpPr txBox="1">
            <a:spLocks noGrp="1"/>
          </p:cNvSpPr>
          <p:nvPr>
            <p:ph type="body" idx="1"/>
          </p:nvPr>
        </p:nvSpPr>
        <p:spPr>
          <a:xfrm>
            <a:off x="2101850" y="2160588"/>
            <a:ext cx="4765674" cy="3573462"/>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p>
        </p:txBody>
      </p:sp>
      <p:sp>
        <p:nvSpPr>
          <p:cNvPr id="108" name="Shape 108"/>
          <p:cNvSpPr/>
          <p:nvPr/>
        </p:nvSpPr>
        <p:spPr>
          <a:xfrm>
            <a:off x="265161" y="631762"/>
            <a:ext cx="6933564"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sz="3600" b="1" i="0" u="none" strike="noStrike" cap="small">
                <a:solidFill>
                  <a:srgbClr val="00416D"/>
                </a:solidFill>
                <a:latin typeface="Arial"/>
                <a:ea typeface="Arial"/>
                <a:cs typeface="Arial"/>
                <a:sym typeface="Arial"/>
              </a:rPr>
              <a:t>Енкриптовање података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0" y="693737"/>
            <a:ext cx="7581899" cy="5635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3600" b="1" i="0" u="none" strike="noStrike" cap="small">
                <a:solidFill>
                  <a:srgbClr val="00416D"/>
                </a:solidFill>
                <a:latin typeface="Arial"/>
                <a:ea typeface="Arial"/>
                <a:cs typeface="Arial"/>
                <a:sym typeface="Arial"/>
              </a:rPr>
              <a:t>Сигурноснa копијa</a:t>
            </a:r>
          </a:p>
        </p:txBody>
      </p:sp>
      <p:pic>
        <p:nvPicPr>
          <p:cNvPr id="115" name="Shape 115"/>
          <p:cNvPicPr preferRelativeResize="0"/>
          <p:nvPr/>
        </p:nvPicPr>
        <p:blipFill>
          <a:blip r:embed="rId3">
            <a:alphaModFix/>
          </a:blip>
          <a:stretch>
            <a:fillRect/>
          </a:stretch>
        </p:blipFill>
        <p:spPr>
          <a:xfrm>
            <a:off x="406400" y="2470150"/>
            <a:ext cx="3727449" cy="3565524"/>
          </a:xfrm>
          <a:prstGeom prst="rect">
            <a:avLst/>
          </a:prstGeom>
          <a:noFill/>
          <a:ln>
            <a:noFill/>
          </a:ln>
        </p:spPr>
      </p:pic>
      <p:pic>
        <p:nvPicPr>
          <p:cNvPr id="116" name="Shape 116"/>
          <p:cNvPicPr preferRelativeResize="0"/>
          <p:nvPr/>
        </p:nvPicPr>
        <p:blipFill>
          <a:blip r:embed="rId4">
            <a:alphaModFix/>
          </a:blip>
          <a:stretch>
            <a:fillRect/>
          </a:stretch>
        </p:blipFill>
        <p:spPr>
          <a:xfrm>
            <a:off x="4495800" y="2157413"/>
            <a:ext cx="4249737" cy="3581400"/>
          </a:xfrm>
          <a:prstGeom prst="rect">
            <a:avLst/>
          </a:prstGeom>
          <a:noFill/>
          <a:ln>
            <a:noFill/>
          </a:ln>
        </p:spPr>
      </p:pic>
      <p:sp>
        <p:nvSpPr>
          <p:cNvPr id="117" name="Shape 117"/>
          <p:cNvSpPr txBox="1"/>
          <p:nvPr/>
        </p:nvSpPr>
        <p:spPr>
          <a:xfrm>
            <a:off x="4891087" y="5935662"/>
            <a:ext cx="3541712" cy="3698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1800" b="1" i="1" u="none" strike="noStrike" cap="none">
                <a:solidFill>
                  <a:srgbClr val="00405F"/>
                </a:solidFill>
                <a:latin typeface="Arial"/>
                <a:ea typeface="Arial"/>
                <a:cs typeface="Arial"/>
                <a:sym typeface="Arial"/>
              </a:rPr>
              <a:t>Одабери опцију</a:t>
            </a:r>
          </a:p>
        </p:txBody>
      </p:sp>
      <p:pic>
        <p:nvPicPr>
          <p:cNvPr id="118" name="Shape 118"/>
          <p:cNvPicPr preferRelativeResize="0"/>
          <p:nvPr/>
        </p:nvPicPr>
        <p:blipFill>
          <a:blip r:embed="rId5">
            <a:alphaModFix/>
          </a:blip>
          <a:stretch>
            <a:fillRect/>
          </a:stretch>
        </p:blipFill>
        <p:spPr>
          <a:xfrm>
            <a:off x="8399463" y="6075362"/>
            <a:ext cx="744537" cy="78263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77798" y="515937"/>
            <a:ext cx="7384142" cy="5635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3600" b="1" i="0" u="none" strike="noStrike" cap="small">
                <a:solidFill>
                  <a:srgbClr val="00416D"/>
                </a:solidFill>
                <a:latin typeface="Arial"/>
                <a:ea typeface="Arial"/>
                <a:cs typeface="Arial"/>
                <a:sym typeface="Arial"/>
              </a:rPr>
              <a:t>Сакривање датотеке</a:t>
            </a:r>
          </a:p>
        </p:txBody>
      </p:sp>
      <p:pic>
        <p:nvPicPr>
          <p:cNvPr id="124" name="Shape 124"/>
          <p:cNvPicPr preferRelativeResize="0"/>
          <p:nvPr/>
        </p:nvPicPr>
        <p:blipFill>
          <a:blip r:embed="rId3">
            <a:alphaModFix/>
          </a:blip>
          <a:stretch>
            <a:fillRect/>
          </a:stretch>
        </p:blipFill>
        <p:spPr>
          <a:xfrm>
            <a:off x="622300" y="2568575"/>
            <a:ext cx="3392488" cy="3708400"/>
          </a:xfrm>
          <a:prstGeom prst="rect">
            <a:avLst/>
          </a:prstGeom>
          <a:noFill/>
          <a:ln>
            <a:noFill/>
          </a:ln>
        </p:spPr>
      </p:pic>
      <p:pic>
        <p:nvPicPr>
          <p:cNvPr id="125" name="Shape 125"/>
          <p:cNvPicPr preferRelativeResize="0"/>
          <p:nvPr/>
        </p:nvPicPr>
        <p:blipFill>
          <a:blip r:embed="rId4">
            <a:alphaModFix/>
          </a:blip>
          <a:stretch>
            <a:fillRect/>
          </a:stretch>
        </p:blipFill>
        <p:spPr>
          <a:xfrm>
            <a:off x="5019675" y="2557463"/>
            <a:ext cx="2895600" cy="37052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77800" y="571500"/>
            <a:ext cx="7188199" cy="5635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3600" b="1" i="0" u="none" strike="noStrike" cap="small">
                <a:solidFill>
                  <a:srgbClr val="00416D"/>
                </a:solidFill>
                <a:latin typeface="Arial"/>
                <a:ea typeface="Arial"/>
                <a:cs typeface="Arial"/>
                <a:sym typeface="Arial"/>
              </a:rPr>
              <a:t>Уништавање – брисање</a:t>
            </a:r>
          </a:p>
        </p:txBody>
      </p:sp>
      <p:pic>
        <p:nvPicPr>
          <p:cNvPr id="132" name="Shape 132"/>
          <p:cNvPicPr preferRelativeResize="0"/>
          <p:nvPr/>
        </p:nvPicPr>
        <p:blipFill>
          <a:blip r:embed="rId3">
            <a:alphaModFix/>
          </a:blip>
          <a:stretch>
            <a:fillRect/>
          </a:stretch>
        </p:blipFill>
        <p:spPr>
          <a:xfrm>
            <a:off x="2425700" y="2446338"/>
            <a:ext cx="3259138" cy="334486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0" y="269193"/>
            <a:ext cx="7561943" cy="125480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3600" b="1" i="0" u="none" strike="noStrike" cap="small">
                <a:solidFill>
                  <a:srgbClr val="00416D"/>
                </a:solidFill>
                <a:latin typeface="Arial"/>
                <a:ea typeface="Arial"/>
                <a:cs typeface="Arial"/>
                <a:sym typeface="Arial"/>
              </a:rPr>
              <a:t>На интернету нема опције "undo"</a:t>
            </a:r>
          </a:p>
        </p:txBody>
      </p:sp>
      <p:pic>
        <p:nvPicPr>
          <p:cNvPr id="172" name="Shape 172"/>
          <p:cNvPicPr preferRelativeResize="0"/>
          <p:nvPr/>
        </p:nvPicPr>
        <p:blipFill>
          <a:blip r:embed="rId3">
            <a:alphaModFix/>
          </a:blip>
          <a:stretch>
            <a:fillRect/>
          </a:stretch>
        </p:blipFill>
        <p:spPr>
          <a:xfrm>
            <a:off x="8399463" y="6075362"/>
            <a:ext cx="744537" cy="782637"/>
          </a:xfrm>
          <a:prstGeom prst="rect">
            <a:avLst/>
          </a:prstGeom>
          <a:noFill/>
          <a:ln>
            <a:noFill/>
          </a:ln>
        </p:spPr>
      </p:pic>
      <p:sp>
        <p:nvSpPr>
          <p:cNvPr id="173" name="Shape 173"/>
          <p:cNvSpPr/>
          <p:nvPr/>
        </p:nvSpPr>
        <p:spPr>
          <a:xfrm>
            <a:off x="0" y="2690813"/>
            <a:ext cx="9144000" cy="12001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sz="2400" b="1" i="0" u="none" strike="noStrike" cap="none">
                <a:solidFill>
                  <a:srgbClr val="00405F"/>
                </a:solidFill>
                <a:latin typeface="Arial"/>
                <a:ea typeface="Arial"/>
                <a:cs typeface="Arial"/>
                <a:sym typeface="Arial"/>
              </a:rPr>
              <a:t>Уколико, на пример, објавите своју фотографију на некој од друштвених мрежа, нећете моћи да контролишете начин на који се она даље користи, копира или архивира.</a:t>
            </a:r>
          </a:p>
        </p:txBody>
      </p:sp>
      <p:pic>
        <p:nvPicPr>
          <p:cNvPr id="174" name="Shape 174"/>
          <p:cNvPicPr preferRelativeResize="0"/>
          <p:nvPr/>
        </p:nvPicPr>
        <p:blipFill>
          <a:blip r:embed="rId4">
            <a:alphaModFix/>
          </a:blip>
          <a:stretch>
            <a:fillRect/>
          </a:stretch>
        </p:blipFill>
        <p:spPr>
          <a:xfrm>
            <a:off x="2992438" y="4933950"/>
            <a:ext cx="2619375" cy="1743075"/>
          </a:xfrm>
          <a:prstGeom prst="rect">
            <a:avLst/>
          </a:prstGeom>
          <a:noFill/>
          <a:ln>
            <a:noFill/>
          </a:ln>
        </p:spPr>
      </p:pic>
      <p:pic>
        <p:nvPicPr>
          <p:cNvPr id="175" name="Shape 175"/>
          <p:cNvPicPr preferRelativeResize="0"/>
          <p:nvPr/>
        </p:nvPicPr>
        <p:blipFill>
          <a:blip r:embed="rId5">
            <a:alphaModFix/>
          </a:blip>
          <a:stretch>
            <a:fillRect/>
          </a:stretch>
        </p:blipFill>
        <p:spPr>
          <a:xfrm>
            <a:off x="444500" y="4678362"/>
            <a:ext cx="2254250" cy="2030412"/>
          </a:xfrm>
          <a:prstGeom prst="rect">
            <a:avLst/>
          </a:prstGeom>
          <a:noFill/>
          <a:ln>
            <a:noFill/>
          </a:ln>
        </p:spPr>
      </p:pic>
      <p:pic>
        <p:nvPicPr>
          <p:cNvPr id="176" name="Shape 176"/>
          <p:cNvPicPr preferRelativeResize="0"/>
          <p:nvPr/>
        </p:nvPicPr>
        <p:blipFill>
          <a:blip r:embed="rId6">
            <a:alphaModFix/>
          </a:blip>
          <a:stretch>
            <a:fillRect/>
          </a:stretch>
        </p:blipFill>
        <p:spPr>
          <a:xfrm>
            <a:off x="5984876" y="4724400"/>
            <a:ext cx="1503746" cy="1935163"/>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p:nvPr/>
        </p:nvSpPr>
        <p:spPr>
          <a:xfrm>
            <a:off x="231775" y="2552700"/>
            <a:ext cx="4746624" cy="28622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sz="2000" b="1" i="0" u="none" strike="noStrike" cap="none">
                <a:solidFill>
                  <a:srgbClr val="00405F"/>
                </a:solidFill>
                <a:latin typeface="Arial"/>
                <a:ea typeface="Arial"/>
                <a:cs typeface="Arial"/>
                <a:sym typeface="Arial"/>
              </a:rPr>
              <a:t>Електронско насиље укључује било какав облик слања порука путем интернета или мобилних телефона. Оно има за циљ повређивање, узнемиравање или било какво друго наношење штете детету, младом или одраслом човеку који не може да се заштити од таквих поступака.</a:t>
            </a:r>
          </a:p>
        </p:txBody>
      </p:sp>
      <p:sp>
        <p:nvSpPr>
          <p:cNvPr id="147" name="Shape 147"/>
          <p:cNvSpPr/>
          <p:nvPr/>
        </p:nvSpPr>
        <p:spPr>
          <a:xfrm>
            <a:off x="0" y="5703887"/>
            <a:ext cx="7997825" cy="6461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1800" b="1" i="0" u="none" strike="noStrike" cap="none">
                <a:solidFill>
                  <a:srgbClr val="C00000"/>
                </a:solidFill>
                <a:latin typeface="Arial"/>
                <a:ea typeface="Arial"/>
                <a:cs typeface="Arial"/>
                <a:sym typeface="Arial"/>
              </a:rPr>
              <a:t>Појављује се у облику текстуалних или видео порука, фотографија или позива.</a:t>
            </a:r>
          </a:p>
        </p:txBody>
      </p:sp>
      <p:sp>
        <p:nvSpPr>
          <p:cNvPr id="149" name="Shape 149"/>
          <p:cNvSpPr/>
          <p:nvPr/>
        </p:nvSpPr>
        <p:spPr>
          <a:xfrm>
            <a:off x="0" y="311220"/>
            <a:ext cx="7589721" cy="120032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sz="3600" b="1" i="0" u="none" strike="noStrike" cap="small">
                <a:solidFill>
                  <a:srgbClr val="00416D"/>
                </a:solidFill>
                <a:latin typeface="Arial"/>
                <a:ea typeface="Arial"/>
                <a:cs typeface="Arial"/>
                <a:sym typeface="Arial"/>
              </a:rPr>
              <a:t>Психичка и физичка безбедност</a:t>
            </a:r>
          </a:p>
        </p:txBody>
      </p:sp>
      <p:pic>
        <p:nvPicPr>
          <p:cNvPr id="46082" name="Picture 2" descr="Rezultat slika za Електронско насиље"/>
          <p:cNvPicPr>
            <a:picLocks noChangeAspect="1" noChangeArrowheads="1"/>
          </p:cNvPicPr>
          <p:nvPr/>
        </p:nvPicPr>
        <p:blipFill>
          <a:blip r:embed="rId3"/>
          <a:srcRect/>
          <a:stretch>
            <a:fillRect/>
          </a:stretch>
        </p:blipFill>
        <p:spPr bwMode="auto">
          <a:xfrm>
            <a:off x="5029200" y="2590800"/>
            <a:ext cx="3797300" cy="2133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101875468">
  <a:themeElements>
    <a:clrScheme name="Brugerdefineret 6">
      <a:dk1>
        <a:srgbClr val="FFFCF9"/>
      </a:dk1>
      <a:lt1>
        <a:srgbClr val="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3553</TotalTime>
  <Words>403</Words>
  <Application>Microsoft Office PowerPoint</Application>
  <PresentationFormat>On-screen Show (4:3)</PresentationFormat>
  <Paragraphs>85</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TS101875468</vt:lpstr>
      <vt:lpstr>PowerPoint Presentation</vt:lpstr>
      <vt:lpstr>PowerPoint Presentation</vt:lpstr>
      <vt:lpstr>Mетоде заштите датотека</vt:lpstr>
      <vt:lpstr>Енкриптовање података је заштита докумената од неовлашћеног приступа</vt:lpstr>
      <vt:lpstr>Сигурноснa копијa</vt:lpstr>
      <vt:lpstr>Сакривање датотеке</vt:lpstr>
      <vt:lpstr>Уништавање – брисање</vt:lpstr>
      <vt:lpstr>На интернету нема опције "undo"</vt:lpstr>
      <vt:lpstr>PowerPoint Presentation</vt:lpstr>
      <vt:lpstr>БУДИТЕ ОПРЕЗНИ </vt:lpstr>
      <vt:lpstr>Заштитита идентитета и приватности </vt:lpstr>
      <vt:lpstr>Блокирање контакта на скајпу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Коме се обратити?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dikovic</dc:creator>
  <cp:lastModifiedBy>dikovic</cp:lastModifiedBy>
  <cp:revision>15</cp:revision>
  <dcterms:modified xsi:type="dcterms:W3CDTF">2017-07-07T17:32:47Z</dcterms:modified>
</cp:coreProperties>
</file>