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0" r:id="rId3"/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x="6858000" cy="9144000"/>
  <p:embeddedFontLst>
    <p:embeddedFont>
      <p:font typeface="Constantia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Constantia-bold.fntdata"/><Relationship Id="rId12" Type="http://schemas.openxmlformats.org/officeDocument/2006/relationships/font" Target="fonts/Constantia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5" Type="http://schemas.openxmlformats.org/officeDocument/2006/relationships/font" Target="fonts/Constantia-boldItalic.fntdata"/><Relationship Id="rId14" Type="http://schemas.openxmlformats.org/officeDocument/2006/relationships/font" Target="fonts/Constantia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sr-Cyrl-RS"/>
              <a:t>Nastavnik je nekada sve svoje pripreme za časove, globalne i operativne planove, razne zapisnike i izveštaje kreirao ali i čuvao u “papirnoj formi”. Na kraju SVAKE školske godine iza SVAKOG nastavnika je ostajala ogromna količina upotrebljenog papira. Pored toga što je za toliko papira potrebno poseći mnogo stabala, problem se javljao i sa skladištenjem. Ne dao Bog da vam nekad zatreba neki od tih papira koji je kreiran pre par godina. Šansa da ga nađete je veoma mala. </a:t>
            </a:r>
          </a:p>
          <a:p>
            <a:pPr lvl="0">
              <a:spcBef>
                <a:spcPts val="0"/>
              </a:spcBef>
              <a:buNone/>
            </a:pPr>
            <a:r>
              <a:rPr lang="sr-Cyrl-RS"/>
              <a:t>KLIK</a:t>
            </a:r>
          </a:p>
          <a:p>
            <a:pPr lvl="0">
              <a:spcBef>
                <a:spcPts val="0"/>
              </a:spcBef>
              <a:buNone/>
            </a:pPr>
            <a:r>
              <a:rPr lang="sr-Cyrl-RS"/>
              <a:t>Danas je digitalizacijom većina tih problema rešena. Čuvamo šume..., za skladištenje nam nisu više potrebne arhive…</a:t>
            </a:r>
            <a:r>
              <a:rPr lang="sr-Cyrl-RS"/>
              <a:t> pretraživanje možemo vršiti po imenu, po datumu kada je dokument kreiran ili čak po sadržaju. Digitalizacija dokumenata nam je pored navedenih prednosti donela i još jednu korisnu opciju. BRŽU I LAKŠU KOMUNIKACIJU. Kako izgleda razgovor u zbornici u 21. veku?</a:t>
            </a:r>
          </a:p>
        </p:txBody>
      </p:sp>
      <p:sp>
        <p:nvSpPr>
          <p:cNvPr id="113" name="Shape 11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0" name="Shape 12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8" name="Shape 12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6" name="Shape 13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4" name="Shape 14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buClr>
                <a:srgbClr val="4CE0EA"/>
              </a:buClr>
              <a:buFont typeface="Calibri"/>
              <a:buNone/>
              <a:defRPr b="1" i="0" sz="5600" u="none" cap="none" strike="noStrike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8" name="Shape 18"/>
          <p:cNvSpPr txBox="1"/>
          <p:nvPr>
            <p:ph idx="1" type="subTitle"/>
          </p:nvPr>
        </p:nvSpPr>
        <p:spPr>
          <a:xfrm>
            <a:off x="533400" y="3228535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45720" rtl="0" algn="r">
              <a:spcBef>
                <a:spcPts val="520"/>
              </a:spcBef>
              <a:buClr>
                <a:schemeClr val="accent3"/>
              </a:buClr>
              <a:buFont typeface="Noto Sans Symbols"/>
              <a:buNone/>
              <a:defRPr b="0" i="0" sz="2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ctr">
              <a:spcBef>
                <a:spcPts val="480"/>
              </a:spcBef>
              <a:buClr>
                <a:schemeClr val="accent1"/>
              </a:buClr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ctr">
              <a:spcBef>
                <a:spcPts val="420"/>
              </a:spcBef>
              <a:buClr>
                <a:schemeClr val="accent2"/>
              </a:buClr>
              <a:buFont typeface="Noto Sans Symbols"/>
              <a:buNone/>
              <a:defRPr b="0" i="0" sz="21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ctr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ctr">
              <a:spcBef>
                <a:spcPts val="400"/>
              </a:spcBef>
              <a:buClr>
                <a:schemeClr val="accent4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ctr">
              <a:spcBef>
                <a:spcPts val="360"/>
              </a:spcBef>
              <a:buClr>
                <a:schemeClr val="accent5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ctr">
              <a:spcBef>
                <a:spcPts val="320"/>
              </a:spcBef>
              <a:buClr>
                <a:schemeClr val="accent6"/>
              </a:buClr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ctr">
              <a:spcBef>
                <a:spcPts val="320"/>
              </a:spcBef>
              <a:buClr>
                <a:schemeClr val="lt2"/>
              </a:buClr>
              <a:buFont typeface="Constantia"/>
              <a:buNone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ctr">
              <a:spcBef>
                <a:spcPts val="280"/>
              </a:spcBef>
              <a:buClr>
                <a:schemeClr val="lt2"/>
              </a:buClr>
              <a:buFont typeface="Constantia"/>
              <a:buNone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sr-Cyrl-RS"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 flipH="1" rot="-10380000">
            <a:off x="3165753" y="1108076"/>
            <a:ext cx="5257800" cy="4114799"/>
          </a:xfrm>
          <a:prstGeom prst="snipRoundRect">
            <a:avLst>
              <a:gd fmla="val 0" name="adj1"/>
              <a:gd fmla="val 3646" name="adj2"/>
            </a:avLst>
          </a:prstGeom>
          <a:solidFill>
            <a:srgbClr val="FFFFFF"/>
          </a:solidFill>
          <a:ln cap="rnd" cmpd="sng" w="9525">
            <a:solidFill>
              <a:srgbClr val="C0C0C0"/>
            </a:solidFill>
            <a:prstDash val="solid"/>
            <a:round/>
            <a:headEnd len="med" w="med" type="none"/>
            <a:tailEnd len="med" w="med" type="none"/>
          </a:ln>
          <a:effectLst>
            <a:outerShdw blurRad="63500" sx="98500" kx="100000" rotWithShape="0" algn="tl" dir="7500000" dist="38500" sy="100080" ky="100000">
              <a:srgbClr val="000000">
                <a:alpha val="24705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5" name="Shape 85"/>
          <p:cNvSpPr/>
          <p:nvPr/>
        </p:nvSpPr>
        <p:spPr>
          <a:xfrm flipH="1" rot="-10380000">
            <a:off x="8004134" y="5359769"/>
            <a:ext cx="155447" cy="155447"/>
          </a:xfrm>
          <a:prstGeom prst="rtTriangle">
            <a:avLst/>
          </a:prstGeom>
          <a:solidFill>
            <a:srgbClr val="FFFFFF"/>
          </a:solidFill>
          <a:ln cap="flat" cmpd="sng" w="12700">
            <a:solidFill>
              <a:srgbClr val="FFFFFF"/>
            </a:solidFill>
            <a:prstDash val="solid"/>
            <a:bevel/>
            <a:headEnd len="med" w="med" type="none"/>
            <a:tailEnd len="med" w="med" type="none"/>
          </a:ln>
          <a:effectLst>
            <a:outerShdw blurRad="19685" rotWithShape="0" algn="tl" dir="12900000" dist="6350">
              <a:srgbClr val="000000">
                <a:alpha val="46666"/>
              </a:srgbClr>
            </a:outerShdw>
          </a:effectLst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6" name="Shape 86"/>
          <p:cNvSpPr txBox="1"/>
          <p:nvPr>
            <p:ph type="title"/>
          </p:nvPr>
        </p:nvSpPr>
        <p:spPr>
          <a:xfrm>
            <a:off x="609600" y="1176995"/>
            <a:ext cx="2212848" cy="158262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alibri"/>
              <a:buNone/>
              <a:defRPr b="1" i="0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09600" y="2828784"/>
            <a:ext cx="2209799" cy="21793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50"/>
              </a:spcBef>
              <a:buClr>
                <a:schemeClr val="accent3"/>
              </a:buClr>
              <a:buFont typeface="Noto Sans Symbols"/>
              <a:buNone/>
              <a:defRPr b="0" i="0" sz="13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194310" lvl="1" marL="640080" marR="0" rtl="0" algn="l">
              <a:spcBef>
                <a:spcPts val="24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209550" lvl="2" marL="914400" marR="0" rtl="0" algn="l">
              <a:spcBef>
                <a:spcPts val="20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b="0" i="0" sz="1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173672" lvl="3" marL="1188720" marR="0" rtl="0" algn="l">
              <a:spcBef>
                <a:spcPts val="18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b="0" i="0" sz="9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181292" lvl="4" marL="1463040" marR="0" rtl="0" algn="l">
              <a:spcBef>
                <a:spcPts val="18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b="0" i="0" sz="9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077200" y="6356350"/>
            <a:ext cx="609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sr-Cyrl-RS"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rPr>
              <a:t>‹#›</a:t>
            </a:fld>
          </a:p>
        </p:txBody>
      </p:sp>
      <p:sp>
        <p:nvSpPr>
          <p:cNvPr id="91" name="Shape 91"/>
          <p:cNvSpPr/>
          <p:nvPr>
            <p:ph idx="2" type="pic"/>
          </p:nvPr>
        </p:nvSpPr>
        <p:spPr>
          <a:xfrm rot="420000">
            <a:off x="3485792" y="1199516"/>
            <a:ext cx="4617719" cy="3931919"/>
          </a:xfrm>
          <a:prstGeom prst="rect">
            <a:avLst/>
          </a:prstGeom>
          <a:solidFill>
            <a:schemeClr val="lt2"/>
          </a:solidFill>
          <a:ln cap="rnd" cmpd="sng" w="9525">
            <a:solidFill>
              <a:srgbClr val="C0C0C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buClr>
                <a:schemeClr val="accent3"/>
              </a:buClr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129540" lvl="1" marL="640080" marR="0" rtl="0" algn="l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160655" lvl="2" marL="914400" marR="0" rtl="0" algn="l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128269" lvl="3" marL="1188720" marR="0" rtl="0" algn="l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135889" lvl="4" marL="146304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92" name="Shape 92"/>
          <p:cNvSpPr/>
          <p:nvPr/>
        </p:nvSpPr>
        <p:spPr>
          <a:xfrm flipH="1" rot="10800000">
            <a:off x="-9525" y="5816599"/>
            <a:ext cx="9163049" cy="1041400"/>
          </a:xfrm>
          <a:custGeom>
            <a:pathLst>
              <a:path extrusionOk="0" h="120000" w="120000">
                <a:moveTo>
                  <a:pt x="124" y="365"/>
                </a:moveTo>
                <a:lnTo>
                  <a:pt x="52848" y="0"/>
                </a:lnTo>
                <a:cubicBezTo>
                  <a:pt x="57089" y="18475"/>
                  <a:pt x="79584" y="67134"/>
                  <a:pt x="90935" y="67134"/>
                </a:cubicBezTo>
                <a:cubicBezTo>
                  <a:pt x="102286" y="67134"/>
                  <a:pt x="114885" y="27804"/>
                  <a:pt x="119875" y="10060"/>
                </a:cubicBezTo>
                <a:lnTo>
                  <a:pt x="120000" y="38963"/>
                </a:lnTo>
                <a:cubicBezTo>
                  <a:pt x="117879" y="47012"/>
                  <a:pt x="104282" y="80670"/>
                  <a:pt x="89438" y="80304"/>
                </a:cubicBezTo>
                <a:cubicBezTo>
                  <a:pt x="74594" y="79939"/>
                  <a:pt x="45841" y="30182"/>
                  <a:pt x="30935" y="36768"/>
                </a:cubicBezTo>
                <a:cubicBezTo>
                  <a:pt x="15592" y="38231"/>
                  <a:pt x="5613" y="88170"/>
                  <a:pt x="0" y="120000"/>
                </a:cubicBezTo>
                <a:lnTo>
                  <a:pt x="124" y="365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93" name="Shape 93"/>
          <p:cNvSpPr/>
          <p:nvPr/>
        </p:nvSpPr>
        <p:spPr>
          <a:xfrm flipH="1" rot="10800000">
            <a:off x="4381500" y="6219825"/>
            <a:ext cx="4762499" cy="638174"/>
          </a:xfrm>
          <a:custGeom>
            <a:pathLst>
              <a:path extrusionOk="0" h="120000" w="120000">
                <a:moveTo>
                  <a:pt x="0" y="0"/>
                </a:moveTo>
                <a:cubicBezTo>
                  <a:pt x="6960" y="20571"/>
                  <a:pt x="46720" y="107495"/>
                  <a:pt x="66720" y="113747"/>
                </a:cubicBezTo>
                <a:cubicBezTo>
                  <a:pt x="86720" y="120000"/>
                  <a:pt x="111120" y="56268"/>
                  <a:pt x="120000" y="37512"/>
                </a:cubicBezTo>
                <a:lnTo>
                  <a:pt x="120000" y="121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96" name="Shape 96"/>
          <p:cNvSpPr txBox="1"/>
          <p:nvPr>
            <p:ph idx="1" type="body"/>
          </p:nvPr>
        </p:nvSpPr>
        <p:spPr>
          <a:xfrm rot="5400000">
            <a:off x="2377439" y="15239"/>
            <a:ext cx="4389119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17475" lvl="0" marL="274320" marR="0" rtl="0" algn="l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129540" lvl="1" marL="640080" marR="0" rtl="0" algn="l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160655" lvl="2" marL="914400" marR="0" rtl="0" algn="l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128269" lvl="3" marL="1188720" marR="0" rtl="0" algn="l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135889" lvl="4" marL="146304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97" name="Shape 9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sr-Cyrl-RS"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 rot="5400000">
            <a:off x="5052218" y="2491582"/>
            <a:ext cx="5211763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 rot="5400000">
            <a:off x="861218" y="510382"/>
            <a:ext cx="5211763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17475" lvl="0" marL="274320" marR="0" rtl="0" algn="l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129540" lvl="1" marL="640080" marR="0" rtl="0" algn="l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160655" lvl="2" marL="914400" marR="0" rtl="0" algn="l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128269" lvl="3" marL="1188720" marR="0" rtl="0" algn="l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135889" lvl="4" marL="146304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03" name="Shape 103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04" name="Shape 104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05" name="Shape 105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sr-Cyrl-RS"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17475" lvl="0" marL="274320" marR="0" rtl="0" algn="l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129540" lvl="1" marL="640080" marR="0" rtl="0" algn="l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160655" lvl="2" marL="914400" marR="0" rtl="0" algn="l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128269" lvl="3" marL="1188720" marR="0" rtl="0" algn="l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135889" lvl="4" marL="146304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sr-Cyrl-RS"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r">
              <a:spcBef>
                <a:spcPts val="0"/>
              </a:spcBef>
              <a:buClr>
                <a:srgbClr val="4CE0EA"/>
              </a:buClr>
              <a:buFont typeface="Calibri"/>
              <a:buNone/>
              <a:defRPr b="1" i="0" sz="5600" u="none" cap="none" strike="noStrike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1" type="subTitle"/>
          </p:nvPr>
        </p:nvSpPr>
        <p:spPr>
          <a:xfrm>
            <a:off x="533400" y="3228535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45720" rtl="0" algn="r">
              <a:spcBef>
                <a:spcPts val="520"/>
              </a:spcBef>
              <a:buClr>
                <a:schemeClr val="accent3"/>
              </a:buClr>
              <a:buFont typeface="Noto Sans Symbols"/>
              <a:buNone/>
              <a:defRPr b="0" i="0" sz="2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ctr">
              <a:spcBef>
                <a:spcPts val="480"/>
              </a:spcBef>
              <a:buClr>
                <a:schemeClr val="accent1"/>
              </a:buClr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ctr">
              <a:spcBef>
                <a:spcPts val="420"/>
              </a:spcBef>
              <a:buClr>
                <a:schemeClr val="accent2"/>
              </a:buClr>
              <a:buFont typeface="Noto Sans Symbols"/>
              <a:buNone/>
              <a:defRPr b="0" i="0" sz="21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ctr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ctr">
              <a:spcBef>
                <a:spcPts val="400"/>
              </a:spcBef>
              <a:buClr>
                <a:schemeClr val="accent4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ctr">
              <a:spcBef>
                <a:spcPts val="360"/>
              </a:spcBef>
              <a:buClr>
                <a:schemeClr val="accent5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ctr">
              <a:spcBef>
                <a:spcPts val="320"/>
              </a:spcBef>
              <a:buClr>
                <a:schemeClr val="accent6"/>
              </a:buClr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ctr">
              <a:spcBef>
                <a:spcPts val="320"/>
              </a:spcBef>
              <a:buClr>
                <a:schemeClr val="lt2"/>
              </a:buClr>
              <a:buFont typeface="Constantia"/>
              <a:buNone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ctr">
              <a:spcBef>
                <a:spcPts val="280"/>
              </a:spcBef>
              <a:buClr>
                <a:schemeClr val="lt2"/>
              </a:buClr>
              <a:buFont typeface="Constantia"/>
              <a:buNone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sr-Cyrl-RS"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530352" y="1316736"/>
            <a:ext cx="7772400" cy="136245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4AE3AC"/>
              </a:buClr>
              <a:buFont typeface="Calibri"/>
              <a:buNone/>
              <a:defRPr b="1" i="0" sz="5600" u="none" cap="none" strike="noStrike">
                <a:solidFill>
                  <a:srgbClr val="4AE3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530352" y="2704664"/>
            <a:ext cx="7772400" cy="15097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440"/>
              </a:spcBef>
              <a:buClr>
                <a:schemeClr val="accent3"/>
              </a:buClr>
              <a:buFont typeface="Noto Sans Symbols"/>
              <a:buNone/>
              <a:defRPr b="0" i="0" sz="22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259080" lvl="1" marL="640080" marR="0" rtl="0" algn="l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254000" lvl="2" marL="914400" marR="0" rtl="0" algn="l">
              <a:spcBef>
                <a:spcPts val="320"/>
              </a:spcBef>
              <a:buClr>
                <a:schemeClr val="accent2"/>
              </a:buClr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210819" lvl="3" marL="1188720" marR="0" rtl="0" algn="l">
              <a:spcBef>
                <a:spcPts val="280"/>
              </a:spcBef>
              <a:buClr>
                <a:schemeClr val="accent3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218439" lvl="4" marL="1463040" marR="0" rtl="0" algn="l">
              <a:spcBef>
                <a:spcPts val="280"/>
              </a:spcBef>
              <a:buClr>
                <a:schemeClr val="accent4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lt2"/>
              </a:buClr>
              <a:buSzPct val="100000"/>
              <a:buFont typeface="Constantia"/>
              <a:buChar char="•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lt2"/>
              </a:buClr>
              <a:buSzPct val="100000"/>
              <a:buFont typeface="Constantia"/>
              <a:buChar char="•"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sr-Cyrl-RS" sz="1200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457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17475" lvl="0" marL="274320" marR="0" rtl="0" algn="l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129540" lvl="1" marL="640080" marR="0" rtl="0" algn="l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165100" lvl="2" marL="914400" marR="0" rtl="0" algn="l">
              <a:spcBef>
                <a:spcPts val="40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136525" lvl="3" marL="1188720" marR="0" rtl="0" algn="l">
              <a:spcBef>
                <a:spcPts val="36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144144" lvl="4" marL="1463040" marR="0" rtl="0" algn="l">
              <a:spcBef>
                <a:spcPts val="36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2" type="body"/>
          </p:nvPr>
        </p:nvSpPr>
        <p:spPr>
          <a:xfrm>
            <a:off x="4648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17475" lvl="0" marL="274320" marR="0" rtl="0" algn="l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129540" lvl="1" marL="640080" marR="0" rtl="0" algn="l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165100" lvl="2" marL="914400" marR="0" rtl="0" algn="l">
              <a:spcBef>
                <a:spcPts val="40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136525" lvl="3" marL="1188720" marR="0" rtl="0" algn="l">
              <a:spcBef>
                <a:spcPts val="36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144144" lvl="4" marL="1463040" marR="0" rtl="0" algn="l">
              <a:spcBef>
                <a:spcPts val="36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sr-Cyrl-RS"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457200" y="1855248"/>
            <a:ext cx="4040187" cy="65935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accent3"/>
              </a:buClr>
              <a:buFont typeface="Noto Sans Symbols"/>
              <a:buNone/>
              <a:defRPr b="1" i="0" sz="2400" u="none" cap="none" strike="noStrike">
                <a:solidFill>
                  <a:schemeClr val="dk2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259080" lvl="1" marL="640080" marR="0" rtl="0" algn="l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254000" lvl="2" marL="914400" marR="0" rtl="0" algn="l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210819" lvl="3" marL="1188720" marR="0" rtl="0" algn="l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218439" lvl="4" marL="1463040" marR="0" rtl="0" algn="l">
              <a:spcBef>
                <a:spcPts val="320"/>
              </a:spcBef>
              <a:buClr>
                <a:schemeClr val="accent4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2" type="body"/>
          </p:nvPr>
        </p:nvSpPr>
        <p:spPr>
          <a:xfrm>
            <a:off x="4645025" y="1859757"/>
            <a:ext cx="4041774" cy="65484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480"/>
              </a:spcBef>
              <a:buClr>
                <a:schemeClr val="accent3"/>
              </a:buClr>
              <a:buFont typeface="Noto Sans Symbols"/>
              <a:buNone/>
              <a:defRPr b="1" i="0" sz="2400" u="none" cap="none" strike="noStrike">
                <a:solidFill>
                  <a:schemeClr val="dk2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259080" lvl="1" marL="640080" marR="0" rtl="0" algn="l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b="1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254000" lvl="2" marL="914400" marR="0" rtl="0" algn="l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b="1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210819" lvl="3" marL="1188720" marR="0" rtl="0" algn="l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218439" lvl="4" marL="1463040" marR="0" rtl="0" algn="l">
              <a:spcBef>
                <a:spcPts val="320"/>
              </a:spcBef>
              <a:buClr>
                <a:schemeClr val="accent4"/>
              </a:buClr>
              <a:buFont typeface="Noto Sans Symbols"/>
              <a:buNone/>
              <a:defRPr b="1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3" type="body"/>
          </p:nvPr>
        </p:nvSpPr>
        <p:spPr>
          <a:xfrm>
            <a:off x="457200" y="2514600"/>
            <a:ext cx="4040187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41605" lvl="0" marL="274320" marR="0" rtl="0" algn="l">
              <a:spcBef>
                <a:spcPts val="44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b="0" i="0" sz="2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151130" lvl="1" marL="640080" marR="0" rtl="0" algn="l">
              <a:spcBef>
                <a:spcPts val="40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173990" lvl="2" marL="914400" marR="0" rtl="0" algn="l">
              <a:spcBef>
                <a:spcPts val="36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144780" lvl="3" marL="1188720" marR="0" rtl="0" algn="l">
              <a:spcBef>
                <a:spcPts val="32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152400" lvl="4" marL="1463040" marR="0" rtl="0" algn="l">
              <a:spcBef>
                <a:spcPts val="32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4" type="body"/>
          </p:nvPr>
        </p:nvSpPr>
        <p:spPr>
          <a:xfrm>
            <a:off x="4645025" y="2514600"/>
            <a:ext cx="4041774" cy="384572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41605" lvl="0" marL="274320" marR="0" rtl="0" algn="l">
              <a:spcBef>
                <a:spcPts val="44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b="0" i="0" sz="2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151130" lvl="1" marL="640080" marR="0" rtl="0" algn="l">
              <a:spcBef>
                <a:spcPts val="40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173990" lvl="2" marL="914400" marR="0" rtl="0" algn="l">
              <a:spcBef>
                <a:spcPts val="36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144780" lvl="3" marL="1188720" marR="0" rtl="0" algn="l">
              <a:spcBef>
                <a:spcPts val="32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152400" lvl="4" marL="1463040" marR="0" rtl="0" algn="l">
              <a:spcBef>
                <a:spcPts val="32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sr-Cyrl-RS"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457200" y="704087"/>
            <a:ext cx="83057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9" name="Shape 6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sr-Cyrl-RS"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sr-Cyrl-RS"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685800" y="514352"/>
            <a:ext cx="2743199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alibri"/>
              <a:buNone/>
              <a:defRPr b="0" i="0" sz="26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1676400"/>
            <a:ext cx="2743199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buClr>
                <a:schemeClr val="accent3"/>
              </a:buClr>
              <a:buFont typeface="Noto Sans Symbols"/>
              <a:buNone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5080" lvl="1" marL="640080" marR="0" rtl="0" algn="l">
              <a:spcBef>
                <a:spcPts val="240"/>
              </a:spcBef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accent2"/>
              </a:buClr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7619" lvl="3" marL="1188720" marR="0" rtl="0" algn="l">
              <a:spcBef>
                <a:spcPts val="180"/>
              </a:spcBef>
              <a:buClr>
                <a:schemeClr val="accent3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2539" lvl="4" marL="1463040" marR="0" rtl="0" algn="l">
              <a:spcBef>
                <a:spcPts val="180"/>
              </a:spcBef>
              <a:buClr>
                <a:schemeClr val="accent4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2" type="body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05410" lvl="0" marL="274320" marR="0" rtl="0" algn="l">
              <a:spcBef>
                <a:spcPts val="56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b="0" i="0" sz="2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118745" lvl="1" marL="640080" marR="0" rtl="0" algn="l">
              <a:spcBef>
                <a:spcPts val="52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147319" lvl="2" marL="914400" marR="0" rtl="0" algn="l">
              <a:spcBef>
                <a:spcPts val="48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128269" lvl="3" marL="1188720" marR="0" rtl="0" algn="l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144144" lvl="4" marL="1463040" marR="0" rtl="0" algn="l">
              <a:spcBef>
                <a:spcPts val="36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sr-Cyrl-RS"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1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-9525" y="-7144"/>
            <a:ext cx="9163049" cy="1041400"/>
          </a:xfrm>
          <a:custGeom>
            <a:pathLst>
              <a:path extrusionOk="0" h="120000" w="120000">
                <a:moveTo>
                  <a:pt x="124" y="365"/>
                </a:moveTo>
                <a:lnTo>
                  <a:pt x="52848" y="0"/>
                </a:lnTo>
                <a:cubicBezTo>
                  <a:pt x="57089" y="18475"/>
                  <a:pt x="79584" y="67134"/>
                  <a:pt x="90935" y="67134"/>
                </a:cubicBezTo>
                <a:cubicBezTo>
                  <a:pt x="102286" y="67134"/>
                  <a:pt x="114885" y="27804"/>
                  <a:pt x="119875" y="10060"/>
                </a:cubicBezTo>
                <a:lnTo>
                  <a:pt x="120000" y="38963"/>
                </a:lnTo>
                <a:cubicBezTo>
                  <a:pt x="117879" y="47012"/>
                  <a:pt x="104282" y="80670"/>
                  <a:pt x="89438" y="80304"/>
                </a:cubicBezTo>
                <a:cubicBezTo>
                  <a:pt x="74594" y="79939"/>
                  <a:pt x="45841" y="30182"/>
                  <a:pt x="30935" y="36768"/>
                </a:cubicBezTo>
                <a:cubicBezTo>
                  <a:pt x="15592" y="38231"/>
                  <a:pt x="5613" y="88170"/>
                  <a:pt x="0" y="120000"/>
                </a:cubicBezTo>
                <a:lnTo>
                  <a:pt x="124" y="365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7" name="Shape 7"/>
          <p:cNvSpPr/>
          <p:nvPr/>
        </p:nvSpPr>
        <p:spPr>
          <a:xfrm>
            <a:off x="4381500" y="-7144"/>
            <a:ext cx="4762499" cy="638174"/>
          </a:xfrm>
          <a:custGeom>
            <a:pathLst>
              <a:path extrusionOk="0" h="120000" w="120000">
                <a:moveTo>
                  <a:pt x="0" y="0"/>
                </a:moveTo>
                <a:cubicBezTo>
                  <a:pt x="6960" y="20571"/>
                  <a:pt x="46720" y="107495"/>
                  <a:pt x="66720" y="113747"/>
                </a:cubicBezTo>
                <a:cubicBezTo>
                  <a:pt x="86720" y="120000"/>
                  <a:pt x="111120" y="56268"/>
                  <a:pt x="120000" y="37512"/>
                </a:cubicBezTo>
                <a:lnTo>
                  <a:pt x="120000" y="121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" name="Shape 8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lt2"/>
              </a:buClr>
              <a:buFont typeface="Calibri"/>
              <a:buNone/>
              <a:defRPr b="0" i="0" sz="50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9" name="Shape 9"/>
          <p:cNvSpPr txBox="1"/>
          <p:nvPr>
            <p:ph idx="1" type="body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17475" lvl="0" marL="274320" marR="0" rtl="0" algn="l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b="0" i="0" sz="2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129540" lvl="1" marL="640080" marR="0" rtl="0" algn="l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160655" lvl="2" marL="914400" marR="0" rtl="0" algn="l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b="0" i="0" sz="21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128269" lvl="3" marL="1188720" marR="0" rtl="0" algn="l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135889" lvl="4" marL="146304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lt2"/>
              </a:buClr>
              <a:buSzPct val="100000"/>
              <a:buFont typeface="Constantia"/>
              <a:buChar char="•"/>
              <a:defRPr b="0" i="0" sz="16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lt2"/>
              </a:buClr>
              <a:buSzPct val="100000"/>
              <a:buFont typeface="Constantia"/>
              <a:buChar char="•"/>
              <a:defRPr b="0" i="0" sz="14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sr-Cyrl-RS" sz="1200" u="none" cap="none" strike="noStrike">
                <a:solidFill>
                  <a:srgbClr val="D0E9ED"/>
                </a:solidFill>
                <a:latin typeface="Constantia"/>
                <a:ea typeface="Constantia"/>
                <a:cs typeface="Constantia"/>
                <a:sym typeface="Constantia"/>
              </a:rPr>
              <a:t>‹#›</a:t>
            </a:fld>
          </a:p>
        </p:txBody>
      </p:sp>
      <p:grpSp>
        <p:nvGrpSpPr>
          <p:cNvPr id="13" name="Shape 13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14" name="Shape 14"/>
            <p:cNvSpPr/>
            <p:nvPr/>
          </p:nvSpPr>
          <p:spPr>
            <a:xfrm rot="-164308">
              <a:off x="-19044" y="216549"/>
              <a:ext cx="9163050" cy="649223"/>
            </a:xfrm>
            <a:custGeom>
              <a:pathLst>
                <a:path extrusionOk="0" h="120000" w="120000">
                  <a:moveTo>
                    <a:pt x="0" y="109876"/>
                  </a:moveTo>
                  <a:cubicBezTo>
                    <a:pt x="5862" y="83943"/>
                    <a:pt x="19189" y="31279"/>
                    <a:pt x="33430" y="32075"/>
                  </a:cubicBezTo>
                  <a:cubicBezTo>
                    <a:pt x="47671" y="32872"/>
                    <a:pt x="71018" y="120000"/>
                    <a:pt x="85446" y="114654"/>
                  </a:cubicBezTo>
                  <a:cubicBezTo>
                    <a:pt x="99875" y="109308"/>
                    <a:pt x="112806" y="23886"/>
                    <a:pt x="120000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5" name="Shape 15"/>
            <p:cNvSpPr/>
            <p:nvPr/>
          </p:nvSpPr>
          <p:spPr>
            <a:xfrm rot="-164308">
              <a:off x="-14309" y="290002"/>
              <a:ext cx="9175812" cy="530351"/>
            </a:xfrm>
            <a:custGeom>
              <a:pathLst>
                <a:path extrusionOk="0" h="120000" w="120000">
                  <a:moveTo>
                    <a:pt x="0" y="102857"/>
                  </a:moveTo>
                  <a:cubicBezTo>
                    <a:pt x="5681" y="90913"/>
                    <a:pt x="19791" y="30070"/>
                    <a:pt x="34089" y="32037"/>
                  </a:cubicBezTo>
                  <a:cubicBezTo>
                    <a:pt x="48387" y="34004"/>
                    <a:pt x="71467" y="120000"/>
                    <a:pt x="85785" y="114660"/>
                  </a:cubicBezTo>
                  <a:cubicBezTo>
                    <a:pt x="100104" y="109320"/>
                    <a:pt x="112882" y="23887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tile algn="tl" flip="none" tx="0" sx="65000" ty="0" sy="65000"/>
        </a:blip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-9525" y="-7144"/>
            <a:ext cx="9163049" cy="1041400"/>
          </a:xfrm>
          <a:custGeom>
            <a:pathLst>
              <a:path extrusionOk="0" h="120000" w="120000">
                <a:moveTo>
                  <a:pt x="124" y="365"/>
                </a:moveTo>
                <a:lnTo>
                  <a:pt x="52848" y="0"/>
                </a:lnTo>
                <a:cubicBezTo>
                  <a:pt x="57089" y="18475"/>
                  <a:pt x="79584" y="67134"/>
                  <a:pt x="90935" y="67134"/>
                </a:cubicBezTo>
                <a:cubicBezTo>
                  <a:pt x="102286" y="67134"/>
                  <a:pt x="114885" y="27804"/>
                  <a:pt x="119875" y="10060"/>
                </a:cubicBezTo>
                <a:lnTo>
                  <a:pt x="120000" y="38963"/>
                </a:lnTo>
                <a:cubicBezTo>
                  <a:pt x="117879" y="47012"/>
                  <a:pt x="104282" y="80670"/>
                  <a:pt x="89438" y="80304"/>
                </a:cubicBezTo>
                <a:cubicBezTo>
                  <a:pt x="74594" y="79939"/>
                  <a:pt x="45841" y="30182"/>
                  <a:pt x="30935" y="36768"/>
                </a:cubicBezTo>
                <a:cubicBezTo>
                  <a:pt x="15592" y="38231"/>
                  <a:pt x="5613" y="88170"/>
                  <a:pt x="0" y="120000"/>
                </a:cubicBezTo>
                <a:lnTo>
                  <a:pt x="124" y="365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4" name="Shape 24"/>
          <p:cNvSpPr/>
          <p:nvPr/>
        </p:nvSpPr>
        <p:spPr>
          <a:xfrm>
            <a:off x="4381500" y="-7144"/>
            <a:ext cx="4762499" cy="638174"/>
          </a:xfrm>
          <a:custGeom>
            <a:pathLst>
              <a:path extrusionOk="0" h="120000" w="120000">
                <a:moveTo>
                  <a:pt x="0" y="0"/>
                </a:moveTo>
                <a:cubicBezTo>
                  <a:pt x="6960" y="20571"/>
                  <a:pt x="46720" y="107495"/>
                  <a:pt x="66720" y="113747"/>
                </a:cubicBezTo>
                <a:cubicBezTo>
                  <a:pt x="86720" y="120000"/>
                  <a:pt x="111120" y="56268"/>
                  <a:pt x="120000" y="37512"/>
                </a:cubicBezTo>
                <a:lnTo>
                  <a:pt x="120000" y="121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25" name="Shape 25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17475" lvl="0" marL="274320" marR="0" rtl="0" algn="l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129540" lvl="1" marL="640080" marR="0" rtl="0" algn="l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160655" lvl="2" marL="914400" marR="0" rtl="0" algn="l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128269" lvl="3" marL="1188720" marR="0" rtl="0" algn="l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135889" lvl="4" marL="146304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121920" lvl="5" marL="1737360" marR="0" rtl="0" algn="l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111760" lvl="6" marL="1920240" marR="0" rtl="0" algn="l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86360" lvl="7" marL="2194560" marR="0" rtl="0" algn="l">
              <a:spcBef>
                <a:spcPts val="32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93979" lvl="8" marL="2468880" marR="0" rtl="0" algn="l">
              <a:spcBef>
                <a:spcPts val="280"/>
              </a:spcBef>
              <a:buClr>
                <a:schemeClr val="dk2"/>
              </a:buClr>
              <a:buSzPct val="1000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1" type="ftr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lang="sr-Cyrl-RS" sz="1200" u="none">
                <a:solidFill>
                  <a:srgbClr val="035C75"/>
                </a:solidFill>
                <a:latin typeface="Constantia"/>
                <a:ea typeface="Constantia"/>
                <a:cs typeface="Constantia"/>
                <a:sym typeface="Constantia"/>
              </a:rPr>
              <a:t>‹#›</a:t>
            </a:fld>
          </a:p>
        </p:txBody>
      </p:sp>
      <p:grpSp>
        <p:nvGrpSpPr>
          <p:cNvPr id="30" name="Shape 30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31" name="Shape 31"/>
            <p:cNvSpPr/>
            <p:nvPr/>
          </p:nvSpPr>
          <p:spPr>
            <a:xfrm rot="-164308">
              <a:off x="-19044" y="216549"/>
              <a:ext cx="9163050" cy="649223"/>
            </a:xfrm>
            <a:custGeom>
              <a:pathLst>
                <a:path extrusionOk="0" h="120000" w="120000">
                  <a:moveTo>
                    <a:pt x="0" y="109876"/>
                  </a:moveTo>
                  <a:cubicBezTo>
                    <a:pt x="5862" y="83943"/>
                    <a:pt x="19189" y="31279"/>
                    <a:pt x="33430" y="32075"/>
                  </a:cubicBezTo>
                  <a:cubicBezTo>
                    <a:pt x="47671" y="32872"/>
                    <a:pt x="71018" y="120000"/>
                    <a:pt x="85446" y="114654"/>
                  </a:cubicBezTo>
                  <a:cubicBezTo>
                    <a:pt x="99875" y="109308"/>
                    <a:pt x="112806" y="23886"/>
                    <a:pt x="120000" y="0"/>
                  </a:cubicBezTo>
                </a:path>
              </a:pathLst>
            </a:custGeom>
            <a:noFill/>
            <a:ln cap="flat" cmpd="sng" w="10775">
              <a:solidFill>
                <a:srgbClr val="09B6BE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32" name="Shape 32"/>
            <p:cNvSpPr/>
            <p:nvPr/>
          </p:nvSpPr>
          <p:spPr>
            <a:xfrm rot="-164308">
              <a:off x="-14309" y="290002"/>
              <a:ext cx="9175812" cy="530351"/>
            </a:xfrm>
            <a:custGeom>
              <a:pathLst>
                <a:path extrusionOk="0" h="120000" w="120000">
                  <a:moveTo>
                    <a:pt x="0" y="102857"/>
                  </a:moveTo>
                  <a:cubicBezTo>
                    <a:pt x="5681" y="90913"/>
                    <a:pt x="19791" y="30070"/>
                    <a:pt x="34089" y="32037"/>
                  </a:cubicBezTo>
                  <a:cubicBezTo>
                    <a:pt x="48387" y="34004"/>
                    <a:pt x="71467" y="120000"/>
                    <a:pt x="85785" y="114660"/>
                  </a:cubicBezTo>
                  <a:cubicBezTo>
                    <a:pt x="100104" y="109320"/>
                    <a:pt x="112882" y="23887"/>
                    <a:pt x="120000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Relationship Id="rId4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18275" tIns="0">
            <a:noAutofit/>
          </a:bodyPr>
          <a:lstStyle/>
          <a:p>
            <a:pPr indent="0" lvl="0" marL="0" marR="0" rtl="0" algn="r">
              <a:spcBef>
                <a:spcPts val="0"/>
              </a:spcBef>
              <a:buClr>
                <a:srgbClr val="4CE0EA"/>
              </a:buClr>
              <a:buSzPct val="25000"/>
              <a:buFont typeface="Calibri"/>
              <a:buNone/>
            </a:pPr>
            <a:r>
              <a:rPr b="1" i="0" lang="sr-Cyrl-RS" sz="5600" u="none" cap="none" strike="noStrike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rPr>
              <a:t>ЕЛЕКТРОНСКА ПОШТА У ОБРАЗОВАЊУ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b="0" i="0" lang="sr-Cyrl-R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НЕКАДА И ДАНАС</a:t>
            </a:r>
          </a:p>
        </p:txBody>
      </p:sp>
      <p:pic>
        <p:nvPicPr>
          <p:cNvPr descr="danas.jpg" id="116" name="Shape 1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00600" y="2438400"/>
            <a:ext cx="4019549" cy="3627813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za uodni slajd.jpg" id="117" name="Shape 1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4800" y="2736100"/>
            <a:ext cx="4495801" cy="29960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457200" y="4264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b="0" i="0" lang="sr-Cyrl-RS" sz="4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РАЗГОВОР У ЗБОРНИЦИ У 21.ВЕКУ</a:t>
            </a:r>
          </a:p>
        </p:txBody>
      </p:sp>
      <p:sp>
        <p:nvSpPr>
          <p:cNvPr id="123" name="Shape 123"/>
          <p:cNvSpPr/>
          <p:nvPr/>
        </p:nvSpPr>
        <p:spPr>
          <a:xfrm>
            <a:off x="0" y="1752600"/>
            <a:ext cx="3886200" cy="3733800"/>
          </a:xfrm>
          <a:prstGeom prst="cloud">
            <a:avLst/>
          </a:prstGeom>
          <a:solidFill>
            <a:schemeClr val="accent1"/>
          </a:solidFill>
          <a:ln cap="flat" cmpd="sng" w="25400">
            <a:solidFill>
              <a:srgbClr val="0A519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sr-Cyrl-RS" sz="20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Послаћу Вам  </a:t>
            </a:r>
            <a:r>
              <a:rPr lang="sr-Cyrl-RS" sz="20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мејлом </a:t>
            </a:r>
            <a:r>
              <a:rPr lang="sr-Cyrl-RS" sz="20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оперативне планове за математику  и  фотографије са заједничког огледног часа.</a:t>
            </a:r>
          </a:p>
        </p:txBody>
      </p:sp>
      <p:sp>
        <p:nvSpPr>
          <p:cNvPr id="124" name="Shape 124"/>
          <p:cNvSpPr/>
          <p:nvPr/>
        </p:nvSpPr>
        <p:spPr>
          <a:xfrm>
            <a:off x="4495800" y="1569500"/>
            <a:ext cx="4648211" cy="3612060"/>
          </a:xfrm>
          <a:prstGeom prst="cloud">
            <a:avLst/>
          </a:prstGeom>
          <a:solidFill>
            <a:schemeClr val="accent1"/>
          </a:solidFill>
          <a:ln cap="flat" cmpd="sng" w="25400">
            <a:solidFill>
              <a:srgbClr val="0A519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sr-Cyrl-RS" sz="20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Хвала Вам!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sr-Cyrl-RS" sz="20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А ја сам обећао  Службени гласник за нови профил, али га не могу послати мејлом јер је 101МБ. Имам решење-поставићу га на драјв и поделити га с Вама.</a:t>
            </a:r>
          </a:p>
        </p:txBody>
      </p:sp>
      <p:pic>
        <p:nvPicPr>
          <p:cNvPr descr="konverzacija.png" id="125" name="Shape 1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78512" y="4123112"/>
            <a:ext cx="3228975" cy="256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b="0" i="0" lang="sr-Cyrl-RS" sz="4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РАЗГОВОР У ЗБОРНИЦИ У 21.ВЕКУ</a:t>
            </a:r>
          </a:p>
        </p:txBody>
      </p:sp>
      <p:sp>
        <p:nvSpPr>
          <p:cNvPr id="131" name="Shape 131"/>
          <p:cNvSpPr/>
          <p:nvPr/>
        </p:nvSpPr>
        <p:spPr>
          <a:xfrm>
            <a:off x="0" y="1752600"/>
            <a:ext cx="3886200" cy="3733800"/>
          </a:xfrm>
          <a:prstGeom prst="cloud">
            <a:avLst/>
          </a:prstGeom>
          <a:solidFill>
            <a:srgbClr val="FFFF00"/>
          </a:solidFill>
          <a:ln cap="flat" cmpd="sng" w="25400">
            <a:solidFill>
              <a:srgbClr val="0A519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sr-Cyrl-RS" sz="20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Проследићу Вам мејлом  упутсво које сам јуче примила од директорке. У поруци је и линк ка ученичком филму. Погледајте га.</a:t>
            </a:r>
          </a:p>
        </p:txBody>
      </p:sp>
      <p:sp>
        <p:nvSpPr>
          <p:cNvPr id="132" name="Shape 132"/>
          <p:cNvSpPr/>
          <p:nvPr/>
        </p:nvSpPr>
        <p:spPr>
          <a:xfrm>
            <a:off x="4495800" y="1752600"/>
            <a:ext cx="4648199" cy="3428999"/>
          </a:xfrm>
          <a:prstGeom prst="cloud">
            <a:avLst/>
          </a:prstGeom>
          <a:solidFill>
            <a:srgbClr val="FFFF00"/>
          </a:solidFill>
          <a:ln cap="flat" cmpd="sng" w="25400">
            <a:solidFill>
              <a:srgbClr val="0A519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sr-Cyrl-RS" sz="20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Додаћу и Ваш контакт у групу, како би могли да учествујете у договору Тима за самовредновање.</a:t>
            </a:r>
            <a:r>
              <a:rPr lang="sr-Cyrl-RS" sz="2000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rPr>
              <a:t>.</a:t>
            </a:r>
          </a:p>
        </p:txBody>
      </p:sp>
      <p:pic>
        <p:nvPicPr>
          <p:cNvPr descr="konverzacija.png" id="133" name="Shape 1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78512" y="4123112"/>
            <a:ext cx="3228975" cy="256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457200" y="37996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b="0" i="0" lang="sr-Cyrl-RS" sz="45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РАЗГОВОР У ЗБОРНИЦИ У 21.ВЕКУ</a:t>
            </a:r>
          </a:p>
        </p:txBody>
      </p:sp>
      <p:sp>
        <p:nvSpPr>
          <p:cNvPr id="139" name="Shape 139"/>
          <p:cNvSpPr/>
          <p:nvPr/>
        </p:nvSpPr>
        <p:spPr>
          <a:xfrm>
            <a:off x="0" y="1752600"/>
            <a:ext cx="4191000" cy="3733800"/>
          </a:xfrm>
          <a:prstGeom prst="cloud">
            <a:avLst/>
          </a:prstGeom>
          <a:solidFill>
            <a:srgbClr val="CAE9BF"/>
          </a:solidFill>
          <a:ln cap="flat" cmpd="sng" w="25400">
            <a:solidFill>
              <a:srgbClr val="0A519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sr-Cyrl-RS" sz="20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Планирам да средим контакте мојих ученика по одељењима...недавно сам именовала фасцикле па се лакше сналазим у  пошти која пристиже.</a:t>
            </a:r>
          </a:p>
        </p:txBody>
      </p:sp>
      <p:sp>
        <p:nvSpPr>
          <p:cNvPr id="140" name="Shape 140"/>
          <p:cNvSpPr/>
          <p:nvPr/>
        </p:nvSpPr>
        <p:spPr>
          <a:xfrm>
            <a:off x="4384349" y="1313600"/>
            <a:ext cx="4759668" cy="3868020"/>
          </a:xfrm>
          <a:prstGeom prst="cloud">
            <a:avLst/>
          </a:prstGeom>
          <a:solidFill>
            <a:srgbClr val="DBE6B4"/>
          </a:solidFill>
          <a:ln cap="flat" cmpd="sng" w="25400">
            <a:solidFill>
              <a:srgbClr val="0A519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sr-Cyrl-RS" sz="20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rPr>
              <a:t>Да ли Ваши ученици поштују “имејл бонтон”? Послаћу Вам занимљиво упутство које можете поделити са њима, као и линк ка Упитнику који сам направио како бих испитао њихово познавање ове теме. </a:t>
            </a:r>
          </a:p>
        </p:txBody>
      </p:sp>
      <p:pic>
        <p:nvPicPr>
          <p:cNvPr descr="konverzacija.png" id="141" name="Shape 1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78512" y="4123112"/>
            <a:ext cx="3228975" cy="2562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457200" y="704087"/>
            <a:ext cx="8229600" cy="3563111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rIns="0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b="0" i="0" lang="sr-Cyrl-RS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Да ли имамо потребу за електронском поштом у образовању?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