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в ццв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платформа има: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US"/>
              <a:t> почетну страну (наслов или секцију) и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US"/>
              <a:t>теме (којих може бити онолико колико креатор одреди), које су засебне целине на које се постављају садржаји (ресурси за учење и предвиђене активости)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-US"/>
              <a:t>за кретање кроз курс (платформу) помажу блокови за навигацију или навигациона трака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US"/>
              <a:t>у блоку за уређивање уређује се профил, промени улога, уреди блог, бежеви, за одјаву и сл.</a:t>
            </a:r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Форум “обавештења” појављује се на почетној страни и намењен је за обавештавање учесника о неким догаађајима</a:t>
            </a: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Лекције се састоје од више страница. На крају сваке странице налази се дугме за кретање на неку од следећих страница. У оквиру постављених наставних материјала лекције могу добити динамичан изглед додавањем видео записа, анимација и сл. али и постављањем питања или задатака за ученике.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Параметри за приступ платформи добијају се од водитеља</a:t>
            </a:r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платформа има: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US"/>
              <a:t> почетну страну и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US"/>
              <a:t>теме (којих може бити онолико колико креатор одреди), које су засебне целине на које се постављају садржаји (ресурси за учење и предвиђене активости)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1008933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4355670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925673"/>
            <a:ext cx="3054600" cy="204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1276166"/>
            <a:ext cx="8520600" cy="283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613633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4744470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865866"/>
            <a:ext cx="2808000" cy="3713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3692000"/>
            <a:ext cx="4045200" cy="2098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oodle.com/cloud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79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subTitle"/>
          </p:nvPr>
        </p:nvSpPr>
        <p:spPr>
          <a:xfrm>
            <a:off x="5691675" y="6033800"/>
            <a:ext cx="3387000" cy="8241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Дан 4, Блок 1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0" y="2717725"/>
            <a:ext cx="91440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4800"/>
              <a:t>Виртуелна окружења за учење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МУДЛ у ОБЛАКУ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(MoodleCloud)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92675" y="1680250"/>
            <a:ext cx="7214100" cy="46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Бесплатан Мудл сервис који може подржати највише 50 корисника.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Налази се на адреси:</a:t>
            </a:r>
            <a:r>
              <a:rPr b="1" lang="en-US" sz="2400"/>
              <a:t> </a:t>
            </a:r>
            <a:r>
              <a:rPr b="1" lang="en-US" sz="2400" u="sng">
                <a:solidFill>
                  <a:schemeClr val="hlink"/>
                </a:solidFill>
                <a:hlinkClick r:id="rId3"/>
              </a:rPr>
              <a:t>https://moodle.com/cloud/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Наставници који желе унапредити своју наставу  и омогућити ученицима материјале доступне 24 часа могу, помоћу овог сервиса, креирати свој курс.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-US" sz="2400"/>
              <a:t>Свака нова верзија се помало разликује од претходне, али су те разлике минималне и лако премостиве када се једном науче принципи рада у Мудл-у.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29200" y="219175"/>
            <a:ext cx="3935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ЗА ОНЕ КОЈИ ЖЕЛЕ ДА ЗНАЈУ ВИШЕ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0"/>
            <a:ext cx="86868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ИЗГЛЕД ПЛАТФОРМЕ 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95400"/>
            <a:ext cx="82296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685800" y="152400"/>
            <a:ext cx="3124200" cy="1143000"/>
          </a:xfrm>
          <a:prstGeom prst="wedgeEllipseCallout">
            <a:avLst>
              <a:gd fmla="val -45072" name="adj1"/>
              <a:gd fmla="val 48401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Кликом на ове 3 цртице отвара се блок за навигацију</a:t>
            </a:r>
          </a:p>
        </p:txBody>
      </p:sp>
      <p:sp>
        <p:nvSpPr>
          <p:cNvPr id="157" name="Shape 157"/>
          <p:cNvSpPr/>
          <p:nvPr/>
        </p:nvSpPr>
        <p:spPr>
          <a:xfrm>
            <a:off x="685800" y="2286000"/>
            <a:ext cx="8229600" cy="19653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685800" y="4251300"/>
            <a:ext cx="8229600" cy="22257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28600" y="2860675"/>
            <a:ext cx="3124200" cy="1143000"/>
          </a:xfrm>
          <a:prstGeom prst="wedgeEllipseCallout">
            <a:avLst>
              <a:gd fmla="val 52999" name="adj1"/>
              <a:gd fmla="val -82931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Насловна страна (секција)</a:t>
            </a:r>
          </a:p>
        </p:txBody>
      </p:sp>
      <p:sp>
        <p:nvSpPr>
          <p:cNvPr id="160" name="Shape 160"/>
          <p:cNvSpPr/>
          <p:nvPr/>
        </p:nvSpPr>
        <p:spPr>
          <a:xfrm>
            <a:off x="228600" y="4991100"/>
            <a:ext cx="3124200" cy="1143000"/>
          </a:xfrm>
          <a:prstGeom prst="wedgeEllipseCallout">
            <a:avLst>
              <a:gd fmla="val 39560" name="adj1"/>
              <a:gd fmla="val -79523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у коју ће се додати ресурси и активности</a:t>
            </a:r>
          </a:p>
        </p:txBody>
      </p:sp>
      <p:sp>
        <p:nvSpPr>
          <p:cNvPr id="161" name="Shape 161"/>
          <p:cNvSpPr/>
          <p:nvPr/>
        </p:nvSpPr>
        <p:spPr>
          <a:xfrm>
            <a:off x="5776900" y="1714500"/>
            <a:ext cx="3124200" cy="1614300"/>
          </a:xfrm>
          <a:prstGeom prst="wedgeEllipseCallout">
            <a:avLst>
              <a:gd fmla="val 47321" name="adj1"/>
              <a:gd fmla="val -66837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Кликом на стрелицу отвара се блок за уређивање профила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9200"/>
            <a:ext cx="8763000" cy="4325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304800" y="152400"/>
            <a:ext cx="2058900" cy="1066800"/>
          </a:xfrm>
          <a:prstGeom prst="wedgeEllipseCallout">
            <a:avLst>
              <a:gd fmla="val -19477" name="adj1"/>
              <a:gd fmla="val 102988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 за навигацију</a:t>
            </a:r>
          </a:p>
        </p:txBody>
      </p:sp>
      <p:sp>
        <p:nvSpPr>
          <p:cNvPr id="168" name="Shape 168"/>
          <p:cNvSpPr/>
          <p:nvPr/>
        </p:nvSpPr>
        <p:spPr>
          <a:xfrm>
            <a:off x="6172200" y="161925"/>
            <a:ext cx="2438400" cy="952500"/>
          </a:xfrm>
          <a:prstGeom prst="wedgeEllipseCallout">
            <a:avLst>
              <a:gd fmla="val 11288" name="adj1"/>
              <a:gd fmla="val 124021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 за уређивања</a:t>
            </a:r>
          </a:p>
        </p:txBody>
      </p:sp>
      <p:sp>
        <p:nvSpPr>
          <p:cNvPr id="169" name="Shape 169"/>
          <p:cNvSpPr/>
          <p:nvPr/>
        </p:nvSpPr>
        <p:spPr>
          <a:xfrm>
            <a:off x="3238500" y="152400"/>
            <a:ext cx="2286000" cy="938212"/>
          </a:xfrm>
          <a:prstGeom prst="wedgeEllipseCallout">
            <a:avLst>
              <a:gd fmla="val -51615" name="adj1"/>
              <a:gd fmla="val 144468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Навигациона линија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828800" y="2362200"/>
            <a:ext cx="6781800" cy="342900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5524500" y="5545125"/>
            <a:ext cx="3467100" cy="1295400"/>
          </a:xfrm>
          <a:prstGeom prst="wedgeEllipseCallout">
            <a:avLst>
              <a:gd fmla="val -95806" name="adj1"/>
              <a:gd fmla="val -81004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Простор за наставне садржаје и активности учесника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УРЕЂИВАЊЕ ПРОФИЛА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9375" l="1938" r="2618" t="9375"/>
          <a:stretch/>
        </p:blipFill>
        <p:spPr>
          <a:xfrm>
            <a:off x="914400" y="3394075"/>
            <a:ext cx="71627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2399150" y="998000"/>
            <a:ext cx="3505200" cy="1632000"/>
          </a:xfrm>
          <a:prstGeom prst="wedgeEllipseCallout">
            <a:avLst>
              <a:gd fmla="val 112145" name="adj1"/>
              <a:gd fmla="val 101103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Кликом на стрелицу отвара се простор са више опција.</a:t>
            </a:r>
          </a:p>
        </p:txBody>
      </p:sp>
      <p:sp>
        <p:nvSpPr>
          <p:cNvPr id="179" name="Shape 179"/>
          <p:cNvSpPr/>
          <p:nvPr/>
        </p:nvSpPr>
        <p:spPr>
          <a:xfrm>
            <a:off x="5584375" y="5021800"/>
            <a:ext cx="3372900" cy="1632000"/>
          </a:xfrm>
          <a:prstGeom prst="wedgeEllipseCallout">
            <a:avLst>
              <a:gd fmla="val 11621" name="adj1"/>
              <a:gd fmla="val -113295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Кликом на опцију „Профил“ уређује се профил корисника.</a:t>
            </a:r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587375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УРЕЂИВАЊЕ ПРОФИЛА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6250" l="2107" r="29721" t="15962"/>
          <a:stretch/>
        </p:blipFill>
        <p:spPr>
          <a:xfrm>
            <a:off x="1828800" y="2514600"/>
            <a:ext cx="5440362" cy="349091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86" name="Shape 186"/>
          <p:cNvSpPr/>
          <p:nvPr/>
        </p:nvSpPr>
        <p:spPr>
          <a:xfrm>
            <a:off x="304800" y="817562"/>
            <a:ext cx="2438399" cy="1143000"/>
          </a:xfrm>
          <a:prstGeom prst="wedgeEllipseCallout">
            <a:avLst>
              <a:gd fmla="val 118304" name="adj1"/>
              <a:gd fmla="val 150922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Корисничко име</a:t>
            </a:r>
          </a:p>
        </p:txBody>
      </p:sp>
      <p:sp>
        <p:nvSpPr>
          <p:cNvPr id="187" name="Shape 187"/>
          <p:cNvSpPr/>
          <p:nvPr/>
        </p:nvSpPr>
        <p:spPr>
          <a:xfrm>
            <a:off x="5944987" y="838200"/>
            <a:ext cx="2438399" cy="1143000"/>
          </a:xfrm>
          <a:prstGeom prst="wedgeEllipseCallout">
            <a:avLst>
              <a:gd fmla="val -113003" name="adj1"/>
              <a:gd fmla="val 204217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Лозинка</a:t>
            </a:r>
          </a:p>
        </p:txBody>
      </p:sp>
      <p:sp>
        <p:nvSpPr>
          <p:cNvPr id="188" name="Shape 188"/>
          <p:cNvSpPr/>
          <p:nvPr/>
        </p:nvSpPr>
        <p:spPr>
          <a:xfrm>
            <a:off x="5791200" y="5715000"/>
            <a:ext cx="3352799" cy="1143000"/>
          </a:xfrm>
          <a:prstGeom prst="wedgeEllipseCallout">
            <a:avLst>
              <a:gd fmla="val -90712" name="adj1"/>
              <a:gd fmla="val -26531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Кратак опис: занимање, интересовања и сл.</a:t>
            </a:r>
          </a:p>
        </p:txBody>
      </p:sp>
      <p:sp>
        <p:nvSpPr>
          <p:cNvPr id="189" name="Shape 189"/>
          <p:cNvSpPr/>
          <p:nvPr/>
        </p:nvSpPr>
        <p:spPr>
          <a:xfrm>
            <a:off x="6705600" y="2514600"/>
            <a:ext cx="2438399" cy="1143000"/>
          </a:xfrm>
          <a:prstGeom prst="wedgeEllipseCallout">
            <a:avLst>
              <a:gd fmla="val -130564" name="adj1"/>
              <a:gd fmla="val 89694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 корисника</a:t>
            </a:r>
          </a:p>
        </p:txBody>
      </p:sp>
      <p:sp>
        <p:nvSpPr>
          <p:cNvPr id="190" name="Shape 190"/>
          <p:cNvSpPr/>
          <p:nvPr/>
        </p:nvSpPr>
        <p:spPr>
          <a:xfrm>
            <a:off x="6705600" y="4200525"/>
            <a:ext cx="2438399" cy="1143000"/>
          </a:xfrm>
          <a:prstGeom prst="wedgeEllipseCallout">
            <a:avLst>
              <a:gd fmla="val -130564" name="adj1"/>
              <a:gd fmla="val -33316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Презиме корисника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УРЕЂИВАЊЕ ПРОФИЛА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667000"/>
            <a:ext cx="6097587" cy="36639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97" name="Shape 197"/>
          <p:cNvSpPr/>
          <p:nvPr/>
        </p:nvSpPr>
        <p:spPr>
          <a:xfrm>
            <a:off x="381000" y="1295400"/>
            <a:ext cx="2743199" cy="1371599"/>
          </a:xfrm>
          <a:prstGeom prst="wedgeEllipseCallout">
            <a:avLst>
              <a:gd fmla="val 108305" name="adj1"/>
              <a:gd fmla="val 183363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Простор за постављање слике корисника.</a:t>
            </a:r>
          </a:p>
        </p:txBody>
      </p:sp>
      <p:sp>
        <p:nvSpPr>
          <p:cNvPr id="198" name="Shape 198"/>
          <p:cNvSpPr/>
          <p:nvPr/>
        </p:nvSpPr>
        <p:spPr>
          <a:xfrm>
            <a:off x="6400800" y="2362200"/>
            <a:ext cx="2743199" cy="1371599"/>
          </a:xfrm>
          <a:prstGeom prst="wedgeEllipseCallout">
            <a:avLst>
              <a:gd fmla="val -152594" name="adj1"/>
              <a:gd fmla="val 238236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</a:rPr>
              <a:t>На крају обавезно</a:t>
            </a:r>
            <a:r>
              <a:rPr i="0" lang="en-US" sz="1800" u="none">
                <a:solidFill>
                  <a:schemeClr val="dk1"/>
                </a:solidFill>
              </a:rPr>
              <a:t>, </a:t>
            </a:r>
            <a:r>
              <a:rPr b="1" i="0" lang="en-US" sz="1800" u="none">
                <a:solidFill>
                  <a:srgbClr val="C00000"/>
                </a:solidFill>
              </a:rPr>
              <a:t>запамти промене.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15875"/>
            <a:ext cx="8229600" cy="89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НАСЛОВНА СТРАНА - СЕКЦИЈА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6249" l="1640" r="3131" t="9167"/>
          <a:stretch/>
        </p:blipFill>
        <p:spPr>
          <a:xfrm>
            <a:off x="1066800" y="3048000"/>
            <a:ext cx="6561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0" y="1643061"/>
            <a:ext cx="8348661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Садржи форум „Обавештења“.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0" y="998537"/>
            <a:ext cx="9144000" cy="46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Уводи корисника у курс, нешто као корице уџбеника.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-15875" y="2366961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Уређује се према жељи креатора и могу се додати и други садржаји.</a:t>
            </a:r>
          </a:p>
        </p:txBody>
      </p:sp>
      <p:sp>
        <p:nvSpPr>
          <p:cNvPr id="208" name="Shape 208"/>
          <p:cNvSpPr/>
          <p:nvPr/>
        </p:nvSpPr>
        <p:spPr>
          <a:xfrm>
            <a:off x="4724400" y="3429000"/>
            <a:ext cx="4403700" cy="990600"/>
          </a:xfrm>
          <a:prstGeom prst="wedgeEllipseCallout">
            <a:avLst>
              <a:gd fmla="val -55665" name="adj1"/>
              <a:gd fmla="val 52256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Наслов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 се додати и додатно објашњење)</a:t>
            </a:r>
          </a:p>
        </p:txBody>
      </p:sp>
      <p:sp>
        <p:nvSpPr>
          <p:cNvPr id="209" name="Shape 209"/>
          <p:cNvSpPr/>
          <p:nvPr/>
        </p:nvSpPr>
        <p:spPr>
          <a:xfrm>
            <a:off x="5868250" y="4934800"/>
            <a:ext cx="2480400" cy="990600"/>
          </a:xfrm>
          <a:prstGeom prst="wedgeEllipseCallout">
            <a:avLst>
              <a:gd fmla="val -70912" name="adj1"/>
              <a:gd fmla="val -4992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Слика или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део запис </a:t>
            </a:r>
          </a:p>
        </p:txBody>
      </p:sp>
      <p:sp>
        <p:nvSpPr>
          <p:cNvPr id="210" name="Shape 210"/>
          <p:cNvSpPr/>
          <p:nvPr/>
        </p:nvSpPr>
        <p:spPr>
          <a:xfrm>
            <a:off x="-15875" y="4395787"/>
            <a:ext cx="3140074" cy="990599"/>
          </a:xfrm>
          <a:prstGeom prst="wedgeEllipseCallout">
            <a:avLst>
              <a:gd fmla="val -4093" name="adj1"/>
              <a:gd fmla="val 107663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Форум за обавештења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-9525" y="152400"/>
            <a:ext cx="9144000" cy="928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насловне стране (секције)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22052" l="26873" r="27606" t="5183"/>
          <a:stretch/>
        </p:blipFill>
        <p:spPr>
          <a:xfrm>
            <a:off x="2133600" y="1411287"/>
            <a:ext cx="4881562" cy="4816474"/>
          </a:xfrm>
          <a:prstGeom prst="rect">
            <a:avLst/>
          </a:prstGeom>
          <a:noFill/>
          <a:ln cap="flat" cmpd="sng" w="3175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17" name="Shape 217"/>
          <p:cNvSpPr txBox="1"/>
          <p:nvPr/>
        </p:nvSpPr>
        <p:spPr>
          <a:xfrm>
            <a:off x="233250" y="1411275"/>
            <a:ext cx="157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Нпр.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362200" y="6205537"/>
            <a:ext cx="5072061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219" name="Shape 219"/>
          <p:cNvSpPr/>
          <p:nvPr/>
        </p:nvSpPr>
        <p:spPr>
          <a:xfrm>
            <a:off x="6858000" y="914400"/>
            <a:ext cx="2089150" cy="838199"/>
          </a:xfrm>
          <a:prstGeom prst="wedgeEllipseCallout">
            <a:avLst>
              <a:gd fmla="val -85915" name="adj1"/>
              <a:gd fmla="val 5754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Наслов</a:t>
            </a:r>
          </a:p>
        </p:txBody>
      </p:sp>
      <p:sp>
        <p:nvSpPr>
          <p:cNvPr id="220" name="Shape 220"/>
          <p:cNvSpPr/>
          <p:nvPr/>
        </p:nvSpPr>
        <p:spPr>
          <a:xfrm>
            <a:off x="6321425" y="2617786"/>
            <a:ext cx="2646362" cy="838199"/>
          </a:xfrm>
          <a:prstGeom prst="wedgeEllipseCallout">
            <a:avLst>
              <a:gd fmla="val -62047" name="adj1"/>
              <a:gd fmla="val -3289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Додатна појашњења</a:t>
            </a:r>
          </a:p>
        </p:txBody>
      </p:sp>
      <p:sp>
        <p:nvSpPr>
          <p:cNvPr id="221" name="Shape 221"/>
          <p:cNvSpPr/>
          <p:nvPr/>
        </p:nvSpPr>
        <p:spPr>
          <a:xfrm>
            <a:off x="9525" y="3440112"/>
            <a:ext cx="2417700" cy="838200"/>
          </a:xfrm>
          <a:prstGeom prst="wedgeEllipseCallout">
            <a:avLst>
              <a:gd fmla="val 77469" name="adj1"/>
              <a:gd fmla="val 33714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Слике </a:t>
            </a:r>
          </a:p>
        </p:txBody>
      </p:sp>
      <p:sp>
        <p:nvSpPr>
          <p:cNvPr id="222" name="Shape 222"/>
          <p:cNvSpPr/>
          <p:nvPr/>
        </p:nvSpPr>
        <p:spPr>
          <a:xfrm>
            <a:off x="5921375" y="4876800"/>
            <a:ext cx="3025774" cy="838199"/>
          </a:xfrm>
          <a:prstGeom prst="wedgeEllipseCallout">
            <a:avLst>
              <a:gd fmla="val -82528" name="adj1"/>
              <a:gd fmla="val -8784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Постављени материјал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9525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ТЕМЕ КУРСА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9475" l="2459" r="22106" t="14166"/>
          <a:stretch/>
        </p:blipFill>
        <p:spPr>
          <a:xfrm>
            <a:off x="990600" y="2286000"/>
            <a:ext cx="6950074" cy="3954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2700" y="1050925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 може да садржи више тема, посебних целина.</a:t>
            </a:r>
          </a:p>
        </p:txBody>
      </p:sp>
      <p:sp>
        <p:nvSpPr>
          <p:cNvPr id="230" name="Shape 230"/>
          <p:cNvSpPr/>
          <p:nvPr/>
        </p:nvSpPr>
        <p:spPr>
          <a:xfrm>
            <a:off x="12700" y="3124200"/>
            <a:ext cx="9109075" cy="2895600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6690474" y="2438387"/>
            <a:ext cx="2300400" cy="685800"/>
          </a:xfrm>
          <a:prstGeom prst="wedgeEllipseCallout">
            <a:avLst>
              <a:gd fmla="val -71351" name="adj1"/>
              <a:gd fmla="val 104537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Наслов теме</a:t>
            </a:r>
          </a:p>
        </p:txBody>
      </p:sp>
      <p:sp>
        <p:nvSpPr>
          <p:cNvPr id="232" name="Shape 232"/>
          <p:cNvSpPr/>
          <p:nvPr/>
        </p:nvSpPr>
        <p:spPr>
          <a:xfrm>
            <a:off x="6689725" y="3622675"/>
            <a:ext cx="2301874" cy="685799"/>
          </a:xfrm>
          <a:prstGeom prst="wedgeEllipseCallout">
            <a:avLst>
              <a:gd fmla="val -59763" name="adj1"/>
              <a:gd fmla="val 109412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Слика или видео запис.</a:t>
            </a:r>
          </a:p>
        </p:txBody>
      </p:sp>
      <p:sp>
        <p:nvSpPr>
          <p:cNvPr id="233" name="Shape 233"/>
          <p:cNvSpPr/>
          <p:nvPr/>
        </p:nvSpPr>
        <p:spPr>
          <a:xfrm>
            <a:off x="3662362" y="5754687"/>
            <a:ext cx="4267199" cy="973136"/>
          </a:xfrm>
          <a:prstGeom prst="wedgeEllipseCallout">
            <a:avLst>
              <a:gd fmla="val -69932" name="adj1"/>
              <a:gd fmla="val -56637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Додати садржаји (ресурси и активности учесника)</a:t>
            </a:r>
          </a:p>
        </p:txBody>
      </p:sp>
      <p:sp>
        <p:nvSpPr>
          <p:cNvPr id="234" name="Shape 234"/>
          <p:cNvSpPr/>
          <p:nvPr/>
        </p:nvSpPr>
        <p:spPr>
          <a:xfrm>
            <a:off x="838200" y="5181600"/>
            <a:ext cx="1981199" cy="838199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2209800" y="2193925"/>
            <a:ext cx="1752600" cy="685799"/>
          </a:xfrm>
          <a:prstGeom prst="wedgeEllipseCallout">
            <a:avLst>
              <a:gd fmla="val -77550" name="adj1"/>
              <a:gd fmla="val 120811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383525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РЕСУРСИ И АКТИВНОСТИ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12297" l="3514" r="27728" t="20208"/>
          <a:stretch/>
        </p:blipFill>
        <p:spPr>
          <a:xfrm>
            <a:off x="3224211" y="2239961"/>
            <a:ext cx="5743575" cy="317023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42" name="Shape 242"/>
          <p:cNvSpPr txBox="1"/>
          <p:nvPr/>
        </p:nvSpPr>
        <p:spPr>
          <a:xfrm>
            <a:off x="0" y="99060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Ресурси садрже материјале, које поставља креатор курса, то су странице са текстом, слике, видео записи, анимације итд. а намењени су за упознавање учесника са садржајем обуке.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0" y="5867400"/>
            <a:ext cx="91440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Активности су намењене за активност учесника (утврђивање, проверу, систематизацију, истраживачки рад и сл.)</a:t>
            </a:r>
          </a:p>
        </p:txBody>
      </p:sp>
      <p:sp>
        <p:nvSpPr>
          <p:cNvPr id="244" name="Shape 244"/>
          <p:cNvSpPr/>
          <p:nvPr/>
        </p:nvSpPr>
        <p:spPr>
          <a:xfrm>
            <a:off x="0" y="2239961"/>
            <a:ext cx="3124199" cy="838199"/>
          </a:xfrm>
          <a:prstGeom prst="wedgeEllipseCallout">
            <a:avLst>
              <a:gd fmla="val 62679" name="adj1"/>
              <a:gd fmla="val 24803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„Лекција“ је и ресурс и активност</a:t>
            </a:r>
          </a:p>
        </p:txBody>
      </p:sp>
      <p:sp>
        <p:nvSpPr>
          <p:cNvPr id="245" name="Shape 245"/>
          <p:cNvSpPr/>
          <p:nvPr/>
        </p:nvSpPr>
        <p:spPr>
          <a:xfrm>
            <a:off x="-36511" y="3581400"/>
            <a:ext cx="2170112" cy="838199"/>
          </a:xfrm>
          <a:prstGeom prst="wedgeEllipseCallout">
            <a:avLst>
              <a:gd fmla="val 110840" name="adj1"/>
              <a:gd fmla="val 124973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„Избор“ је активност</a:t>
            </a:r>
          </a:p>
        </p:txBody>
      </p:sp>
      <p:sp>
        <p:nvSpPr>
          <p:cNvPr id="246" name="Shape 246"/>
          <p:cNvSpPr/>
          <p:nvPr/>
        </p:nvSpPr>
        <p:spPr>
          <a:xfrm>
            <a:off x="6096000" y="4694237"/>
            <a:ext cx="2170112" cy="838199"/>
          </a:xfrm>
          <a:prstGeom prst="wedgeEllipseCallout">
            <a:avLst>
              <a:gd fmla="val -128899" name="adj1"/>
              <a:gd fmla="val 29186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„Речник“ је активност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09575" y="82175"/>
            <a:ext cx="32052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Блок 4.1.2 Како подстаћи учење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2209800"/>
            <a:ext cx="38577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0" y="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ЛЕКЦИЈА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0" y="917575"/>
            <a:ext cx="9144000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Лекција је намењена да се опширниј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садржај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подел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мање делове.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0" y="1284287"/>
            <a:ext cx="9144000" cy="1014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Иза сваког дела могу се поставити питања, којима се проверава степен усвојених знања. Тачан одговор корисника води на следећу страницу а нетачан га враћа на претходну, како би поново проучио постављени материјал.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0" y="2397125"/>
            <a:ext cx="9144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дну сваке странице постоји дугме за кретање кроз лекцију.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37208" l="26874" r="20982" t="39605"/>
          <a:stretch/>
        </p:blipFill>
        <p:spPr>
          <a:xfrm>
            <a:off x="63500" y="5162550"/>
            <a:ext cx="6784975" cy="1695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b="7559" l="27555" r="24815" t="37081"/>
          <a:stretch/>
        </p:blipFill>
        <p:spPr>
          <a:xfrm>
            <a:off x="4791075" y="2895600"/>
            <a:ext cx="3962399" cy="258921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58" name="Shape 258"/>
          <p:cNvSpPr/>
          <p:nvPr/>
        </p:nvSpPr>
        <p:spPr>
          <a:xfrm>
            <a:off x="619125" y="3657600"/>
            <a:ext cx="3952875" cy="912811"/>
          </a:xfrm>
          <a:prstGeom prst="wedgeEllipseCallout">
            <a:avLst>
              <a:gd fmla="val 71564" name="adj1"/>
              <a:gd fmla="val 102323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Питање може бити на страници са садржајем</a:t>
            </a:r>
          </a:p>
        </p:txBody>
      </p:sp>
      <p:sp>
        <p:nvSpPr>
          <p:cNvPr id="259" name="Shape 259"/>
          <p:cNvSpPr/>
          <p:nvPr/>
        </p:nvSpPr>
        <p:spPr>
          <a:xfrm>
            <a:off x="5191125" y="5945187"/>
            <a:ext cx="3952875" cy="912811"/>
          </a:xfrm>
          <a:prstGeom prst="wedgeEllipseCallout">
            <a:avLst>
              <a:gd fmla="val -99549" name="adj1"/>
              <a:gd fmla="val 26351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 на посебној страници лекције.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04800" y="23811"/>
            <a:ext cx="8229600" cy="661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АКТИВНОСТ „ИЗБОР“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29167" l="18389" r="31596" t="30442"/>
          <a:stretch/>
        </p:blipFill>
        <p:spPr>
          <a:xfrm>
            <a:off x="1793875" y="1127125"/>
            <a:ext cx="5487987" cy="249237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66" name="Shape 266"/>
          <p:cNvSpPr txBox="1"/>
          <p:nvPr/>
        </p:nvSpPr>
        <p:spPr>
          <a:xfrm>
            <a:off x="-52386" y="727075"/>
            <a:ext cx="9144000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Ова опција омогућава корисницима избор једн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од понуђених опција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-103186" y="3619500"/>
            <a:ext cx="9109075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 се подесити да корисници после избора виде и избор осталих уче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ника.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b="5545" l="3639" r="7151" t="18534"/>
          <a:stretch/>
        </p:blipFill>
        <p:spPr>
          <a:xfrm>
            <a:off x="1847850" y="4019550"/>
            <a:ext cx="5345111" cy="255746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04800" y="3175"/>
            <a:ext cx="82296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АКТИВНОСТ РЕЧНИК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21876" l="3280" r="17305" t="26666"/>
          <a:stretch/>
        </p:blipFill>
        <p:spPr>
          <a:xfrm>
            <a:off x="493649" y="3638925"/>
            <a:ext cx="8156700" cy="2971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75" name="Shape 275"/>
          <p:cNvSpPr txBox="1"/>
          <p:nvPr/>
        </p:nvSpPr>
        <p:spPr>
          <a:xfrm>
            <a:off x="0" y="1255187"/>
            <a:ext cx="9144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Ова активност омогућава учесницима да унесу појам из теме, која се обрађује.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71075" y="2922250"/>
            <a:ext cx="9144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 се подесити да се ова, као и свака друга активност, оцењује.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-152400" y="201315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Постављени појам се може описати текстом, додати слика, видео запис, анимација и сл.</a:t>
            </a:r>
          </a:p>
        </p:txBody>
      </p:sp>
      <p:sp>
        <p:nvSpPr>
          <p:cNvPr id="278" name="Shape 278"/>
          <p:cNvSpPr/>
          <p:nvPr/>
        </p:nvSpPr>
        <p:spPr>
          <a:xfrm>
            <a:off x="5410200" y="4750525"/>
            <a:ext cx="3124200" cy="990600"/>
          </a:xfrm>
          <a:prstGeom prst="wedgeEllipseCallout">
            <a:avLst>
              <a:gd fmla="val -165430" name="adj1"/>
              <a:gd fmla="val 3402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Додај нови појам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269325" y="0"/>
            <a:ext cx="7874700" cy="93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4000"/>
              <a:t>ДОДАВАЊЕ ПОЈМА У РЕЧНИК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7239" l="4520" r="-4519" t="15991"/>
          <a:stretch/>
        </p:blipFill>
        <p:spPr>
          <a:xfrm>
            <a:off x="237425" y="1755749"/>
            <a:ext cx="8346499" cy="31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5469875" y="930300"/>
            <a:ext cx="3238800" cy="1215600"/>
          </a:xfrm>
          <a:prstGeom prst="wedgeEllipseCallout">
            <a:avLst>
              <a:gd fmla="val -72836" name="adj1"/>
              <a:gd fmla="val 98836" name="adj2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Додавање слике</a:t>
            </a:r>
          </a:p>
        </p:txBody>
      </p:sp>
      <p:sp>
        <p:nvSpPr>
          <p:cNvPr id="286" name="Shape 286"/>
          <p:cNvSpPr/>
          <p:nvPr/>
        </p:nvSpPr>
        <p:spPr>
          <a:xfrm>
            <a:off x="6882050" y="2340775"/>
            <a:ext cx="1965900" cy="1215600"/>
          </a:xfrm>
          <a:prstGeom prst="wedgeEllipseCallout">
            <a:avLst>
              <a:gd fmla="val -71620" name="adj1"/>
              <a:gd fmla="val 30248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Опис</a:t>
            </a:r>
            <a:r>
              <a:rPr lang="en-US"/>
              <a:t> појма  </a:t>
            </a:r>
          </a:p>
        </p:txBody>
      </p:sp>
      <p:sp>
        <p:nvSpPr>
          <p:cNvPr id="287" name="Shape 287"/>
          <p:cNvSpPr/>
          <p:nvPr/>
        </p:nvSpPr>
        <p:spPr>
          <a:xfrm>
            <a:off x="237425" y="930296"/>
            <a:ext cx="1965900" cy="882900"/>
          </a:xfrm>
          <a:prstGeom prst="wedgeEllipseCallout">
            <a:avLst>
              <a:gd fmla="val 71016" name="adj1"/>
              <a:gd fmla="val 127191" name="adj2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Назив појма  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b="16358" l="3771" r="6228" t="50944"/>
          <a:stretch/>
        </p:blipFill>
        <p:spPr>
          <a:xfrm>
            <a:off x="802350" y="5095150"/>
            <a:ext cx="6825324" cy="12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/>
          <p:nvPr/>
        </p:nvSpPr>
        <p:spPr>
          <a:xfrm>
            <a:off x="5090150" y="5095150"/>
            <a:ext cx="4053900" cy="1215600"/>
          </a:xfrm>
          <a:prstGeom prst="wedgeEllipseCallout">
            <a:avLst>
              <a:gd fmla="val -89849" name="adj1"/>
              <a:gd fmla="val 28572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Обавезно сачувај промене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ЗАДАТАК: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630100" y="1616350"/>
            <a:ext cx="7643400" cy="5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Изаберите опцију “Речник појмова”;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Додајте у речник неки нови појам помоћу опције </a:t>
            </a:r>
            <a:r>
              <a:rPr b="1" lang="en-US" sz="2400"/>
              <a:t>“Додај нови појам”</a:t>
            </a:r>
            <a:r>
              <a:rPr lang="en-US" sz="2400"/>
              <a:t> (појам везан за наставу и учење, ИКТ, дигиталне компетенције);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Укуцајте објашњење, опис, дефиницију појма;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Убаци слики која одговара појму (пронађи је на интернету);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Ако негде </a:t>
            </a:r>
            <a:r>
              <a:rPr i="1" lang="en-US" sz="2400"/>
              <a:t>закочиш</a:t>
            </a:r>
            <a:r>
              <a:rPr lang="en-US" sz="2400"/>
              <a:t>, </a:t>
            </a:r>
            <a:r>
              <a:rPr i="1" lang="en-US" sz="2400"/>
              <a:t>забодеш</a:t>
            </a:r>
            <a:r>
              <a:rPr lang="en-US" sz="2400"/>
              <a:t> или </a:t>
            </a:r>
            <a:r>
              <a:rPr i="1" lang="en-US" sz="2400"/>
              <a:t>забагујеш</a:t>
            </a:r>
            <a:r>
              <a:rPr lang="en-US" sz="2400"/>
              <a:t> (како кажу наши ђаци      ), не брини, већ се обрати водитељу за додатно објашњење и помоћ при раду.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На крају, помоћу опције “Сачувај промене”, обавезно упамти појам који си унео. </a:t>
            </a:r>
          </a:p>
        </p:txBody>
      </p:sp>
      <p:sp>
        <p:nvSpPr>
          <p:cNvPr id="296" name="Shape 296"/>
          <p:cNvSpPr/>
          <p:nvPr/>
        </p:nvSpPr>
        <p:spPr>
          <a:xfrm>
            <a:off x="4403100" y="4620700"/>
            <a:ext cx="337800" cy="3198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7043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 ЈЕ МУДЛ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(енгл. </a:t>
            </a: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Moodle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0" y="4929750"/>
            <a:ext cx="9095400" cy="155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1112" lvl="0" marL="1762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D9D9D9"/>
                </a:solidFill>
              </a:rPr>
              <a:t>Успешно се може користити и у учионици у комбинацији са традиционалним начином учења (хибридна настава)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986225" y="1520600"/>
            <a:ext cx="74424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МУДЛ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с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лободни софтвер за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електронско учење,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учење на даљину, који је уједно и систем за управљање курсевима односно систем за управљање учењем односно 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виртуелно окружење за учење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264825" y="164375"/>
            <a:ext cx="42189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Блок 4.1.1 Систем за управљање учењем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0" y="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i="0" lang="en-US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Мудл (Moodle)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20636" y="1066800"/>
            <a:ext cx="9144000" cy="71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Платформа за креирање е - часова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22450" y="1960026"/>
            <a:ext cx="4495800" cy="46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сав материјал на једном месту</a:t>
            </a:r>
          </a:p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доступност 24 сата</a:t>
            </a:r>
          </a:p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постављен сценарио часа</a:t>
            </a:r>
          </a:p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примена едукативних веб алата</a:t>
            </a:r>
          </a:p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могућност  вишеструког коришћења</a:t>
            </a:r>
          </a:p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допунска, додатна, припремна настава </a:t>
            </a:r>
          </a:p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активност ученика</a:t>
            </a:r>
          </a:p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праћење постигнућа</a:t>
            </a:r>
          </a:p>
          <a:p>
            <a:pPr indent="-2444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заштићеност ученика...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8250" y="1812395"/>
            <a:ext cx="4525800" cy="47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120300" y="211200"/>
            <a:ext cx="8903400" cy="85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КАКО ДО КУРСА </a:t>
            </a:r>
            <a:r>
              <a:rPr lang="en-US" sz="2400"/>
              <a:t>постављеног у Мудл окружењу</a:t>
            </a:r>
            <a:r>
              <a:rPr lang="en-US"/>
              <a:t>?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47000" y="1564425"/>
            <a:ext cx="83010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Сваки Мудл курс има своју интернет адресу. Да бисте му приступили морате је знати!</a:t>
            </a:r>
          </a:p>
        </p:txBody>
      </p:sp>
      <p:pic>
        <p:nvPicPr>
          <p:cNvPr descr="Adresa Mudl platforme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04375"/>
            <a:ext cx="8577624" cy="3701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6255300" y="3433575"/>
            <a:ext cx="2392500" cy="730500"/>
          </a:xfrm>
          <a:prstGeom prst="wedgeRectCallout">
            <a:avLst>
              <a:gd fmla="val -184717" name="adj1"/>
              <a:gd fmla="val -2498" name="adj2"/>
            </a:avLst>
          </a:prstGeom>
          <a:solidFill>
            <a:srgbClr val="CFE2F3"/>
          </a:solidFill>
          <a:ln cap="flat" cmpd="sng" w="1905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1. </a:t>
            </a:r>
            <a:r>
              <a:rPr lang="en-US"/>
              <a:t> Адресу курса укуцати у Гугл претраживачу и притиснути </a:t>
            </a:r>
            <a:r>
              <a:rPr b="1" lang="en-US"/>
              <a:t>Ентер</a:t>
            </a:r>
            <a:r>
              <a:rPr lang="en-US"/>
              <a:t> тастер.</a:t>
            </a:r>
          </a:p>
        </p:txBody>
      </p:sp>
      <p:sp>
        <p:nvSpPr>
          <p:cNvPr id="99" name="Shape 99"/>
          <p:cNvSpPr/>
          <p:nvPr/>
        </p:nvSpPr>
        <p:spPr>
          <a:xfrm>
            <a:off x="6173125" y="4666350"/>
            <a:ext cx="2556900" cy="858300"/>
          </a:xfrm>
          <a:prstGeom prst="wedgeRectCallout">
            <a:avLst>
              <a:gd fmla="val -182858" name="adj1"/>
              <a:gd fmla="val -22335" name="adj2"/>
            </a:avLst>
          </a:prstGeom>
          <a:solidFill>
            <a:srgbClr val="CFE2F3"/>
          </a:solidFill>
          <a:ln cap="flat" cmpd="sng" w="1905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2. Левим кликом изабрати сајт са задатом адресом и приступити курсу. </a:t>
            </a:r>
          </a:p>
        </p:txBody>
      </p:sp>
      <p:sp>
        <p:nvSpPr>
          <p:cNvPr id="100" name="Shape 100"/>
          <p:cNvSpPr/>
          <p:nvPr/>
        </p:nvSpPr>
        <p:spPr>
          <a:xfrm>
            <a:off x="1333250" y="4812475"/>
            <a:ext cx="1452000" cy="2010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41325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ПРИЈАВА НА ПЛАТФОРМУ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14918" l="2107" r="12269" t="23750"/>
          <a:stretch/>
        </p:blipFill>
        <p:spPr>
          <a:xfrm>
            <a:off x="274625" y="1899425"/>
            <a:ext cx="8564700" cy="461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07" name="Shape 107"/>
          <p:cNvSpPr/>
          <p:nvPr/>
        </p:nvSpPr>
        <p:spPr>
          <a:xfrm>
            <a:off x="3146425" y="2295750"/>
            <a:ext cx="2819400" cy="876300"/>
          </a:xfrm>
          <a:prstGeom prst="wedgeEllipseCallout">
            <a:avLst>
              <a:gd fmla="val -45970" name="adj1"/>
              <a:gd fmla="val 131947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Унесите корисничко име</a:t>
            </a:r>
          </a:p>
        </p:txBody>
      </p:sp>
      <p:sp>
        <p:nvSpPr>
          <p:cNvPr id="108" name="Shape 108"/>
          <p:cNvSpPr/>
          <p:nvPr/>
        </p:nvSpPr>
        <p:spPr>
          <a:xfrm>
            <a:off x="4343400" y="4800600"/>
            <a:ext cx="2819400" cy="876300"/>
          </a:xfrm>
          <a:prstGeom prst="wedgeEllipseCallout">
            <a:avLst>
              <a:gd fmla="val -87128" name="adj1"/>
              <a:gd fmla="val -10075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Унесите лозинку 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0" y="1014320"/>
            <a:ext cx="91440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Параметри за приступ систему (корисничко име и лозинк</a:t>
            </a:r>
            <a:r>
              <a:rPr b="1" lang="en-US" sz="2400">
                <a:solidFill>
                  <a:schemeClr val="dk1"/>
                </a:solidFill>
              </a:rPr>
              <a:t>а)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 добијају се од администратора сајта.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575300" y="5835225"/>
            <a:ext cx="8095500" cy="8763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НАПОМЕНА: Најчешће се од корисника тражи да приликом првог пријављивања промени лозинку добијену од администратора сајта. УКУЦАЈТЕ НОВУ ЛОЗИНКУ и ОБАВЕЗНО ЈЕ ЗАПАМТИТЕ (или запишите)!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javljivanje na sistem.pn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50" y="1550125"/>
            <a:ext cx="8811898" cy="47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457200" y="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ИЗГЛЕД ПЛАТФОРМЕ</a:t>
            </a:r>
          </a:p>
        </p:txBody>
      </p:sp>
      <p:sp>
        <p:nvSpPr>
          <p:cNvPr id="117" name="Shape 117"/>
          <p:cNvSpPr/>
          <p:nvPr/>
        </p:nvSpPr>
        <p:spPr>
          <a:xfrm>
            <a:off x="685800" y="152400"/>
            <a:ext cx="3124200" cy="1025700"/>
          </a:xfrm>
          <a:prstGeom prst="wedgeEllipseCallout">
            <a:avLst>
              <a:gd fmla="val 13106" name="adj1"/>
              <a:gd fmla="val 94506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Кликом на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стрелицу врши се избор језика. </a:t>
            </a:r>
          </a:p>
        </p:txBody>
      </p:sp>
      <p:sp>
        <p:nvSpPr>
          <p:cNvPr id="118" name="Shape 118"/>
          <p:cNvSpPr/>
          <p:nvPr/>
        </p:nvSpPr>
        <p:spPr>
          <a:xfrm>
            <a:off x="4438350" y="6233350"/>
            <a:ext cx="4417200" cy="548400"/>
          </a:xfrm>
          <a:prstGeom prst="wedgeEllipseCallout">
            <a:avLst>
              <a:gd fmla="val 28682" name="adj1"/>
              <a:gd fmla="val -68349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бисте уредили свој профил кликните овде.</a:t>
            </a:r>
          </a:p>
        </p:txBody>
      </p:sp>
      <p:sp>
        <p:nvSpPr>
          <p:cNvPr id="119" name="Shape 119"/>
          <p:cNvSpPr/>
          <p:nvPr/>
        </p:nvSpPr>
        <p:spPr>
          <a:xfrm>
            <a:off x="1817525" y="5301600"/>
            <a:ext cx="3124200" cy="1143000"/>
          </a:xfrm>
          <a:prstGeom prst="wedgeEllipseCallout">
            <a:avLst>
              <a:gd fmla="val -7335" name="adj1"/>
              <a:gd fmla="val -90396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Кликом на назив курса долази се до жељене виртуелне учионице.</a:t>
            </a:r>
          </a:p>
        </p:txBody>
      </p:sp>
      <p:sp>
        <p:nvSpPr>
          <p:cNvPr id="120" name="Shape 120"/>
          <p:cNvSpPr/>
          <p:nvPr/>
        </p:nvSpPr>
        <p:spPr>
          <a:xfrm>
            <a:off x="5731250" y="762000"/>
            <a:ext cx="3124200" cy="635100"/>
          </a:xfrm>
          <a:prstGeom prst="wedgeEllipseCallout">
            <a:avLst>
              <a:gd fmla="val 40139" name="adj1"/>
              <a:gd fmla="val 88832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Одјава са система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-64891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/>
              <a:t>ПОДЕШАВАЊЕ ПРОФИЛА</a:t>
            </a:r>
          </a:p>
        </p:txBody>
      </p:sp>
      <p:pic>
        <p:nvPicPr>
          <p:cNvPr descr="Podesavanje profila1.pn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50" y="1002383"/>
            <a:ext cx="2533650" cy="762000"/>
          </a:xfrm>
          <a:prstGeom prst="rect">
            <a:avLst/>
          </a:prstGeom>
          <a:noFill/>
          <a:ln cap="flat" cmpd="sng" w="9525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Podesavanje profila.png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2700" y="914308"/>
            <a:ext cx="2543175" cy="1428750"/>
          </a:xfrm>
          <a:prstGeom prst="rect">
            <a:avLst/>
          </a:prstGeom>
          <a:noFill/>
          <a:ln cap="flat" cmpd="sng" w="9525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8" name="Shape 128"/>
          <p:cNvSpPr/>
          <p:nvPr/>
        </p:nvSpPr>
        <p:spPr>
          <a:xfrm>
            <a:off x="855650" y="1969850"/>
            <a:ext cx="1490700" cy="699300"/>
          </a:xfrm>
          <a:prstGeom prst="wedgeEllipseCallout">
            <a:avLst>
              <a:gd fmla="val -60178" name="adj1"/>
              <a:gd fmla="val -99453" name="adj2"/>
            </a:avLst>
          </a:prstGeom>
          <a:solidFill>
            <a:schemeClr val="lt1"/>
          </a:solidFill>
          <a:ln cap="flat" cmpd="sng" w="1905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ЛЕВИ КЛИК на стрелицу</a:t>
            </a:r>
          </a:p>
        </p:txBody>
      </p:sp>
      <p:cxnSp>
        <p:nvCxnSpPr>
          <p:cNvPr id="129" name="Shape 129"/>
          <p:cNvCxnSpPr>
            <a:stCxn id="128" idx="5"/>
            <a:endCxn id="127" idx="1"/>
          </p:cNvCxnSpPr>
          <p:nvPr/>
        </p:nvCxnSpPr>
        <p:spPr>
          <a:xfrm flipH="1" rot="10800000">
            <a:off x="2346350" y="1628600"/>
            <a:ext cx="1496400" cy="690900"/>
          </a:xfrm>
          <a:prstGeom prst="straightConnector1">
            <a:avLst/>
          </a:prstGeom>
          <a:noFill/>
          <a:ln cap="flat" cmpd="sng" w="19050">
            <a:solidFill>
              <a:srgbClr val="385D8A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0" name="Shape 130"/>
          <p:cNvSpPr/>
          <p:nvPr/>
        </p:nvSpPr>
        <p:spPr>
          <a:xfrm>
            <a:off x="6778175" y="1624400"/>
            <a:ext cx="1490700" cy="699300"/>
          </a:xfrm>
          <a:prstGeom prst="wedgeEllipseCallout">
            <a:avLst>
              <a:gd fmla="val -143381" name="adj1"/>
              <a:gd fmla="val -42428" name="adj2"/>
            </a:avLst>
          </a:prstGeom>
          <a:solidFill>
            <a:schemeClr val="lt1"/>
          </a:solidFill>
          <a:ln cap="flat" cmpd="sng" w="1905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ЛЕВИ КЛИК </a:t>
            </a:r>
          </a:p>
        </p:txBody>
      </p:sp>
      <p:sp>
        <p:nvSpPr>
          <p:cNvPr id="131" name="Shape 131"/>
          <p:cNvSpPr/>
          <p:nvPr/>
        </p:nvSpPr>
        <p:spPr>
          <a:xfrm>
            <a:off x="4106275" y="1538700"/>
            <a:ext cx="1311875" cy="225665"/>
          </a:xfrm>
          <a:prstGeom prst="flowChartTerminator">
            <a:avLst/>
          </a:prstGeom>
          <a:noFill/>
          <a:ln cap="flat" cmpd="sng" w="1905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redjivanje profila.png"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250" y="2669150"/>
            <a:ext cx="7942800" cy="385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346350" y="3783800"/>
            <a:ext cx="3306300" cy="30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200"/>
              <a:t>ИМЕ И ПРЕЗИМЕ ПОЛАЗНИКА</a:t>
            </a:r>
          </a:p>
        </p:txBody>
      </p:sp>
      <p:cxnSp>
        <p:nvCxnSpPr>
          <p:cNvPr id="134" name="Shape 134"/>
          <p:cNvCxnSpPr>
            <a:stCxn id="130" idx="2"/>
          </p:cNvCxnSpPr>
          <p:nvPr/>
        </p:nvCxnSpPr>
        <p:spPr>
          <a:xfrm flipH="1">
            <a:off x="5449982" y="2221289"/>
            <a:ext cx="1546500" cy="2300999"/>
          </a:xfrm>
          <a:prstGeom prst="straightConnector1">
            <a:avLst/>
          </a:prstGeom>
          <a:noFill/>
          <a:ln cap="flat" cmpd="sng" w="9525">
            <a:solidFill>
              <a:srgbClr val="385D8A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5" name="Shape 135"/>
          <p:cNvSpPr/>
          <p:nvPr/>
        </p:nvSpPr>
        <p:spPr>
          <a:xfrm>
            <a:off x="6337475" y="5520450"/>
            <a:ext cx="2620800" cy="1282800"/>
          </a:xfrm>
          <a:prstGeom prst="wedgeEllipseCallout">
            <a:avLst>
              <a:gd fmla="val -17247" name="adj1"/>
              <a:gd fmla="val -152173" name="adj2"/>
            </a:avLst>
          </a:prstGeom>
          <a:solidFill>
            <a:schemeClr val="lt1"/>
          </a:solidFill>
          <a:ln cap="flat" cmpd="sng" w="1905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Кликом проширите наведене ставке и испуните сва поља означена </a:t>
            </a:r>
            <a:r>
              <a:rPr b="1" lang="en-US">
                <a:solidFill>
                  <a:srgbClr val="FF0000"/>
                </a:solidFill>
              </a:rPr>
              <a:t>*</a:t>
            </a:r>
            <a:r>
              <a:rPr lang="en-US"/>
              <a:t>.</a:t>
            </a:r>
          </a:p>
        </p:txBody>
      </p:sp>
      <p:sp>
        <p:nvSpPr>
          <p:cNvPr id="136" name="Shape 136"/>
          <p:cNvSpPr/>
          <p:nvPr/>
        </p:nvSpPr>
        <p:spPr>
          <a:xfrm>
            <a:off x="940575" y="5716525"/>
            <a:ext cx="3090900" cy="1022700"/>
          </a:xfrm>
          <a:prstGeom prst="wedgeEllipseCallout">
            <a:avLst>
              <a:gd fmla="val 58443" name="adj1"/>
              <a:gd fmla="val -32243" name="adj2"/>
            </a:avLst>
          </a:prstGeom>
          <a:solidFill>
            <a:srgbClr val="F3F3F3"/>
          </a:solidFill>
          <a:ln cap="flat" cmpd="sng" w="1905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Након завршеног уноса ОБАВЕЗНО сачувајте све измене које сте направили.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256858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ЗАДАТАК: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812725" y="1954200"/>
            <a:ext cx="75885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Покрени неки од инсталираних прегледача (Google Chrome, Mozzila Firefox, Opera,...);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У поље за претрагу укуцај адресу Мудле платформе </a:t>
            </a:r>
            <a:r>
              <a:rPr b="1" i="1" lang="en-US" sz="2400"/>
              <a:t>(</a:t>
            </a:r>
            <a:r>
              <a:rPr b="1" i="1" lang="en-US" sz="2400"/>
              <a:t>moodle.mpn.gov.rs)</a:t>
            </a:r>
            <a:r>
              <a:rPr lang="en-US" sz="2400"/>
              <a:t>;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Пријави се на систем помоћу параметара које си добио/ла од водитеља;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-US" sz="2400"/>
              <a:t>Уреди свој профил (слика није обавезна, али је пожељна).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