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8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F6C3-794C-4FCC-81A6-A71C8820EA69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CCA9-F6CF-407E-B047-0B4C878507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65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F6C3-794C-4FCC-81A6-A71C8820EA69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CCA9-F6CF-407E-B047-0B4C8785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3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F6C3-794C-4FCC-81A6-A71C8820EA69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CCA9-F6CF-407E-B047-0B4C8785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1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F6C3-794C-4FCC-81A6-A71C8820EA69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CCA9-F6CF-407E-B047-0B4C8785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8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F6C3-794C-4FCC-81A6-A71C8820EA69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CCA9-F6CF-407E-B047-0B4C878507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97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F6C3-794C-4FCC-81A6-A71C8820EA69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CCA9-F6CF-407E-B047-0B4C8785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3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F6C3-794C-4FCC-81A6-A71C8820EA69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CCA9-F6CF-407E-B047-0B4C8785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0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F6C3-794C-4FCC-81A6-A71C8820EA69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CCA9-F6CF-407E-B047-0B4C8785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2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F6C3-794C-4FCC-81A6-A71C8820EA69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CCA9-F6CF-407E-B047-0B4C8785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6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CB8F6C3-794C-4FCC-81A6-A71C8820EA69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B2CCA9-F6CF-407E-B047-0B4C8785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8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F6C3-794C-4FCC-81A6-A71C8820EA69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CCA9-F6CF-407E-B047-0B4C8785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2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B8F6C3-794C-4FCC-81A6-A71C8820EA69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CB2CCA9-F6CF-407E-B047-0B4C878507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29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Онлајн сарадња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>
                <a:latin typeface="+mn-lt"/>
              </a:rPr>
              <a:t>Гугл диск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93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63416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sr-Cyrl-RS" sz="4800" dirty="0" smtClean="0">
                <a:latin typeface="+mj-lt"/>
              </a:rPr>
              <a:t>Креирање </a:t>
            </a:r>
            <a:r>
              <a:rPr lang="sr-Cyrl-RS" sz="4800" dirty="0">
                <a:latin typeface="+mj-lt"/>
              </a:rPr>
              <a:t>табела и унос података</a:t>
            </a:r>
            <a:endParaRPr lang="sr-Cyrl-RS" sz="4800" dirty="0" smtClean="0">
              <a:latin typeface="+mj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902" y="1835629"/>
            <a:ext cx="8896978" cy="436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64662"/>
            <a:ext cx="10058400" cy="1187867"/>
          </a:xfrm>
        </p:spPr>
        <p:txBody>
          <a:bodyPr/>
          <a:lstStyle/>
          <a:p>
            <a:r>
              <a:rPr lang="sr-Cyrl-RS" dirty="0"/>
              <a:t>Израда </a:t>
            </a:r>
            <a:r>
              <a:rPr lang="sr-Cyrl-RS" dirty="0" smtClean="0"/>
              <a:t>цртежа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024660"/>
            <a:ext cx="10058400" cy="366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1098"/>
            <a:ext cx="10058400" cy="1285018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sr-Cyrl-RS" sz="4800" dirty="0" smtClean="0">
                <a:latin typeface="+mj-lt"/>
              </a:rPr>
              <a:t>Креирање упитника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sr-Cyrl-RS" dirty="0" smtClean="0"/>
              <a:t>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169048" y="2011680"/>
            <a:ext cx="16230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Почиње </a:t>
            </a:r>
            <a:r>
              <a:rPr lang="ru-RU" dirty="0"/>
              <a:t>избором одговарајуће опције из менија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Мој диск</a:t>
            </a:r>
            <a:r>
              <a:rPr lang="ru-RU" b="1" dirty="0"/>
              <a:t> → Још &gt;</a:t>
            </a:r>
            <a:r>
              <a:rPr lang="ru-RU" dirty="0"/>
              <a:t> 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664512" y="1845734"/>
            <a:ext cx="8510305" cy="4303536"/>
            <a:chOff x="2834638" y="1953963"/>
            <a:chExt cx="8510305" cy="43035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21214" t="9241" r="1141" b="12747"/>
            <a:stretch/>
          </p:blipFill>
          <p:spPr>
            <a:xfrm>
              <a:off x="2834638" y="1953963"/>
              <a:ext cx="8510305" cy="4303536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3874770" y="2820849"/>
              <a:ext cx="7259644" cy="3436650"/>
              <a:chOff x="3874770" y="2820849"/>
              <a:chExt cx="7259644" cy="3436650"/>
            </a:xfrm>
          </p:grpSpPr>
          <p:sp>
            <p:nvSpPr>
              <p:cNvPr id="28" name="Line Callout 1 27"/>
              <p:cNvSpPr/>
              <p:nvPr/>
            </p:nvSpPr>
            <p:spPr>
              <a:xfrm>
                <a:off x="6709410" y="3200400"/>
                <a:ext cx="1840230" cy="565606"/>
              </a:xfrm>
              <a:prstGeom prst="borderCallout1">
                <a:avLst>
                  <a:gd name="adj1" fmla="val 18750"/>
                  <a:gd name="adj2" fmla="val -8333"/>
                  <a:gd name="adj3" fmla="val 80167"/>
                  <a:gd name="adj4" fmla="val -37163"/>
                </a:avLst>
              </a:prstGeom>
              <a:solidFill>
                <a:srgbClr val="5B9BD5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dirty="0" smtClean="0"/>
                  <a:t>унос назива упитника</a:t>
                </a:r>
                <a:endParaRPr lang="en-US" dirty="0"/>
              </a:p>
            </p:txBody>
          </p:sp>
          <p:sp>
            <p:nvSpPr>
              <p:cNvPr id="29" name="Line Callout 1 28"/>
              <p:cNvSpPr/>
              <p:nvPr/>
            </p:nvSpPr>
            <p:spPr>
              <a:xfrm>
                <a:off x="4800600" y="3857414"/>
                <a:ext cx="1703070" cy="337396"/>
              </a:xfrm>
              <a:prstGeom prst="borderCallout1">
                <a:avLst>
                  <a:gd name="adj1" fmla="val 18750"/>
                  <a:gd name="adj2" fmla="val -8333"/>
                  <a:gd name="adj3" fmla="val 58297"/>
                  <a:gd name="adj4" fmla="val -43031"/>
                </a:avLst>
              </a:prstGeom>
              <a:solidFill>
                <a:srgbClr val="5B9BD5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dirty="0"/>
                  <a:t>к</a:t>
                </a:r>
                <a:r>
                  <a:rPr lang="sr-Cyrl-RS" dirty="0" smtClean="0"/>
                  <a:t>ратак опис</a:t>
                </a:r>
                <a:endParaRPr lang="en-US" dirty="0"/>
              </a:p>
            </p:txBody>
          </p:sp>
          <p:sp>
            <p:nvSpPr>
              <p:cNvPr id="30" name="Line Callout 1 29"/>
              <p:cNvSpPr/>
              <p:nvPr/>
            </p:nvSpPr>
            <p:spPr>
              <a:xfrm>
                <a:off x="3874770" y="4297679"/>
                <a:ext cx="1577340" cy="324977"/>
              </a:xfrm>
              <a:prstGeom prst="borderCallout1">
                <a:avLst>
                  <a:gd name="adj1" fmla="val 18750"/>
                  <a:gd name="adj2" fmla="val -8333"/>
                  <a:gd name="adj3" fmla="val 108983"/>
                  <a:gd name="adj4" fmla="val -30362"/>
                </a:avLst>
              </a:prstGeom>
              <a:solidFill>
                <a:srgbClr val="5B9BD5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dirty="0" smtClean="0"/>
                  <a:t>назив питања</a:t>
                </a:r>
                <a:endParaRPr lang="en-US" dirty="0"/>
              </a:p>
            </p:txBody>
          </p:sp>
          <p:sp>
            <p:nvSpPr>
              <p:cNvPr id="31" name="Line Callout 1 30"/>
              <p:cNvSpPr/>
              <p:nvPr/>
            </p:nvSpPr>
            <p:spPr>
              <a:xfrm>
                <a:off x="6165055" y="5095186"/>
                <a:ext cx="1974533" cy="645407"/>
              </a:xfrm>
              <a:prstGeom prst="borderCallout1">
                <a:avLst>
                  <a:gd name="adj1" fmla="val 18750"/>
                  <a:gd name="adj2" fmla="val -8333"/>
                  <a:gd name="adj3" fmla="val -37488"/>
                  <a:gd name="adj4" fmla="val -10903"/>
                </a:avLst>
              </a:prstGeom>
              <a:solidFill>
                <a:srgbClr val="5B9BD5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dirty="0" smtClean="0"/>
                  <a:t>додавање слике за питање</a:t>
                </a:r>
                <a:endParaRPr lang="en-US" dirty="0"/>
              </a:p>
            </p:txBody>
          </p:sp>
          <p:sp>
            <p:nvSpPr>
              <p:cNvPr id="32" name="Line Callout 1 31"/>
              <p:cNvSpPr/>
              <p:nvPr/>
            </p:nvSpPr>
            <p:spPr>
              <a:xfrm>
                <a:off x="7006590" y="3989113"/>
                <a:ext cx="1543050" cy="514153"/>
              </a:xfrm>
              <a:prstGeom prst="borderCallout1">
                <a:avLst>
                  <a:gd name="adj1" fmla="val 112750"/>
                  <a:gd name="adj2" fmla="val 89292"/>
                  <a:gd name="adj3" fmla="val 156610"/>
                  <a:gd name="adj4" fmla="val 97680"/>
                </a:avLst>
              </a:prstGeom>
              <a:solidFill>
                <a:srgbClr val="5B9BD5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dirty="0" smtClean="0"/>
                  <a:t>избор типа питања</a:t>
                </a:r>
                <a:endParaRPr lang="en-US" dirty="0"/>
              </a:p>
            </p:txBody>
          </p:sp>
          <p:sp>
            <p:nvSpPr>
              <p:cNvPr id="33" name="Line Callout 1 32"/>
              <p:cNvSpPr/>
              <p:nvPr/>
            </p:nvSpPr>
            <p:spPr>
              <a:xfrm>
                <a:off x="4614148" y="5735234"/>
                <a:ext cx="1550907" cy="522265"/>
              </a:xfrm>
              <a:prstGeom prst="borderCallout1">
                <a:avLst>
                  <a:gd name="adj1" fmla="val 18750"/>
                  <a:gd name="adj2" fmla="val -8333"/>
                  <a:gd name="adj3" fmla="val -33447"/>
                  <a:gd name="adj4" fmla="val -9389"/>
                </a:avLst>
              </a:prstGeom>
              <a:solidFill>
                <a:srgbClr val="5B9BD5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dirty="0" smtClean="0"/>
                  <a:t>додавање новог питања </a:t>
                </a:r>
                <a:endParaRPr lang="en-US" dirty="0"/>
              </a:p>
            </p:txBody>
          </p:sp>
          <p:sp>
            <p:nvSpPr>
              <p:cNvPr id="34" name="Line Callout 1 33"/>
              <p:cNvSpPr/>
              <p:nvPr/>
            </p:nvSpPr>
            <p:spPr>
              <a:xfrm>
                <a:off x="9031294" y="2820849"/>
                <a:ext cx="2103120" cy="1373961"/>
              </a:xfrm>
              <a:prstGeom prst="borderCallout1">
                <a:avLst>
                  <a:gd name="adj1" fmla="val -12246"/>
                  <a:gd name="adj2" fmla="val 5586"/>
                  <a:gd name="adj3" fmla="val -37919"/>
                  <a:gd name="adj4" fmla="val 22856"/>
                </a:avLst>
              </a:prstGeom>
              <a:solidFill>
                <a:srgbClr val="5B9BD5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600" dirty="0" smtClean="0"/>
                  <a:t>слање упитника путем: линка,</a:t>
                </a:r>
                <a:r>
                  <a:rPr lang="sr-Cyrl-RS" sz="1600" dirty="0"/>
                  <a:t> </a:t>
                </a:r>
                <a:r>
                  <a:rPr lang="sr-Cyrl-RS" sz="1600" dirty="0" smtClean="0"/>
                  <a:t>имејла </a:t>
                </a:r>
              </a:p>
              <a:p>
                <a:pPr algn="ctr"/>
                <a:r>
                  <a:rPr lang="sr-Cyrl-RS" sz="1600" dirty="0" smtClean="0"/>
                  <a:t>или дељење путем друштвених мрежа</a:t>
                </a:r>
                <a:endParaRPr 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48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је то онлајн сарадња?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dirty="0" smtClean="0"/>
              <a:t> </a:t>
            </a:r>
            <a:r>
              <a:rPr lang="sr-Cyrl-RS" sz="2400" dirty="0" smtClean="0"/>
              <a:t>Сарадња и заједнички рад на истом документу у реалном времену, коришћењем интернета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sz="2400" dirty="0"/>
              <a:t> </a:t>
            </a:r>
            <a:r>
              <a:rPr lang="sr-Cyrl-RS" sz="2400" dirty="0" smtClean="0"/>
              <a:t>Омогућен истовремени приступ документима и њихово креирање и обрада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sz="2400" dirty="0"/>
              <a:t> </a:t>
            </a:r>
            <a:r>
              <a:rPr lang="sr-Cyrl-RS" sz="2400" dirty="0" smtClean="0"/>
              <a:t>Сваки корисник може, у свако доба и са различитих уређаја, приступити документу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19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Дељење </a:t>
            </a:r>
            <a:r>
              <a:rPr lang="sr-Cyrl-RS" dirty="0" smtClean="0"/>
              <a:t>докумената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7508"/>
            <a:ext cx="3873965" cy="4023360"/>
          </a:xfrm>
        </p:spPr>
        <p:txBody>
          <a:bodyPr/>
          <a:lstStyle/>
          <a:p>
            <a:r>
              <a:rPr lang="sr-Cyrl-RS" dirty="0" smtClean="0"/>
              <a:t>Сваки </a:t>
            </a:r>
            <a:r>
              <a:rPr lang="sr-Cyrl-RS" dirty="0"/>
              <a:t>фајл који поставите на свој диск биће приватан и видљив само </a:t>
            </a:r>
            <a:r>
              <a:rPr lang="sr-Cyrl-RS" u="sng" dirty="0" smtClean="0"/>
              <a:t>Вама</a:t>
            </a:r>
            <a:r>
              <a:rPr lang="sr-Cyrl-RS" dirty="0" smtClean="0"/>
              <a:t>. </a:t>
            </a:r>
            <a:endParaRPr lang="en-US" dirty="0" smtClean="0"/>
          </a:p>
          <a:p>
            <a:r>
              <a:rPr lang="sr-Cyrl-RS" dirty="0" smtClean="0"/>
              <a:t>Сваки </a:t>
            </a:r>
            <a:r>
              <a:rPr lang="sr-Cyrl-RS" dirty="0"/>
              <a:t>фајл или фолдер можете делити </a:t>
            </a:r>
            <a:r>
              <a:rPr lang="sr-Cyrl-RS" dirty="0" smtClean="0"/>
              <a:t>са </a:t>
            </a:r>
            <a:r>
              <a:rPr lang="sr-Cyrl-RS" dirty="0"/>
              <a:t>другим </a:t>
            </a:r>
            <a:r>
              <a:rPr lang="sr-Cyrl-RS" dirty="0" smtClean="0"/>
              <a:t>особама (потребно </a:t>
            </a:r>
            <a:r>
              <a:rPr lang="sr-Cyrl-RS" dirty="0"/>
              <a:t>је </a:t>
            </a:r>
            <a:r>
              <a:rPr lang="sr-Cyrl-RS" dirty="0" smtClean="0"/>
              <a:t>само да </a:t>
            </a:r>
            <a:r>
              <a:rPr lang="sr-Cyrl-RS" dirty="0"/>
              <a:t>знате 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њихову мејл адресу).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63" y="2673166"/>
            <a:ext cx="7318252" cy="34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Дељење докумената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822450" cy="4023360"/>
          </a:xfrm>
        </p:spPr>
        <p:txBody>
          <a:bodyPr/>
          <a:lstStyle/>
          <a:p>
            <a:r>
              <a:rPr lang="sr-Cyrl-RS" dirty="0" smtClean="0"/>
              <a:t>Фајл </a:t>
            </a:r>
            <a:r>
              <a:rPr lang="sr-Cyrl-RS" dirty="0"/>
              <a:t>или фолдер који желите да </a:t>
            </a:r>
            <a:r>
              <a:rPr lang="sr-Cyrl-RS" dirty="0" smtClean="0"/>
              <a:t>поделите треба селектовати.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r-Cyrl-RS" b="1" dirty="0" smtClean="0"/>
              <a:t>Дељење </a:t>
            </a:r>
            <a:r>
              <a:rPr lang="sr-Cyrl-RS" b="1" dirty="0"/>
              <a:t>помоћу </a:t>
            </a:r>
            <a:r>
              <a:rPr lang="sr-Cyrl-RS" b="1" dirty="0" smtClean="0"/>
              <a:t>линка:</a:t>
            </a:r>
            <a:r>
              <a:rPr lang="sr-Cyrl-RS" dirty="0" smtClean="0"/>
              <a:t> </a:t>
            </a:r>
          </a:p>
          <a:p>
            <a:pPr marL="544068" lvl="1" indent="-342900">
              <a:buFont typeface="+mj-lt"/>
              <a:buAutoNum type="arabicPeriod"/>
            </a:pPr>
            <a:r>
              <a:rPr lang="sr-Cyrl-RS" dirty="0" smtClean="0"/>
              <a:t>прво откључати </a:t>
            </a:r>
            <a:r>
              <a:rPr lang="sr-Cyrl-RS" dirty="0"/>
              <a:t>ову опцију </a:t>
            </a:r>
            <a:endParaRPr lang="sr-Cyrl-RS" dirty="0" smtClean="0"/>
          </a:p>
          <a:p>
            <a:pPr marL="544068" lvl="1" indent="-342900">
              <a:buFont typeface="+mj-lt"/>
              <a:buAutoNum type="arabicPeriod"/>
            </a:pPr>
            <a:r>
              <a:rPr lang="sr-Cyrl-RS" dirty="0" smtClean="0"/>
              <a:t>затим преузети </a:t>
            </a:r>
            <a:r>
              <a:rPr lang="sr-Cyrl-RS" dirty="0"/>
              <a:t>линк </a:t>
            </a:r>
            <a:r>
              <a:rPr lang="sr-Cyrl-RS" dirty="0" smtClean="0"/>
              <a:t>датотеке</a:t>
            </a:r>
          </a:p>
          <a:p>
            <a:pPr marL="544068" lvl="1" indent="-342900">
              <a:buFont typeface="+mj-lt"/>
              <a:buAutoNum type="arabicPeriod"/>
            </a:pPr>
            <a:r>
              <a:rPr lang="sr-Cyrl-RS" dirty="0" smtClean="0"/>
              <a:t>линк послати особама са којим хоћете делити датотеку</a:t>
            </a:r>
          </a:p>
          <a:p>
            <a:pPr marL="0" indent="0">
              <a:buNone/>
            </a:pPr>
            <a:r>
              <a:rPr lang="sr-Cyrl-RS" dirty="0" smtClean="0"/>
              <a:t>Особе </a:t>
            </a:r>
            <a:r>
              <a:rPr lang="sr-Cyrl-RS" dirty="0"/>
              <a:t>којима сте послали </a:t>
            </a:r>
            <a:r>
              <a:rPr lang="sr-Cyrl-RS" dirty="0" smtClean="0"/>
              <a:t>линк могу </a:t>
            </a:r>
            <a:r>
              <a:rPr lang="sr-Cyrl-RS" dirty="0"/>
              <a:t>да виде  Вашу датотеку </a:t>
            </a:r>
            <a:r>
              <a:rPr lang="sr-Cyrl-RS" dirty="0" smtClean="0"/>
              <a:t>или </a:t>
            </a:r>
            <a:r>
              <a:rPr lang="sr-Cyrl-RS" dirty="0"/>
              <a:t>да је </a:t>
            </a:r>
            <a:r>
              <a:rPr lang="sr-Cyrl-RS" dirty="0" smtClean="0"/>
              <a:t>уређују.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D:\seminari\педагошка евиденција\лекција 2\слика 2-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94" y="1845734"/>
            <a:ext cx="6333893" cy="3737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6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Дељење докумената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57607"/>
            <a:ext cx="3822450" cy="40233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sr-Cyrl-RS" b="1" dirty="0" smtClean="0"/>
              <a:t>Дељење </a:t>
            </a:r>
            <a:r>
              <a:rPr lang="sr-Cyrl-RS" b="1" dirty="0"/>
              <a:t>са </a:t>
            </a:r>
            <a:r>
              <a:rPr lang="sr-Cyrl-RS" b="1" dirty="0" smtClean="0"/>
              <a:t>особама:</a:t>
            </a:r>
          </a:p>
          <a:p>
            <a:pPr marL="544068" lvl="1" indent="-342900">
              <a:buFont typeface="+mj-lt"/>
              <a:buAutoNum type="arabicPeriod"/>
            </a:pPr>
            <a:r>
              <a:rPr lang="sr-Cyrl-RS" dirty="0" smtClean="0"/>
              <a:t>директно </a:t>
            </a:r>
            <a:r>
              <a:rPr lang="sr-Cyrl-RS" dirty="0"/>
              <a:t>уносите мејл особе (особа) са којима делите садржај </a:t>
            </a:r>
            <a:endParaRPr lang="sr-Cyrl-RS" dirty="0" smtClean="0"/>
          </a:p>
          <a:p>
            <a:pPr marL="544068" lvl="1" indent="-342900">
              <a:buFont typeface="+mj-lt"/>
              <a:buAutoNum type="arabicPeriod"/>
            </a:pPr>
            <a:r>
              <a:rPr lang="sr-Cyrl-RS" dirty="0" smtClean="0"/>
              <a:t>особе са којима делите обавештење </a:t>
            </a:r>
            <a:r>
              <a:rPr lang="sr-Cyrl-RS" dirty="0"/>
              <a:t>о томе добијају на </a:t>
            </a:r>
            <a:r>
              <a:rPr lang="sr-Cyrl-RS" dirty="0" smtClean="0"/>
              <a:t>мејл</a:t>
            </a:r>
          </a:p>
          <a:p>
            <a:pPr marL="544068" lvl="1" indent="-342900">
              <a:buFont typeface="+mj-lt"/>
              <a:buAutoNum type="arabicPeriod"/>
            </a:pPr>
            <a:r>
              <a:rPr lang="sr-Cyrl-RS" dirty="0" smtClean="0"/>
              <a:t>одабрите </a:t>
            </a:r>
            <a:r>
              <a:rPr lang="sr-Cyrl-RS" dirty="0"/>
              <a:t>да ли </a:t>
            </a:r>
            <a:r>
              <a:rPr lang="sr-Cyrl-RS" dirty="0" smtClean="0"/>
              <a:t> </a:t>
            </a:r>
            <a:r>
              <a:rPr lang="sr-Cyrl-RS" dirty="0"/>
              <a:t>документ </a:t>
            </a:r>
            <a:r>
              <a:rPr lang="sr-Cyrl-RS" dirty="0" smtClean="0"/>
              <a:t>могу </a:t>
            </a:r>
            <a:r>
              <a:rPr lang="sr-Cyrl-RS" dirty="0"/>
              <a:t>само да </a:t>
            </a:r>
            <a:r>
              <a:rPr lang="sr-Cyrl-RS" dirty="0" smtClean="0"/>
              <a:t>виде или и да га уређују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472" y="1937192"/>
            <a:ext cx="6086494" cy="385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све сараднички може да се ради?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058401" cy="4023360"/>
          </a:xfrm>
        </p:spPr>
        <p:txBody>
          <a:bodyPr/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sr-Cyrl-RS" dirty="0" smtClean="0"/>
              <a:t> </a:t>
            </a:r>
            <a:r>
              <a:rPr lang="sr-Cyrl-RS" sz="2400" dirty="0"/>
              <a:t>Креирање текстуалних </a:t>
            </a:r>
            <a:r>
              <a:rPr lang="sr-Cyrl-RS" sz="2400" dirty="0" smtClean="0"/>
              <a:t>докумената </a:t>
            </a:r>
            <a:br>
              <a:rPr lang="sr-Cyrl-RS" sz="2400" dirty="0" smtClean="0"/>
            </a:br>
            <a:r>
              <a:rPr lang="sr-Cyrl-RS" sz="2400" dirty="0" smtClean="0"/>
              <a:t>(писма, флајери, есеји и друга текстуална документа, слично као у Ворду)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sr-Cyrl-RS" sz="2400" dirty="0" smtClean="0"/>
              <a:t> Израда слајд презентација (слично као у Пауер-поинту)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sr-Cyrl-RS" sz="2400" dirty="0" smtClean="0"/>
              <a:t> Креирање табела и унос података, </a:t>
            </a:r>
            <a:r>
              <a:rPr lang="sr-Cyrl-RS" sz="2400" dirty="0"/>
              <a:t>слично као </a:t>
            </a:r>
            <a:r>
              <a:rPr lang="sr-Cyrl-RS" sz="2400" dirty="0" smtClean="0"/>
              <a:t>Ексел табеле)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sr-Cyrl-RS" sz="2400" dirty="0"/>
              <a:t> К</a:t>
            </a:r>
            <a:r>
              <a:rPr lang="sr-Cyrl-RS" sz="2400" dirty="0" smtClean="0"/>
              <a:t>реирање цртежа (једноставних векторских графика и дијаграма)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sr-Cyrl-RS" sz="2400" dirty="0" smtClean="0"/>
              <a:t> </a:t>
            </a:r>
            <a:r>
              <a:rPr lang="sr-Cyrl-RS" sz="2400" dirty="0"/>
              <a:t>Израда </a:t>
            </a:r>
            <a:r>
              <a:rPr lang="sr-Cyrl-RS" sz="2400" dirty="0" smtClean="0"/>
              <a:t>упитника</a:t>
            </a:r>
            <a:endParaRPr lang="en-US" sz="2400" dirty="0" smtClean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50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Шта </a:t>
            </a:r>
            <a:r>
              <a:rPr lang="sr-Cyrl-RS" dirty="0" smtClean="0"/>
              <a:t>нам све стоји на располагању ...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5107" y="1904446"/>
            <a:ext cx="3689498" cy="4364502"/>
          </a:xfrm>
          <a:prstGeom prst="rect">
            <a:avLst/>
          </a:prstGeom>
          <a:ln w="28575">
            <a:solidFill>
              <a:srgbClr val="5B9BD5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275907" y="1998921"/>
            <a:ext cx="46570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При креирању наведених докумената из помоћног менија на располагању су стандардне опције за: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/>
              <a:t>исецање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/>
              <a:t>копирање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/>
              <a:t>премештање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/>
              <a:t>додавање коментара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/>
              <a:t>уградњу линка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/>
              <a:t>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1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64662"/>
            <a:ext cx="10058400" cy="1019877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sr-Cyrl-RS" sz="4800" dirty="0" smtClean="0">
                <a:latin typeface="+mj-lt"/>
              </a:rPr>
              <a:t>Креирање текстуалних докумената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07619" y="1856367"/>
            <a:ext cx="9771507" cy="4225456"/>
            <a:chOff x="1318437" y="1422103"/>
            <a:chExt cx="9637721" cy="4104168"/>
          </a:xfrm>
        </p:grpSpPr>
        <p:grpSp>
          <p:nvGrpSpPr>
            <p:cNvPr id="9" name="Group 8"/>
            <p:cNvGrpSpPr/>
            <p:nvPr/>
          </p:nvGrpSpPr>
          <p:grpSpPr>
            <a:xfrm>
              <a:off x="1318437" y="1422103"/>
              <a:ext cx="9637721" cy="4104168"/>
              <a:chOff x="1318437" y="1422103"/>
              <a:chExt cx="9637721" cy="410416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/>
              <a:srcRect l="4022" r="3044" b="29609"/>
              <a:stretch/>
            </p:blipFill>
            <p:spPr>
              <a:xfrm>
                <a:off x="1318437" y="1422103"/>
                <a:ext cx="9637721" cy="4104168"/>
              </a:xfrm>
              <a:prstGeom prst="rect">
                <a:avLst/>
              </a:prstGeom>
              <a:ln>
                <a:solidFill>
                  <a:srgbClr val="5B9BD5"/>
                </a:solidFill>
              </a:ln>
            </p:spPr>
          </p:pic>
          <p:sp>
            <p:nvSpPr>
              <p:cNvPr id="12" name="Line Callout 1 11"/>
              <p:cNvSpPr/>
              <p:nvPr/>
            </p:nvSpPr>
            <p:spPr>
              <a:xfrm>
                <a:off x="3189766" y="1924494"/>
                <a:ext cx="2477387" cy="350873"/>
              </a:xfrm>
              <a:prstGeom prst="borderCallout1">
                <a:avLst>
                  <a:gd name="adj1" fmla="val 24811"/>
                  <a:gd name="adj2" fmla="val -5329"/>
                  <a:gd name="adj3" fmla="val 58627"/>
                  <a:gd name="adj4" fmla="val -16140"/>
                </a:avLst>
              </a:prstGeom>
              <a:solidFill>
                <a:srgbClr val="5B9BD5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600" dirty="0" smtClean="0"/>
                  <a:t>Унети назив документа</a:t>
                </a:r>
                <a:endParaRPr lang="en-US" sz="1600" dirty="0"/>
              </a:p>
            </p:txBody>
          </p:sp>
          <p:sp>
            <p:nvSpPr>
              <p:cNvPr id="13" name="Right Bracket 12"/>
              <p:cNvSpPr/>
              <p:nvPr/>
            </p:nvSpPr>
            <p:spPr>
              <a:xfrm rot="5400000">
                <a:off x="3899488" y="2174358"/>
                <a:ext cx="175441" cy="1594885"/>
              </a:xfrm>
              <a:prstGeom prst="rightBracket">
                <a:avLst/>
              </a:prstGeom>
              <a:ln w="19050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Bracket 13"/>
              <p:cNvSpPr/>
              <p:nvPr/>
            </p:nvSpPr>
            <p:spPr>
              <a:xfrm rot="5400000">
                <a:off x="5302981" y="2610293"/>
                <a:ext cx="196706" cy="701749"/>
              </a:xfrm>
              <a:prstGeom prst="rightBracket">
                <a:avLst/>
              </a:prstGeom>
              <a:ln w="19050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Bracket 14"/>
              <p:cNvSpPr/>
              <p:nvPr/>
            </p:nvSpPr>
            <p:spPr>
              <a:xfrm rot="5400000">
                <a:off x="7107690" y="2214059"/>
                <a:ext cx="175441" cy="1515483"/>
              </a:xfrm>
              <a:prstGeom prst="rightBracket">
                <a:avLst/>
              </a:prstGeom>
              <a:ln w="19050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Line Callout 1 15"/>
              <p:cNvSpPr/>
              <p:nvPr/>
            </p:nvSpPr>
            <p:spPr>
              <a:xfrm>
                <a:off x="3189766" y="3583174"/>
                <a:ext cx="1701210" cy="839973"/>
              </a:xfrm>
              <a:prstGeom prst="borderCallout1">
                <a:avLst>
                  <a:gd name="adj1" fmla="val -21756"/>
                  <a:gd name="adj2" fmla="val 47591"/>
                  <a:gd name="adj3" fmla="val -54589"/>
                  <a:gd name="adj4" fmla="val 45294"/>
                </a:avLst>
              </a:prstGeom>
              <a:solidFill>
                <a:srgbClr val="5B9BD5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600" dirty="0" smtClean="0"/>
                  <a:t>Одабрати стил, фонт и величину слова</a:t>
                </a:r>
                <a:endParaRPr lang="en-US" sz="1600" dirty="0"/>
              </a:p>
            </p:txBody>
          </p:sp>
          <p:sp>
            <p:nvSpPr>
              <p:cNvPr id="17" name="Line Callout 1 16"/>
              <p:cNvSpPr/>
              <p:nvPr/>
            </p:nvSpPr>
            <p:spPr>
              <a:xfrm>
                <a:off x="5050459" y="3872909"/>
                <a:ext cx="1701210" cy="839973"/>
              </a:xfrm>
              <a:prstGeom prst="borderCallout1">
                <a:avLst>
                  <a:gd name="adj1" fmla="val -12895"/>
                  <a:gd name="adj2" fmla="val 29466"/>
                  <a:gd name="adj3" fmla="val -78639"/>
                  <a:gd name="adj4" fmla="val 26544"/>
                </a:avLst>
              </a:prstGeom>
              <a:solidFill>
                <a:srgbClr val="5B9BD5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600" dirty="0" smtClean="0"/>
                  <a:t>Одабрати начин писања и боју текста</a:t>
                </a:r>
                <a:endParaRPr lang="en-US" sz="1600" dirty="0"/>
              </a:p>
            </p:txBody>
          </p:sp>
          <p:sp>
            <p:nvSpPr>
              <p:cNvPr id="18" name="Line Callout 1 17"/>
              <p:cNvSpPr/>
              <p:nvPr/>
            </p:nvSpPr>
            <p:spPr>
              <a:xfrm>
                <a:off x="6911151" y="3583173"/>
                <a:ext cx="1828811" cy="839973"/>
              </a:xfrm>
              <a:prstGeom prst="borderCallout1">
                <a:avLst>
                  <a:gd name="adj1" fmla="val -12895"/>
                  <a:gd name="adj2" fmla="val 29466"/>
                  <a:gd name="adj3" fmla="val -49525"/>
                  <a:gd name="adj4" fmla="val 25294"/>
                </a:avLst>
              </a:prstGeom>
              <a:solidFill>
                <a:srgbClr val="5B9BD5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600" dirty="0" smtClean="0"/>
                  <a:t>Одабрати начин поравнања текста, набрајања</a:t>
                </a:r>
                <a:endParaRPr lang="en-US" sz="1600" dirty="0"/>
              </a:p>
            </p:txBody>
          </p:sp>
          <p:sp>
            <p:nvSpPr>
              <p:cNvPr id="19" name="Line Callout 1 18"/>
              <p:cNvSpPr/>
              <p:nvPr/>
            </p:nvSpPr>
            <p:spPr>
              <a:xfrm>
                <a:off x="9159591" y="3583172"/>
                <a:ext cx="1701210" cy="839973"/>
              </a:xfrm>
              <a:prstGeom prst="borderCallout1">
                <a:avLst>
                  <a:gd name="adj1" fmla="val -16693"/>
                  <a:gd name="adj2" fmla="val 58841"/>
                  <a:gd name="adj3" fmla="val -141931"/>
                  <a:gd name="adj4" fmla="val 81544"/>
                </a:avLst>
              </a:prstGeom>
              <a:solidFill>
                <a:srgbClr val="5B9BD5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600" dirty="0" smtClean="0"/>
                  <a:t>Одабрати опције дељења</a:t>
                </a:r>
                <a:endParaRPr lang="en-US" sz="1600" dirty="0"/>
              </a:p>
            </p:txBody>
          </p:sp>
        </p:grpSp>
        <p:sp>
          <p:nvSpPr>
            <p:cNvPr id="10" name="Line Callout 1 9"/>
            <p:cNvSpPr/>
            <p:nvPr/>
          </p:nvSpPr>
          <p:spPr>
            <a:xfrm>
              <a:off x="1573619" y="2961167"/>
              <a:ext cx="1350339" cy="1047307"/>
            </a:xfrm>
            <a:prstGeom prst="borderCallout1">
              <a:avLst>
                <a:gd name="adj1" fmla="val -4837"/>
                <a:gd name="adj2" fmla="val 52667"/>
                <a:gd name="adj3" fmla="val -57638"/>
                <a:gd name="adj4" fmla="val 90242"/>
              </a:avLst>
            </a:prstGeom>
            <a:solidFill>
              <a:srgbClr val="5B9BD5"/>
            </a:solidFill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 dirty="0" smtClean="0"/>
                <a:t>Опције уметања различитих објеката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75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45017"/>
          </a:xfrm>
        </p:spPr>
        <p:txBody>
          <a:bodyPr/>
          <a:lstStyle/>
          <a:p>
            <a:r>
              <a:rPr lang="sr-Cyrl-RS" dirty="0"/>
              <a:t>Израда слајд презентација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14" y="1776172"/>
            <a:ext cx="10166890" cy="45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372</TotalTime>
  <Words>288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Retrospect</vt:lpstr>
      <vt:lpstr>Онлајн сарадња</vt:lpstr>
      <vt:lpstr>Шта је то онлајн сарадња?</vt:lpstr>
      <vt:lpstr>Дељење докумената</vt:lpstr>
      <vt:lpstr>Дељење докумената</vt:lpstr>
      <vt:lpstr>Дељење докумената</vt:lpstr>
      <vt:lpstr>Шта све сараднички може да се ради?</vt:lpstr>
      <vt:lpstr>Шта нам све стоји на располагању ... </vt:lpstr>
      <vt:lpstr>Креирање текстуалних докумената</vt:lpstr>
      <vt:lpstr>Израда слајд презентација</vt:lpstr>
      <vt:lpstr>Креирање табела и унос података</vt:lpstr>
      <vt:lpstr>Израда цртежа</vt:lpstr>
      <vt:lpstr>Креирање упитника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Онлајн сарадња</dc:title>
  <dc:creator>Maja Todorović</dc:creator>
  <cp:lastModifiedBy>Vela</cp:lastModifiedBy>
  <cp:revision>47</cp:revision>
  <dcterms:created xsi:type="dcterms:W3CDTF">2017-07-05T22:23:59Z</dcterms:created>
  <dcterms:modified xsi:type="dcterms:W3CDTF">2017-07-08T00:20:18Z</dcterms:modified>
</cp:coreProperties>
</file>