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58" autoAdjust="0"/>
  </p:normalViewPr>
  <p:slideViewPr>
    <p:cSldViewPr>
      <p:cViewPr>
        <p:scale>
          <a:sx n="76" d="100"/>
          <a:sy n="76" d="100"/>
        </p:scale>
        <p:origin x="-4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1542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/>
              <a:t>knkl</a:t>
            </a:r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/>
              <a:t>Треба додати сајтове, блогове, избацити неке ако нису од великог значаја…</a:t>
            </a:r>
          </a:p>
          <a:p>
            <a:pPr lvl="0">
              <a:spcBef>
                <a:spcPts val="0"/>
              </a:spcBef>
              <a:buNone/>
            </a:pPr>
            <a:r>
              <a:rPr lang="ru-RU"/>
              <a:t>Можда увести нове категорије као што су материјали за инклузију, научни радови и текстови…</a:t>
            </a:r>
          </a:p>
          <a:p>
            <a:pPr lvl="0">
              <a:spcBef>
                <a:spcPts val="0"/>
              </a:spcBef>
              <a:buNone/>
            </a:pPr>
            <a:r>
              <a:rPr lang="ru-RU"/>
              <a:t>Мада овај део треба да траје 30 минута са све дискусијом па би можда требали одабрати пар најрепрезентативнијих сајтова...</a:t>
            </a:r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/>
              <a:t>Треба додати сајтове, блогове, избацити неке ако нису од великог значаја…</a:t>
            </a:r>
          </a:p>
          <a:p>
            <a:pPr lvl="0">
              <a:spcBef>
                <a:spcPts val="0"/>
              </a:spcBef>
              <a:buNone/>
            </a:pPr>
            <a:r>
              <a:rPr lang="ru-RU"/>
              <a:t>Можда увести нове категорије као што су материјали за инклузију, научни радови и текстови…</a:t>
            </a:r>
          </a:p>
          <a:p>
            <a:pPr lvl="0">
              <a:spcBef>
                <a:spcPts val="0"/>
              </a:spcBef>
              <a:buNone/>
            </a:pPr>
            <a:r>
              <a:rPr lang="ru-RU"/>
              <a:t>Мада овај део треба да траје 30 минута са све дискусијом па би можда требали одабрати пар најрепрезентативнијих сајтова...</a:t>
            </a:r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8" cy="22627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54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2589213" y="4777378"/>
            <a:ext cx="8915398" cy="112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/>
          <p:nvPr/>
        </p:nvSpPr>
        <p:spPr>
          <a:xfrm>
            <a:off x="0" y="4323810"/>
            <a:ext cx="1744651" cy="7785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2580" y="119999"/>
                </a:moveTo>
                <a:cubicBezTo>
                  <a:pt x="93548" y="119999"/>
                  <a:pt x="94193" y="119277"/>
                  <a:pt x="94516" y="118554"/>
                </a:cubicBezTo>
                <a:cubicBezTo>
                  <a:pt x="94516" y="117831"/>
                  <a:pt x="94838" y="117831"/>
                  <a:pt x="94838" y="117831"/>
                </a:cubicBezTo>
                <a:cubicBezTo>
                  <a:pt x="119354" y="62891"/>
                  <a:pt x="119354" y="62891"/>
                  <a:pt x="119354" y="62891"/>
                </a:cubicBezTo>
                <a:cubicBezTo>
                  <a:pt x="120000" y="61445"/>
                  <a:pt x="120000" y="58554"/>
                  <a:pt x="119354" y="56385"/>
                </a:cubicBezTo>
                <a:cubicBezTo>
                  <a:pt x="94838" y="2168"/>
                  <a:pt x="94838" y="2168"/>
                  <a:pt x="94838" y="2168"/>
                </a:cubicBezTo>
                <a:cubicBezTo>
                  <a:pt x="94838" y="1445"/>
                  <a:pt x="94516" y="1445"/>
                  <a:pt x="94516" y="1445"/>
                </a:cubicBezTo>
                <a:cubicBezTo>
                  <a:pt x="94193" y="722"/>
                  <a:pt x="93548" y="0"/>
                  <a:pt x="925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9999"/>
                  <a:pt x="0" y="119999"/>
                  <a:pt x="0" y="119999"/>
                </a:cubicBezTo>
                <a:lnTo>
                  <a:pt x="92580" y="11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531812" y="4529539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2589211" y="609600"/>
            <a:ext cx="8915398" cy="3117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48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2589211" y="4354046"/>
            <a:ext cx="8915398" cy="1555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Shape 113"/>
          <p:cNvSpPr/>
          <p:nvPr/>
        </p:nvSpPr>
        <p:spPr>
          <a:xfrm rot="10800000" flipH="1">
            <a:off x="-4188" y="31781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5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48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275011" y="3505200"/>
            <a:ext cx="7536553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2589211" y="4354046"/>
            <a:ext cx="8915398" cy="1555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/>
          <p:nvPr/>
        </p:nvSpPr>
        <p:spPr>
          <a:xfrm rot="10800000" flipH="1">
            <a:off x="-4188" y="31781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2467651" y="64800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11114852" y="290530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48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Shape 130"/>
          <p:cNvSpPr/>
          <p:nvPr/>
        </p:nvSpPr>
        <p:spPr>
          <a:xfrm rot="10800000" flipH="1">
            <a:off x="-4188" y="491172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5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48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2589211" y="4343400"/>
            <a:ext cx="89154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8" name="Shape 138"/>
          <p:cNvSpPr/>
          <p:nvPr/>
        </p:nvSpPr>
        <p:spPr>
          <a:xfrm rot="10800000" flipH="1">
            <a:off x="-4188" y="491172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2467651" y="64800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11114852" y="290530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589211" y="627406"/>
            <a:ext cx="8915398" cy="28800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48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2589211" y="4343400"/>
            <a:ext cx="89154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8" name="Shape 148"/>
          <p:cNvSpPr/>
          <p:nvPr/>
        </p:nvSpPr>
        <p:spPr>
          <a:xfrm rot="10800000" flipH="1">
            <a:off x="-4188" y="491172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 rot="5400000">
            <a:off x="5103811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5" name="Shape 155"/>
          <p:cNvSpPr/>
          <p:nvPr/>
        </p:nvSpPr>
        <p:spPr>
          <a:xfrm rot="10800000" flipH="1">
            <a:off x="-4188" y="7143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 rot="5400000">
            <a:off x="7756704" y="2165512"/>
            <a:ext cx="5283816" cy="2207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3"/>
            <a:ext cx="5283816" cy="647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2" name="Shape 162"/>
          <p:cNvSpPr/>
          <p:nvPr/>
        </p:nvSpPr>
        <p:spPr>
          <a:xfrm rot="10800000" flipH="1">
            <a:off x="-4188" y="7143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-4188" y="7143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2589211" y="2058750"/>
            <a:ext cx="8915398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40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2589211" y="3530128"/>
            <a:ext cx="8915398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/>
          <p:nvPr/>
        </p:nvSpPr>
        <p:spPr>
          <a:xfrm rot="10800000" flipH="1">
            <a:off x="-4188" y="31781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4313863" cy="3777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7190746" y="2126222"/>
            <a:ext cx="4313863" cy="3777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/>
          <p:nvPr/>
        </p:nvSpPr>
        <p:spPr>
          <a:xfrm rot="10800000" flipH="1">
            <a:off x="-4188" y="7143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2939373" y="1972702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2589211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3"/>
          </p:nvPr>
        </p:nvSpPr>
        <p:spPr>
          <a:xfrm>
            <a:off x="7506628" y="1969475"/>
            <a:ext cx="399900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Shape 79"/>
          <p:cNvSpPr/>
          <p:nvPr/>
        </p:nvSpPr>
        <p:spPr>
          <a:xfrm rot="10800000" flipH="1">
            <a:off x="-4188" y="7143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Shape 85"/>
          <p:cNvSpPr/>
          <p:nvPr/>
        </p:nvSpPr>
        <p:spPr>
          <a:xfrm rot="10800000" flipH="1">
            <a:off x="-4188" y="7143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/>
          <p:nvPr/>
        </p:nvSpPr>
        <p:spPr>
          <a:xfrm rot="10800000" flipH="1">
            <a:off x="-4188" y="7143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2589211" y="446087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20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323012" y="446087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2589211" y="1598612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8" name="Shape 98"/>
          <p:cNvSpPr/>
          <p:nvPr/>
        </p:nvSpPr>
        <p:spPr>
          <a:xfrm rot="10800000" flipH="1">
            <a:off x="-4188" y="7143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24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pic" idx="2"/>
          </p:nvPr>
        </p:nvSpPr>
        <p:spPr>
          <a:xfrm>
            <a:off x="2589211" y="634964"/>
            <a:ext cx="8915400" cy="38549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2589213" y="5367337"/>
            <a:ext cx="8915400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Shape 106"/>
          <p:cNvSpPr/>
          <p:nvPr/>
        </p:nvSpPr>
        <p:spPr>
          <a:xfrm rot="10800000" flipH="1">
            <a:off x="-4188" y="491172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4DCE3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1" y="228600"/>
            <a:ext cx="2851516" cy="6638628"/>
            <a:chOff x="2487613" y="285750"/>
            <a:chExt cx="2428874" cy="5654675"/>
          </a:xfrm>
        </p:grpSpPr>
        <p:sp>
          <p:nvSpPr>
            <p:cNvPr id="11" name="Shape 11"/>
            <p:cNvSpPr/>
            <p:nvPr/>
          </p:nvSpPr>
          <p:spPr>
            <a:xfrm>
              <a:off x="2487613" y="2284413"/>
              <a:ext cx="85724" cy="533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09090" y="103235"/>
                    <a:pt x="103636" y="87352"/>
                    <a:pt x="92727" y="70588"/>
                  </a:cubicBezTo>
                  <a:cubicBezTo>
                    <a:pt x="60000" y="47647"/>
                    <a:pt x="32727" y="23823"/>
                    <a:pt x="0" y="0"/>
                  </a:cubicBezTo>
                  <a:cubicBezTo>
                    <a:pt x="0" y="30882"/>
                    <a:pt x="0" y="30882"/>
                    <a:pt x="0" y="30882"/>
                  </a:cubicBezTo>
                  <a:cubicBezTo>
                    <a:pt x="32727" y="56470"/>
                    <a:pt x="70909" y="82941"/>
                    <a:pt x="109090" y="109411"/>
                  </a:cubicBezTo>
                  <a:cubicBezTo>
                    <a:pt x="109090" y="112941"/>
                    <a:pt x="114545" y="116470"/>
                    <a:pt x="120000" y="12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597150" y="2779713"/>
              <a:ext cx="550863" cy="1978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714" y="83333"/>
                  </a:moveTo>
                  <a:cubicBezTo>
                    <a:pt x="88285" y="95714"/>
                    <a:pt x="102857" y="107857"/>
                    <a:pt x="119142" y="120000"/>
                  </a:cubicBezTo>
                  <a:cubicBezTo>
                    <a:pt x="119142" y="117857"/>
                    <a:pt x="119142" y="115952"/>
                    <a:pt x="120000" y="113809"/>
                  </a:cubicBezTo>
                  <a:cubicBezTo>
                    <a:pt x="106285" y="103571"/>
                    <a:pt x="93428" y="93095"/>
                    <a:pt x="81428" y="82619"/>
                  </a:cubicBezTo>
                  <a:cubicBezTo>
                    <a:pt x="49714" y="55476"/>
                    <a:pt x="23142" y="27857"/>
                    <a:pt x="0" y="0"/>
                  </a:cubicBezTo>
                  <a:cubicBezTo>
                    <a:pt x="1714" y="4761"/>
                    <a:pt x="3428" y="9761"/>
                    <a:pt x="5142" y="14523"/>
                  </a:cubicBezTo>
                  <a:cubicBezTo>
                    <a:pt x="25714" y="37619"/>
                    <a:pt x="48000" y="60714"/>
                    <a:pt x="73714" y="83333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3175000" y="4730750"/>
              <a:ext cx="519112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72" y="8571"/>
                  </a:moveTo>
                  <a:cubicBezTo>
                    <a:pt x="4545" y="5844"/>
                    <a:pt x="1818" y="3116"/>
                    <a:pt x="0" y="0"/>
                  </a:cubicBezTo>
                  <a:cubicBezTo>
                    <a:pt x="0" y="3896"/>
                    <a:pt x="0" y="7402"/>
                    <a:pt x="0" y="11298"/>
                  </a:cubicBezTo>
                  <a:cubicBezTo>
                    <a:pt x="19090" y="33116"/>
                    <a:pt x="40000" y="54545"/>
                    <a:pt x="61818" y="75584"/>
                  </a:cubicBezTo>
                  <a:cubicBezTo>
                    <a:pt x="77272" y="90389"/>
                    <a:pt x="94545" y="105194"/>
                    <a:pt x="111818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02727" y="104805"/>
                    <a:pt x="85454" y="89610"/>
                    <a:pt x="70000" y="74025"/>
                  </a:cubicBezTo>
                  <a:cubicBezTo>
                    <a:pt x="47272" y="52597"/>
                    <a:pt x="26363" y="30779"/>
                    <a:pt x="7272" y="857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3305176" y="5630862"/>
              <a:ext cx="146050" cy="3095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81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7837" y="80506"/>
                    <a:pt x="38918" y="41012"/>
                    <a:pt x="0" y="0"/>
                  </a:cubicBezTo>
                  <a:cubicBezTo>
                    <a:pt x="25945" y="41012"/>
                    <a:pt x="55135" y="80506"/>
                    <a:pt x="90810" y="12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573338" y="2817813"/>
              <a:ext cx="700087" cy="28352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213" y="109695"/>
                  </a:moveTo>
                  <a:cubicBezTo>
                    <a:pt x="97752" y="102714"/>
                    <a:pt x="87640" y="95734"/>
                    <a:pt x="78202" y="88753"/>
                  </a:cubicBezTo>
                  <a:cubicBezTo>
                    <a:pt x="56629" y="72631"/>
                    <a:pt x="39775" y="56011"/>
                    <a:pt x="26966" y="39224"/>
                  </a:cubicBezTo>
                  <a:cubicBezTo>
                    <a:pt x="19550" y="29085"/>
                    <a:pt x="13483" y="18781"/>
                    <a:pt x="8089" y="8476"/>
                  </a:cubicBezTo>
                  <a:cubicBezTo>
                    <a:pt x="5393" y="5650"/>
                    <a:pt x="2696" y="2825"/>
                    <a:pt x="0" y="0"/>
                  </a:cubicBezTo>
                  <a:cubicBezTo>
                    <a:pt x="5393" y="13130"/>
                    <a:pt x="12808" y="26426"/>
                    <a:pt x="22247" y="39390"/>
                  </a:cubicBezTo>
                  <a:cubicBezTo>
                    <a:pt x="34382" y="56343"/>
                    <a:pt x="51235" y="72963"/>
                    <a:pt x="72134" y="89252"/>
                  </a:cubicBezTo>
                  <a:cubicBezTo>
                    <a:pt x="82921" y="97396"/>
                    <a:pt x="95056" y="105373"/>
                    <a:pt x="107865" y="113185"/>
                  </a:cubicBezTo>
                  <a:cubicBezTo>
                    <a:pt x="111910" y="115512"/>
                    <a:pt x="115955" y="117673"/>
                    <a:pt x="120000" y="120000"/>
                  </a:cubicBezTo>
                  <a:cubicBezTo>
                    <a:pt x="118651" y="119168"/>
                    <a:pt x="117977" y="118504"/>
                    <a:pt x="117303" y="117673"/>
                  </a:cubicBezTo>
                  <a:cubicBezTo>
                    <a:pt x="113932" y="115013"/>
                    <a:pt x="111235" y="112354"/>
                    <a:pt x="109213" y="10969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506663" y="285750"/>
              <a:ext cx="90487" cy="24939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7391" y="109039"/>
                  </a:moveTo>
                  <a:cubicBezTo>
                    <a:pt x="62608" y="109795"/>
                    <a:pt x="62608" y="110551"/>
                    <a:pt x="62608" y="111307"/>
                  </a:cubicBezTo>
                  <a:cubicBezTo>
                    <a:pt x="78260" y="113952"/>
                    <a:pt x="99130" y="116598"/>
                    <a:pt x="114782" y="119433"/>
                  </a:cubicBezTo>
                  <a:cubicBezTo>
                    <a:pt x="114782" y="119622"/>
                    <a:pt x="114782" y="119811"/>
                    <a:pt x="120000" y="120000"/>
                  </a:cubicBezTo>
                  <a:cubicBezTo>
                    <a:pt x="109565" y="116220"/>
                    <a:pt x="99130" y="112629"/>
                    <a:pt x="88695" y="108850"/>
                  </a:cubicBezTo>
                  <a:cubicBezTo>
                    <a:pt x="46956" y="89574"/>
                    <a:pt x="26086" y="70299"/>
                    <a:pt x="26086" y="50834"/>
                  </a:cubicBezTo>
                  <a:cubicBezTo>
                    <a:pt x="31304" y="33826"/>
                    <a:pt x="46956" y="17007"/>
                    <a:pt x="78260" y="0"/>
                  </a:cubicBezTo>
                  <a:cubicBezTo>
                    <a:pt x="62608" y="0"/>
                    <a:pt x="62608" y="0"/>
                    <a:pt x="62608" y="0"/>
                  </a:cubicBezTo>
                  <a:cubicBezTo>
                    <a:pt x="26086" y="16818"/>
                    <a:pt x="10434" y="33826"/>
                    <a:pt x="5217" y="50834"/>
                  </a:cubicBezTo>
                  <a:cubicBezTo>
                    <a:pt x="0" y="70299"/>
                    <a:pt x="15652" y="89574"/>
                    <a:pt x="57391" y="10903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4288" y="2598738"/>
              <a:ext cx="66674" cy="4206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4117" y="21308"/>
                    <a:pt x="21176" y="41495"/>
                    <a:pt x="35294" y="62803"/>
                  </a:cubicBezTo>
                  <a:cubicBezTo>
                    <a:pt x="63529" y="81869"/>
                    <a:pt x="91764" y="100934"/>
                    <a:pt x="120000" y="120000"/>
                  </a:cubicBezTo>
                  <a:cubicBezTo>
                    <a:pt x="105882" y="97570"/>
                    <a:pt x="91764" y="74018"/>
                    <a:pt x="77647" y="51588"/>
                  </a:cubicBezTo>
                  <a:cubicBezTo>
                    <a:pt x="70588" y="50467"/>
                    <a:pt x="70588" y="49345"/>
                    <a:pt x="70588" y="48224"/>
                  </a:cubicBezTo>
                  <a:cubicBezTo>
                    <a:pt x="49411" y="31401"/>
                    <a:pt x="21176" y="15700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3143250" y="4757737"/>
              <a:ext cx="161925" cy="8731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6756"/>
                    <a:pt x="5853" y="33513"/>
                    <a:pt x="14634" y="50270"/>
                  </a:cubicBezTo>
                  <a:cubicBezTo>
                    <a:pt x="23414" y="63243"/>
                    <a:pt x="35121" y="76756"/>
                    <a:pt x="49756" y="89729"/>
                  </a:cubicBezTo>
                  <a:cubicBezTo>
                    <a:pt x="55609" y="92972"/>
                    <a:pt x="64390" y="96216"/>
                    <a:pt x="70243" y="99459"/>
                  </a:cubicBezTo>
                  <a:cubicBezTo>
                    <a:pt x="87804" y="106486"/>
                    <a:pt x="102439" y="112972"/>
                    <a:pt x="120000" y="120000"/>
                  </a:cubicBezTo>
                  <a:cubicBezTo>
                    <a:pt x="117073" y="118378"/>
                    <a:pt x="114146" y="116216"/>
                    <a:pt x="111219" y="114594"/>
                  </a:cubicBezTo>
                  <a:cubicBezTo>
                    <a:pt x="76097" y="92972"/>
                    <a:pt x="52682" y="71351"/>
                    <a:pt x="38048" y="49729"/>
                  </a:cubicBezTo>
                  <a:cubicBezTo>
                    <a:pt x="32195" y="36756"/>
                    <a:pt x="26341" y="24324"/>
                    <a:pt x="23414" y="11891"/>
                  </a:cubicBezTo>
                  <a:cubicBezTo>
                    <a:pt x="23414" y="11351"/>
                    <a:pt x="20487" y="10810"/>
                    <a:pt x="20487" y="9729"/>
                  </a:cubicBezTo>
                  <a:cubicBezTo>
                    <a:pt x="14634" y="6486"/>
                    <a:pt x="5853" y="3243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3148013" y="1282700"/>
              <a:ext cx="1768474" cy="3448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66" y="116719"/>
                  </a:moveTo>
                  <a:cubicBezTo>
                    <a:pt x="2666" y="105512"/>
                    <a:pt x="6933" y="94441"/>
                    <a:pt x="13333" y="83781"/>
                  </a:cubicBezTo>
                  <a:cubicBezTo>
                    <a:pt x="20000" y="73120"/>
                    <a:pt x="29066" y="62870"/>
                    <a:pt x="39733" y="53029"/>
                  </a:cubicBezTo>
                  <a:cubicBezTo>
                    <a:pt x="50400" y="43189"/>
                    <a:pt x="62666" y="33895"/>
                    <a:pt x="76000" y="25011"/>
                  </a:cubicBezTo>
                  <a:cubicBezTo>
                    <a:pt x="82666" y="20637"/>
                    <a:pt x="89866" y="16264"/>
                    <a:pt x="97066" y="12164"/>
                  </a:cubicBezTo>
                  <a:cubicBezTo>
                    <a:pt x="100800" y="10113"/>
                    <a:pt x="104533" y="7927"/>
                    <a:pt x="108266" y="6013"/>
                  </a:cubicBezTo>
                  <a:cubicBezTo>
                    <a:pt x="112266" y="3963"/>
                    <a:pt x="116000" y="2050"/>
                    <a:pt x="120000" y="136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15733" y="1913"/>
                    <a:pt x="112000" y="3826"/>
                    <a:pt x="108000" y="5876"/>
                  </a:cubicBezTo>
                  <a:cubicBezTo>
                    <a:pt x="104266" y="7790"/>
                    <a:pt x="100533" y="9840"/>
                    <a:pt x="96800" y="12027"/>
                  </a:cubicBezTo>
                  <a:cubicBezTo>
                    <a:pt x="89333" y="16127"/>
                    <a:pt x="82133" y="20364"/>
                    <a:pt x="75466" y="24738"/>
                  </a:cubicBezTo>
                  <a:cubicBezTo>
                    <a:pt x="61866" y="33621"/>
                    <a:pt x="49333" y="42915"/>
                    <a:pt x="38666" y="52756"/>
                  </a:cubicBezTo>
                  <a:cubicBezTo>
                    <a:pt x="27733" y="62460"/>
                    <a:pt x="18666" y="72847"/>
                    <a:pt x="12000" y="83507"/>
                  </a:cubicBezTo>
                  <a:cubicBezTo>
                    <a:pt x="5066" y="94305"/>
                    <a:pt x="800" y="105375"/>
                    <a:pt x="0" y="116719"/>
                  </a:cubicBezTo>
                  <a:cubicBezTo>
                    <a:pt x="0" y="116993"/>
                    <a:pt x="0" y="117129"/>
                    <a:pt x="0" y="117403"/>
                  </a:cubicBezTo>
                  <a:cubicBezTo>
                    <a:pt x="533" y="118223"/>
                    <a:pt x="1066" y="119179"/>
                    <a:pt x="1866" y="120000"/>
                  </a:cubicBezTo>
                  <a:cubicBezTo>
                    <a:pt x="1866" y="118906"/>
                    <a:pt x="1866" y="117813"/>
                    <a:pt x="1866" y="11671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73425" y="5653087"/>
              <a:ext cx="138112" cy="287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24000" y="39452"/>
                    <a:pt x="54857" y="80547"/>
                    <a:pt x="89142" y="119999"/>
                  </a:cubicBezTo>
                  <a:cubicBezTo>
                    <a:pt x="120000" y="119999"/>
                    <a:pt x="120000" y="119999"/>
                    <a:pt x="120000" y="119999"/>
                  </a:cubicBezTo>
                  <a:cubicBezTo>
                    <a:pt x="78857" y="80547"/>
                    <a:pt x="37714" y="39452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143250" y="4656137"/>
              <a:ext cx="31750" cy="1889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000" y="110000"/>
                  </a:moveTo>
                  <a:cubicBezTo>
                    <a:pt x="105000" y="115000"/>
                    <a:pt x="120000" y="117500"/>
                    <a:pt x="120000" y="120000"/>
                  </a:cubicBezTo>
                  <a:cubicBezTo>
                    <a:pt x="120000" y="95000"/>
                    <a:pt x="120000" y="72500"/>
                    <a:pt x="120000" y="47500"/>
                  </a:cubicBezTo>
                  <a:cubicBezTo>
                    <a:pt x="75000" y="32500"/>
                    <a:pt x="45000" y="15000"/>
                    <a:pt x="15000" y="0"/>
                  </a:cubicBezTo>
                  <a:cubicBezTo>
                    <a:pt x="0" y="22500"/>
                    <a:pt x="0" y="42500"/>
                    <a:pt x="0" y="65000"/>
                  </a:cubicBezTo>
                  <a:cubicBezTo>
                    <a:pt x="30000" y="80000"/>
                    <a:pt x="75000" y="95000"/>
                    <a:pt x="105000" y="11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3211513" y="5410200"/>
              <a:ext cx="203199" cy="5302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153" y="16000"/>
                  </a:moveTo>
                  <a:cubicBezTo>
                    <a:pt x="11538" y="10666"/>
                    <a:pt x="4615" y="5333"/>
                    <a:pt x="0" y="0"/>
                  </a:cubicBezTo>
                  <a:cubicBezTo>
                    <a:pt x="6923" y="14222"/>
                    <a:pt x="16153" y="28444"/>
                    <a:pt x="27692" y="42666"/>
                  </a:cubicBezTo>
                  <a:cubicBezTo>
                    <a:pt x="30000" y="47111"/>
                    <a:pt x="32307" y="50666"/>
                    <a:pt x="36923" y="55111"/>
                  </a:cubicBezTo>
                  <a:cubicBezTo>
                    <a:pt x="62307" y="76444"/>
                    <a:pt x="90000" y="98666"/>
                    <a:pt x="117692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94615" y="96888"/>
                    <a:pt x="73846" y="73777"/>
                    <a:pt x="55384" y="49777"/>
                  </a:cubicBezTo>
                  <a:cubicBezTo>
                    <a:pt x="41538" y="38222"/>
                    <a:pt x="30000" y="27555"/>
                    <a:pt x="16153" y="16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3" name="Shape 23"/>
          <p:cNvGrpSpPr/>
          <p:nvPr/>
        </p:nvGrpSpPr>
        <p:grpSpPr>
          <a:xfrm>
            <a:off x="27221" y="157"/>
            <a:ext cx="2356674" cy="6853095"/>
            <a:chOff x="6627813" y="195609"/>
            <a:chExt cx="1952625" cy="5678140"/>
          </a:xfrm>
        </p:grpSpPr>
        <p:sp>
          <p:nvSpPr>
            <p:cNvPr id="24" name="Shape 24"/>
            <p:cNvSpPr/>
            <p:nvPr/>
          </p:nvSpPr>
          <p:spPr>
            <a:xfrm>
              <a:off x="6627813" y="195609"/>
              <a:ext cx="409575" cy="36464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55" y="27391"/>
                  </a:moveTo>
                  <a:cubicBezTo>
                    <a:pt x="12815" y="37565"/>
                    <a:pt x="19805" y="47869"/>
                    <a:pt x="30291" y="58043"/>
                  </a:cubicBezTo>
                  <a:cubicBezTo>
                    <a:pt x="39611" y="68217"/>
                    <a:pt x="51262" y="78391"/>
                    <a:pt x="66407" y="88565"/>
                  </a:cubicBezTo>
                  <a:cubicBezTo>
                    <a:pt x="80388" y="98739"/>
                    <a:pt x="97864" y="108782"/>
                    <a:pt x="117669" y="118826"/>
                  </a:cubicBezTo>
                  <a:cubicBezTo>
                    <a:pt x="118834" y="119217"/>
                    <a:pt x="120000" y="119608"/>
                    <a:pt x="120000" y="120000"/>
                  </a:cubicBezTo>
                  <a:cubicBezTo>
                    <a:pt x="118834" y="118043"/>
                    <a:pt x="116504" y="115956"/>
                    <a:pt x="115339" y="114000"/>
                  </a:cubicBezTo>
                  <a:cubicBezTo>
                    <a:pt x="115339" y="113608"/>
                    <a:pt x="115339" y="113217"/>
                    <a:pt x="115339" y="112956"/>
                  </a:cubicBezTo>
                  <a:cubicBezTo>
                    <a:pt x="99029" y="104739"/>
                    <a:pt x="85048" y="96652"/>
                    <a:pt x="73398" y="88434"/>
                  </a:cubicBezTo>
                  <a:cubicBezTo>
                    <a:pt x="58252" y="78260"/>
                    <a:pt x="45436" y="68217"/>
                    <a:pt x="34951" y="57913"/>
                  </a:cubicBezTo>
                  <a:cubicBezTo>
                    <a:pt x="24466" y="47739"/>
                    <a:pt x="16310" y="37565"/>
                    <a:pt x="10485" y="27260"/>
                  </a:cubicBezTo>
                  <a:cubicBezTo>
                    <a:pt x="8155" y="22173"/>
                    <a:pt x="5825" y="17086"/>
                    <a:pt x="3495" y="12000"/>
                  </a:cubicBezTo>
                  <a:cubicBezTo>
                    <a:pt x="2330" y="7956"/>
                    <a:pt x="1165" y="4043"/>
                    <a:pt x="11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43"/>
                    <a:pt x="1165" y="7956"/>
                    <a:pt x="1165" y="12000"/>
                  </a:cubicBezTo>
                  <a:cubicBezTo>
                    <a:pt x="3495" y="17086"/>
                    <a:pt x="4660" y="22173"/>
                    <a:pt x="8155" y="27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7061200" y="3771900"/>
              <a:ext cx="350837" cy="13096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272" y="83272"/>
                  </a:moveTo>
                  <a:cubicBezTo>
                    <a:pt x="87272" y="95636"/>
                    <a:pt x="102272" y="108000"/>
                    <a:pt x="120000" y="120000"/>
                  </a:cubicBezTo>
                  <a:cubicBezTo>
                    <a:pt x="120000" y="117454"/>
                    <a:pt x="120000" y="114545"/>
                    <a:pt x="120000" y="112000"/>
                  </a:cubicBezTo>
                  <a:cubicBezTo>
                    <a:pt x="120000" y="111636"/>
                    <a:pt x="120000" y="110909"/>
                    <a:pt x="120000" y="110545"/>
                  </a:cubicBezTo>
                  <a:cubicBezTo>
                    <a:pt x="107727" y="101090"/>
                    <a:pt x="95454" y="91636"/>
                    <a:pt x="84545" y="82181"/>
                  </a:cubicBezTo>
                  <a:cubicBezTo>
                    <a:pt x="51818" y="55272"/>
                    <a:pt x="23181" y="27636"/>
                    <a:pt x="0" y="0"/>
                  </a:cubicBezTo>
                  <a:cubicBezTo>
                    <a:pt x="2727" y="7636"/>
                    <a:pt x="5454" y="15272"/>
                    <a:pt x="9545" y="22909"/>
                  </a:cubicBezTo>
                  <a:cubicBezTo>
                    <a:pt x="28636" y="43272"/>
                    <a:pt x="49090" y="63272"/>
                    <a:pt x="72272" y="83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7439025" y="5053012"/>
              <a:ext cx="357188" cy="8207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" y="8695"/>
                  </a:moveTo>
                  <a:cubicBezTo>
                    <a:pt x="5333" y="5797"/>
                    <a:pt x="2666" y="2898"/>
                    <a:pt x="0" y="0"/>
                  </a:cubicBezTo>
                  <a:cubicBezTo>
                    <a:pt x="0" y="5217"/>
                    <a:pt x="0" y="11014"/>
                    <a:pt x="1333" y="16811"/>
                  </a:cubicBezTo>
                  <a:cubicBezTo>
                    <a:pt x="18666" y="35942"/>
                    <a:pt x="36000" y="55072"/>
                    <a:pt x="56000" y="73623"/>
                  </a:cubicBezTo>
                  <a:cubicBezTo>
                    <a:pt x="72000" y="89275"/>
                    <a:pt x="89333" y="104927"/>
                    <a:pt x="106666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01333" y="104347"/>
                    <a:pt x="84000" y="88115"/>
                    <a:pt x="66666" y="71304"/>
                  </a:cubicBezTo>
                  <a:cubicBezTo>
                    <a:pt x="45333" y="51014"/>
                    <a:pt x="26666" y="29565"/>
                    <a:pt x="8000" y="86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7037388" y="3811587"/>
              <a:ext cx="457200" cy="18526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391" y="105096"/>
                  </a:moveTo>
                  <a:cubicBezTo>
                    <a:pt x="97043" y="99700"/>
                    <a:pt x="88695" y="94047"/>
                    <a:pt x="81391" y="88394"/>
                  </a:cubicBezTo>
                  <a:cubicBezTo>
                    <a:pt x="59478" y="72205"/>
                    <a:pt x="42782" y="55503"/>
                    <a:pt x="30260" y="38800"/>
                  </a:cubicBezTo>
                  <a:cubicBezTo>
                    <a:pt x="22956" y="30578"/>
                    <a:pt x="17739" y="22098"/>
                    <a:pt x="13565" y="13618"/>
                  </a:cubicBezTo>
                  <a:cubicBezTo>
                    <a:pt x="9391" y="8993"/>
                    <a:pt x="4173" y="4625"/>
                    <a:pt x="0" y="0"/>
                  </a:cubicBezTo>
                  <a:cubicBezTo>
                    <a:pt x="5217" y="13104"/>
                    <a:pt x="12521" y="26209"/>
                    <a:pt x="21913" y="39057"/>
                  </a:cubicBezTo>
                  <a:cubicBezTo>
                    <a:pt x="34434" y="56017"/>
                    <a:pt x="51130" y="72719"/>
                    <a:pt x="72000" y="89164"/>
                  </a:cubicBezTo>
                  <a:cubicBezTo>
                    <a:pt x="82434" y="97130"/>
                    <a:pt x="93913" y="105353"/>
                    <a:pt x="107478" y="113319"/>
                  </a:cubicBezTo>
                  <a:cubicBezTo>
                    <a:pt x="111652" y="115374"/>
                    <a:pt x="115826" y="117687"/>
                    <a:pt x="120000" y="119999"/>
                  </a:cubicBezTo>
                  <a:cubicBezTo>
                    <a:pt x="118956" y="119229"/>
                    <a:pt x="117913" y="118458"/>
                    <a:pt x="116869" y="117687"/>
                  </a:cubicBezTo>
                  <a:cubicBezTo>
                    <a:pt x="112695" y="113576"/>
                    <a:pt x="108521" y="109207"/>
                    <a:pt x="105391" y="1050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6992938" y="1263650"/>
              <a:ext cx="144462" cy="25082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666" y="120000"/>
                  </a:moveTo>
                  <a:cubicBezTo>
                    <a:pt x="50000" y="117725"/>
                    <a:pt x="46666" y="115450"/>
                    <a:pt x="43333" y="113175"/>
                  </a:cubicBezTo>
                  <a:cubicBezTo>
                    <a:pt x="26666" y="100473"/>
                    <a:pt x="16666" y="87962"/>
                    <a:pt x="16666" y="75450"/>
                  </a:cubicBezTo>
                  <a:cubicBezTo>
                    <a:pt x="16666" y="62748"/>
                    <a:pt x="26666" y="50236"/>
                    <a:pt x="43333" y="37535"/>
                  </a:cubicBezTo>
                  <a:cubicBezTo>
                    <a:pt x="50000" y="31279"/>
                    <a:pt x="60000" y="25023"/>
                    <a:pt x="73333" y="18767"/>
                  </a:cubicBezTo>
                  <a:cubicBezTo>
                    <a:pt x="86666" y="12511"/>
                    <a:pt x="100000" y="6255"/>
                    <a:pt x="120000" y="0"/>
                  </a:cubicBezTo>
                  <a:cubicBezTo>
                    <a:pt x="116666" y="0"/>
                    <a:pt x="116666" y="0"/>
                    <a:pt x="116666" y="0"/>
                  </a:cubicBezTo>
                  <a:cubicBezTo>
                    <a:pt x="96666" y="6255"/>
                    <a:pt x="80000" y="12511"/>
                    <a:pt x="66666" y="18767"/>
                  </a:cubicBezTo>
                  <a:cubicBezTo>
                    <a:pt x="53333" y="25023"/>
                    <a:pt x="43333" y="31279"/>
                    <a:pt x="33333" y="37535"/>
                  </a:cubicBezTo>
                  <a:cubicBezTo>
                    <a:pt x="13333" y="50047"/>
                    <a:pt x="3333" y="62748"/>
                    <a:pt x="3333" y="75450"/>
                  </a:cubicBezTo>
                  <a:cubicBezTo>
                    <a:pt x="0" y="87393"/>
                    <a:pt x="6666" y="99526"/>
                    <a:pt x="23333" y="111658"/>
                  </a:cubicBezTo>
                  <a:cubicBezTo>
                    <a:pt x="33333" y="114312"/>
                    <a:pt x="43333" y="117156"/>
                    <a:pt x="53333" y="119810"/>
                  </a:cubicBezTo>
                  <a:cubicBezTo>
                    <a:pt x="53333" y="119810"/>
                    <a:pt x="56666" y="120000"/>
                    <a:pt x="56666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7526338" y="5640387"/>
              <a:ext cx="111125" cy="2333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285" y="120000"/>
                  </a:moveTo>
                  <a:cubicBezTo>
                    <a:pt x="119999" y="120000"/>
                    <a:pt x="119999" y="120000"/>
                    <a:pt x="119999" y="120000"/>
                  </a:cubicBezTo>
                  <a:cubicBezTo>
                    <a:pt x="77142" y="81355"/>
                    <a:pt x="38571" y="40677"/>
                    <a:pt x="0" y="0"/>
                  </a:cubicBezTo>
                  <a:cubicBezTo>
                    <a:pt x="25714" y="40677"/>
                    <a:pt x="55714" y="81355"/>
                    <a:pt x="94285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7021513" y="3598862"/>
              <a:ext cx="68263" cy="4238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235" y="60560"/>
                  </a:moveTo>
                  <a:cubicBezTo>
                    <a:pt x="56470" y="80747"/>
                    <a:pt x="91764" y="99813"/>
                    <a:pt x="120000" y="120000"/>
                  </a:cubicBezTo>
                  <a:cubicBezTo>
                    <a:pt x="98823" y="96448"/>
                    <a:pt x="84705" y="72897"/>
                    <a:pt x="70588" y="49345"/>
                  </a:cubicBezTo>
                  <a:cubicBezTo>
                    <a:pt x="70588" y="49345"/>
                    <a:pt x="63529" y="48224"/>
                    <a:pt x="63529" y="48224"/>
                  </a:cubicBezTo>
                  <a:cubicBezTo>
                    <a:pt x="42352" y="32523"/>
                    <a:pt x="21176" y="15700"/>
                    <a:pt x="0" y="0"/>
                  </a:cubicBezTo>
                  <a:cubicBezTo>
                    <a:pt x="0" y="2242"/>
                    <a:pt x="0" y="5607"/>
                    <a:pt x="0" y="8971"/>
                  </a:cubicBezTo>
                  <a:cubicBezTo>
                    <a:pt x="7058" y="25794"/>
                    <a:pt x="21176" y="43738"/>
                    <a:pt x="28235" y="605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65" y="116830"/>
                  </a:moveTo>
                  <a:cubicBezTo>
                    <a:pt x="3673" y="105845"/>
                    <a:pt x="7755" y="94647"/>
                    <a:pt x="14285" y="83873"/>
                  </a:cubicBezTo>
                  <a:cubicBezTo>
                    <a:pt x="20816" y="73309"/>
                    <a:pt x="29795" y="62957"/>
                    <a:pt x="40408" y="53239"/>
                  </a:cubicBezTo>
                  <a:cubicBezTo>
                    <a:pt x="50612" y="43309"/>
                    <a:pt x="62857" y="34014"/>
                    <a:pt x="76326" y="25140"/>
                  </a:cubicBezTo>
                  <a:cubicBezTo>
                    <a:pt x="82857" y="20704"/>
                    <a:pt x="89795" y="16267"/>
                    <a:pt x="97142" y="12253"/>
                  </a:cubicBezTo>
                  <a:cubicBezTo>
                    <a:pt x="100816" y="10140"/>
                    <a:pt x="104489" y="8028"/>
                    <a:pt x="108163" y="5915"/>
                  </a:cubicBezTo>
                  <a:cubicBezTo>
                    <a:pt x="111836" y="4014"/>
                    <a:pt x="115918" y="1901"/>
                    <a:pt x="120000" y="0"/>
                  </a:cubicBezTo>
                  <a:cubicBezTo>
                    <a:pt x="119591" y="0"/>
                    <a:pt x="119591" y="0"/>
                    <a:pt x="119591" y="0"/>
                  </a:cubicBezTo>
                  <a:cubicBezTo>
                    <a:pt x="115510" y="1901"/>
                    <a:pt x="111428" y="3802"/>
                    <a:pt x="107755" y="5704"/>
                  </a:cubicBezTo>
                  <a:cubicBezTo>
                    <a:pt x="104081" y="7816"/>
                    <a:pt x="100408" y="9929"/>
                    <a:pt x="96734" y="11830"/>
                  </a:cubicBezTo>
                  <a:cubicBezTo>
                    <a:pt x="88979" y="16056"/>
                    <a:pt x="82040" y="20281"/>
                    <a:pt x="75510" y="24718"/>
                  </a:cubicBezTo>
                  <a:cubicBezTo>
                    <a:pt x="61632" y="33591"/>
                    <a:pt x="49387" y="42887"/>
                    <a:pt x="38775" y="52605"/>
                  </a:cubicBezTo>
                  <a:cubicBezTo>
                    <a:pt x="27755" y="62535"/>
                    <a:pt x="18775" y="72887"/>
                    <a:pt x="12244" y="83661"/>
                  </a:cubicBezTo>
                  <a:cubicBezTo>
                    <a:pt x="5306" y="94014"/>
                    <a:pt x="1224" y="105000"/>
                    <a:pt x="0" y="115985"/>
                  </a:cubicBezTo>
                  <a:cubicBezTo>
                    <a:pt x="1224" y="117253"/>
                    <a:pt x="2040" y="118521"/>
                    <a:pt x="2857" y="120000"/>
                  </a:cubicBezTo>
                  <a:cubicBezTo>
                    <a:pt x="2857" y="118943"/>
                    <a:pt x="2857" y="117887"/>
                    <a:pt x="3265" y="1168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494588" y="5664200"/>
              <a:ext cx="100013" cy="209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24000" y="40754"/>
                    <a:pt x="57600" y="81509"/>
                    <a:pt x="912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6800" y="81509"/>
                    <a:pt x="38400" y="4075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7412038" y="5081587"/>
              <a:ext cx="114300" cy="558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25531"/>
                    <a:pt x="8275" y="51063"/>
                    <a:pt x="28965" y="75744"/>
                  </a:cubicBezTo>
                  <a:cubicBezTo>
                    <a:pt x="45517" y="83404"/>
                    <a:pt x="57931" y="91914"/>
                    <a:pt x="74482" y="99574"/>
                  </a:cubicBezTo>
                  <a:cubicBezTo>
                    <a:pt x="91034" y="106382"/>
                    <a:pt x="103448" y="113191"/>
                    <a:pt x="120000" y="120000"/>
                  </a:cubicBezTo>
                  <a:cubicBezTo>
                    <a:pt x="115862" y="118297"/>
                    <a:pt x="115862" y="116595"/>
                    <a:pt x="111724" y="114893"/>
                  </a:cubicBezTo>
                  <a:cubicBezTo>
                    <a:pt x="66206" y="83404"/>
                    <a:pt x="41379" y="51063"/>
                    <a:pt x="33103" y="18723"/>
                  </a:cubicBezTo>
                  <a:cubicBezTo>
                    <a:pt x="28965" y="15319"/>
                    <a:pt x="20689" y="12765"/>
                    <a:pt x="16551" y="9361"/>
                  </a:cubicBezTo>
                  <a:cubicBezTo>
                    <a:pt x="8275" y="5957"/>
                    <a:pt x="4137" y="255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5000"/>
                  </a:moveTo>
                  <a:cubicBezTo>
                    <a:pt x="15000" y="72500"/>
                    <a:pt x="30000" y="82500"/>
                    <a:pt x="60000" y="92500"/>
                  </a:cubicBezTo>
                  <a:cubicBezTo>
                    <a:pt x="75000" y="102500"/>
                    <a:pt x="105000" y="110000"/>
                    <a:pt x="120000" y="120000"/>
                  </a:cubicBezTo>
                  <a:cubicBezTo>
                    <a:pt x="105000" y="95000"/>
                    <a:pt x="105000" y="70000"/>
                    <a:pt x="105000" y="47500"/>
                  </a:cubicBezTo>
                  <a:cubicBezTo>
                    <a:pt x="75000" y="30000"/>
                    <a:pt x="45000" y="15000"/>
                    <a:pt x="0" y="0"/>
                  </a:cubicBezTo>
                  <a:cubicBezTo>
                    <a:pt x="0" y="2500"/>
                    <a:pt x="0" y="7500"/>
                    <a:pt x="0" y="10000"/>
                  </a:cubicBezTo>
                  <a:cubicBezTo>
                    <a:pt x="0" y="27500"/>
                    <a:pt x="0" y="47500"/>
                    <a:pt x="0" y="65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7439025" y="5434012"/>
              <a:ext cx="174625" cy="4397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30270"/>
                  </a:moveTo>
                  <a:cubicBezTo>
                    <a:pt x="19090" y="20540"/>
                    <a:pt x="10909" y="9729"/>
                    <a:pt x="0" y="0"/>
                  </a:cubicBezTo>
                  <a:cubicBezTo>
                    <a:pt x="8181" y="17297"/>
                    <a:pt x="19090" y="35675"/>
                    <a:pt x="30000" y="52972"/>
                  </a:cubicBezTo>
                  <a:cubicBezTo>
                    <a:pt x="32727" y="56216"/>
                    <a:pt x="35454" y="59459"/>
                    <a:pt x="38181" y="62702"/>
                  </a:cubicBezTo>
                  <a:cubicBezTo>
                    <a:pt x="60000" y="82162"/>
                    <a:pt x="81818" y="101621"/>
                    <a:pt x="106363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95454" y="99459"/>
                    <a:pt x="76363" y="77837"/>
                    <a:pt x="60000" y="56216"/>
                  </a:cubicBezTo>
                  <a:cubicBezTo>
                    <a:pt x="49090" y="47567"/>
                    <a:pt x="40909" y="38918"/>
                    <a:pt x="30000" y="3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6" name="Shape 36"/>
          <p:cNvSpPr/>
          <p:nvPr/>
        </p:nvSpPr>
        <p:spPr>
          <a:xfrm>
            <a:off x="0" y="0"/>
            <a:ext cx="18287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eo.edu.rs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zuov.gov.r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pn.gov.rs/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://eprosveta.rs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nps.gov.rs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socijalnoukljucivanje.gov.rs/rs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cpn.r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rasmusplus.rs/category/obrazovanje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cionicaistorije.wordpress.com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www.unicef.rs/publikacije_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het.colorado.edu/sr/simulations" TargetMode="External"/><Relationship Id="rId5" Type="http://schemas.openxmlformats.org/officeDocument/2006/relationships/hyperlink" Target="http://www.digitalnaskola.rs/konkurs/dc5/zbornik/radovi/" TargetMode="External"/><Relationship Id="rId10" Type="http://schemas.openxmlformats.org/officeDocument/2006/relationships/hyperlink" Target="http://www.pedagog.rs/resursi-2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www.britishcouncil.me/predavanje/materijali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dagog.rs/resursi-2" TargetMode="External"/><Relationship Id="rId3" Type="http://schemas.openxmlformats.org/officeDocument/2006/relationships/hyperlink" Target="http://www.digitalnaskola.rs/konkurs/dc5/zbornik/radovi/" TargetMode="External"/><Relationship Id="rId7" Type="http://schemas.openxmlformats.org/officeDocument/2006/relationships/hyperlink" Target="http://vebciklopedija.zajednicaucenja.edu.r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ugoslava.wordpress.com/" TargetMode="External"/><Relationship Id="rId5" Type="http://schemas.openxmlformats.org/officeDocument/2006/relationships/hyperlink" Target="http://www.unicef.rs/publikacije_/" TargetMode="External"/><Relationship Id="rId4" Type="http://schemas.openxmlformats.org/officeDocument/2006/relationships/hyperlink" Target="https://phet.colorado.edu/sr/simulati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ctrTitle"/>
          </p:nvPr>
        </p:nvSpPr>
        <p:spPr>
          <a:xfrm>
            <a:off x="1800665" y="4093696"/>
            <a:ext cx="10391334" cy="1223889"/>
          </a:xfrm>
          <a:prstGeom prst="rect">
            <a:avLst/>
          </a:prstGeom>
          <a:solidFill>
            <a:srgbClr val="353535">
              <a:alpha val="4115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ru-RU" sz="6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Примери добре праксе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8048" y="1844824"/>
            <a:ext cx="5159259" cy="198884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ru-RU" sz="3600" b="1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Просветне институције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6590" y="4797152"/>
            <a:ext cx="439248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960096" y="4384726"/>
            <a:ext cx="4195130" cy="247327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407368" y="1399809"/>
            <a:ext cx="5698884" cy="4867710"/>
          </a:xfrm>
          <a:prstGeom prst="rect">
            <a:avLst/>
          </a:prstGeom>
          <a:solidFill>
            <a:srgbClr val="FCFCFC">
              <a:alpha val="5423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ru-RU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Министарство просвете - </a:t>
            </a:r>
            <a:r>
              <a:rPr lang="ru-RU" sz="18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http://www.mpn.gov.rs/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ru-RU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Завод за унапређивање - </a:t>
            </a:r>
            <a:r>
              <a:rPr lang="ru-RU" sz="18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/>
              </a:rPr>
              <a:t>http://www.zuov.gov.rs/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ru-RU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Завод за вредновање – </a:t>
            </a:r>
            <a:br>
              <a:rPr lang="ru-RU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8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/>
              </a:rPr>
              <a:t>https://ceo.edu.rs/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ru-RU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Национални просветни савет - </a:t>
            </a:r>
            <a:r>
              <a:rPr lang="ru-RU" sz="18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/>
              </a:rPr>
              <a:t>http://www.nps.gov.rs/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ru-RU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Е-просвета - </a:t>
            </a:r>
            <a:r>
              <a:rPr lang="ru-RU" sz="18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10"/>
              </a:rPr>
              <a:t>http://eprosveta.rs/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ru-RU" sz="3600" b="1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Удружења и организације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377" y="4581128"/>
            <a:ext cx="4824535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9722" y="4365104"/>
            <a:ext cx="5081215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69722" y="1412776"/>
            <a:ext cx="5081215" cy="248279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64628" y="1683223"/>
            <a:ext cx="5162715" cy="3777622"/>
          </a:xfrm>
          <a:prstGeom prst="rect">
            <a:avLst/>
          </a:prstGeom>
          <a:solidFill>
            <a:srgbClr val="FCFCFC">
              <a:alpha val="5423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ru-RU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Фондација Темпус - </a:t>
            </a:r>
            <a:r>
              <a:rPr lang="ru-RU" sz="16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http://erasmusplus.rs/category/obrazovanje/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Центар за </a:t>
            </a:r>
            <a:r>
              <a:rPr lang="ru-RU"/>
              <a:t>промоцију</a:t>
            </a:r>
            <a:r>
              <a:rPr lang="ru-RU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науке - </a:t>
            </a:r>
            <a:r>
              <a:rPr lang="ru-RU" sz="18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/>
              </a:rPr>
              <a:t>http://www.cpn.rs/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ru-RU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Тим за социјално укључивање - </a:t>
            </a:r>
            <a:r>
              <a:rPr lang="ru-RU" sz="18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/>
              </a:rPr>
              <a:t>http://socijalnoukljucivanje.gov.rs/rs/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ru-RU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Струковна друштва (Савез учитеља, Друштво психолога, Педагошко друштво…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0201" y="1556792"/>
            <a:ext cx="5471158" cy="230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ru-RU" sz="3600" b="1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Материјали за наставу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0201" y="4149080"/>
            <a:ext cx="5582795" cy="253604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0" y="1411116"/>
            <a:ext cx="5841241" cy="5112512"/>
          </a:xfrm>
          <a:prstGeom prst="rect">
            <a:avLst/>
          </a:prstGeom>
          <a:solidFill>
            <a:srgbClr val="FCFCFC">
              <a:alpha val="5423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ru-RU" sz="1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Дигитална школа - </a:t>
            </a:r>
            <a:r>
              <a:rPr lang="ru-RU" sz="1800" b="0" i="0" u="sng" strike="noStrike" cap="none" dirty="0" smtClean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http://www.digitalnaskola.rs/konkurs/dc5/zbornik/radovi/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ru-RU" sz="1800" b="0" i="0" u="none" strike="noStrike" cap="none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Симулације за наставу - </a:t>
            </a:r>
            <a:r>
              <a:rPr lang="ru-RU" sz="1800" b="0" i="0" u="sng" strike="noStrike" cap="none" dirty="0" smtClean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https://phet.colorado.edu/sr/simulations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ru-RU" sz="1800" b="0" i="0" u="none" strike="noStrike" cap="none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УНИЦЕФ </a:t>
            </a:r>
            <a:r>
              <a:rPr lang="ru-RU" sz="1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публикација - </a:t>
            </a:r>
            <a:r>
              <a:rPr lang="ru-RU" sz="1800" b="0" i="0" u="sng" strike="noStrike" cap="none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/>
              </a:rPr>
              <a:t>http://www.unicef.rs/publikacije_/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ru-RU" sz="1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Учионица историје - </a:t>
            </a:r>
            <a:r>
              <a:rPr lang="ru-RU" sz="1800" b="0" i="0" u="sng" strike="noStrike" cap="none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/>
              </a:rPr>
              <a:t>https://ucionicaistorije.wordpress.com/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ru-RU" sz="1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Материјали за учење енглеског језика - </a:t>
            </a:r>
            <a:r>
              <a:rPr lang="ru-RU" sz="1800" b="0" i="0" u="sng" strike="noStrike" cap="none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/>
              </a:rPr>
              <a:t>https://www.britishcouncil.me/predavanje/materijali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ru-RU" sz="1800" b="0" i="0" u="none" strike="noStrike" cap="none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Педагошко </a:t>
            </a:r>
            <a:r>
              <a:rPr lang="ru-RU" sz="1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друштво – ресурси - </a:t>
            </a:r>
            <a:r>
              <a:rPr lang="ru-RU" sz="1800" b="0" i="0" u="sng" strike="noStrike" cap="none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10"/>
              </a:rPr>
              <a:t>http://www.pedagog.rs/resursi-2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33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ru-RU" sz="3600" b="1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Материјали за наставу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79376" y="1412776"/>
            <a:ext cx="11496600" cy="5112512"/>
          </a:xfrm>
          <a:prstGeom prst="rect">
            <a:avLst/>
          </a:prstGeom>
          <a:solidFill>
            <a:srgbClr val="FCFCFC">
              <a:alpha val="5423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</a:pPr>
            <a:r>
              <a:rPr lang="sr-Cyrl-RS" dirty="0" smtClean="0"/>
              <a:t>Блог </a:t>
            </a:r>
            <a:r>
              <a:rPr lang="sr-Cyrl-RS" dirty="0"/>
              <a:t>намењен електроници</a:t>
            </a:r>
            <a:r>
              <a:rPr lang="ru-RU" sz="1800" b="0" i="0" u="none" strike="noStrike" cap="none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https://</a:t>
            </a:r>
            <a:r>
              <a:rPr lang="en-GB" u="sng" dirty="0" err="1">
                <a:solidFill>
                  <a:schemeClr val="hlink"/>
                </a:solidFill>
                <a:hlinkClick r:id="rId3"/>
              </a:rPr>
              <a:t>cecaradlovacki.wordpress.com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/</a:t>
            </a:r>
            <a:endParaRPr lang="ru-RU" sz="1800" b="0" i="0" u="sng" strike="noStrike" cap="none" dirty="0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  <a:hlinkClick r:id="rId3"/>
            </a:endParaRPr>
          </a:p>
          <a:p>
            <a:pPr lvl="0" indent="-342900"/>
            <a:r>
              <a:rPr lang="sr-Cyrl-RS" dirty="0" smtClean="0"/>
              <a:t>Блог </a:t>
            </a:r>
            <a:r>
              <a:rPr lang="sr-Cyrl-RS" dirty="0"/>
              <a:t>намењен наставницима математике и свима онима који воле математику</a:t>
            </a:r>
            <a:r>
              <a:rPr lang="ru-RU" sz="1800" b="0" i="0" u="none" strike="noStrike" cap="none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en-GB" u="sng" dirty="0">
                <a:solidFill>
                  <a:schemeClr val="hlink"/>
                </a:solidFill>
                <a:hlinkClick r:id="rId4"/>
              </a:rPr>
              <a:t>https://</a:t>
            </a:r>
            <a:r>
              <a:rPr lang="en-GB" u="sng" dirty="0" err="1">
                <a:solidFill>
                  <a:schemeClr val="hlink"/>
                </a:solidFill>
                <a:hlinkClick r:id="rId4"/>
              </a:rPr>
              <a:t>matemamomenti.com</a:t>
            </a:r>
            <a:r>
              <a:rPr lang="en-GB" u="sng" dirty="0">
                <a:solidFill>
                  <a:schemeClr val="hlink"/>
                </a:solidFill>
                <a:hlinkClick r:id="rId4"/>
              </a:rPr>
              <a:t>/%</a:t>
            </a:r>
            <a:r>
              <a:rPr lang="en-GB" u="sng" dirty="0" err="1">
                <a:solidFill>
                  <a:schemeClr val="hlink"/>
                </a:solidFill>
                <a:hlinkClick r:id="rId4"/>
              </a:rPr>
              <a:t>D0%BE</a:t>
            </a:r>
            <a:r>
              <a:rPr lang="en-GB" u="sng" dirty="0">
                <a:solidFill>
                  <a:schemeClr val="hlink"/>
                </a:solidFill>
                <a:hlinkClick r:id="rId4"/>
              </a:rPr>
              <a:t>-%</a:t>
            </a:r>
            <a:r>
              <a:rPr lang="en-GB" u="sng" dirty="0" err="1">
                <a:solidFill>
                  <a:schemeClr val="hlink"/>
                </a:solidFill>
                <a:hlinkClick r:id="rId4"/>
              </a:rPr>
              <a:t>D0%B1%D0%BB%D0%BE%D0%B3%D1%83</a:t>
            </a:r>
            <a:r>
              <a:rPr lang="en-GB" u="sng" dirty="0">
                <a:solidFill>
                  <a:schemeClr val="hlink"/>
                </a:solidFill>
                <a:hlinkClick r:id="rId4"/>
              </a:rPr>
              <a:t>/</a:t>
            </a:r>
            <a:endParaRPr lang="ru-RU" sz="1800" b="0" i="0" u="sng" strike="noStrike" cap="none" dirty="0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  <a:hlinkClick r:id="rId4"/>
            </a:endParaRPr>
          </a:p>
          <a:p>
            <a:pPr lvl="0" indent="-342900"/>
            <a:r>
              <a:rPr lang="sr-Cyrl-RS" dirty="0" smtClean="0"/>
              <a:t>Блог </a:t>
            </a:r>
            <a:r>
              <a:rPr lang="sr-Cyrl-RS" dirty="0"/>
              <a:t>на коме су покривене теме из математике и рачунарства и информатике за средње стручне школе</a:t>
            </a:r>
            <a:r>
              <a:rPr lang="ru-RU" sz="1800" b="0" i="0" u="none" strike="noStrike" cap="none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en-GB" u="sng" dirty="0">
                <a:solidFill>
                  <a:schemeClr val="hlink"/>
                </a:solidFill>
                <a:hlinkClick r:id="rId5"/>
              </a:rPr>
              <a:t>https://</a:t>
            </a:r>
            <a:r>
              <a:rPr lang="en-GB" u="sng" dirty="0" err="1">
                <a:solidFill>
                  <a:schemeClr val="hlink"/>
                </a:solidFill>
                <a:hlinkClick r:id="rId5"/>
              </a:rPr>
              <a:t>profesorka.wordpress.com</a:t>
            </a:r>
            <a:r>
              <a:rPr lang="en-GB" u="sng" dirty="0">
                <a:solidFill>
                  <a:schemeClr val="hlink"/>
                </a:solidFill>
                <a:hlinkClick r:id="rId5"/>
              </a:rPr>
              <a:t>/</a:t>
            </a:r>
            <a:endParaRPr lang="ru-RU" sz="1800" b="0" i="0" u="sng" strike="noStrike" cap="none" dirty="0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  <a:hlinkClick r:id="rId5"/>
            </a:endParaRPr>
          </a:p>
          <a:p>
            <a:pPr lvl="0" indent="-342900"/>
            <a:r>
              <a:rPr lang="sr-Cyrl-RS" dirty="0" smtClean="0"/>
              <a:t>Блог </a:t>
            </a:r>
            <a:r>
              <a:rPr lang="sr-Cyrl-RS" dirty="0"/>
              <a:t>намењен свима који желе да се упознају са савременим трендовима у образовању</a:t>
            </a:r>
            <a:r>
              <a:rPr lang="ru-RU" sz="1800" b="0" i="0" u="none" strike="noStrike" cap="none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en-GB" u="sng" dirty="0">
                <a:solidFill>
                  <a:schemeClr val="hlink"/>
                </a:solidFill>
                <a:hlinkClick r:id="rId6"/>
              </a:rPr>
              <a:t>https://</a:t>
            </a:r>
            <a:r>
              <a:rPr lang="en-GB" u="sng" dirty="0" err="1">
                <a:solidFill>
                  <a:schemeClr val="hlink"/>
                </a:solidFill>
                <a:hlinkClick r:id="rId6"/>
              </a:rPr>
              <a:t>jugoslava.wordpress.com</a:t>
            </a:r>
            <a:r>
              <a:rPr lang="en-GB" u="sng" dirty="0" smtClean="0">
                <a:solidFill>
                  <a:schemeClr val="hlink"/>
                </a:solidFill>
                <a:hlinkClick r:id="rId6"/>
              </a:rPr>
              <a:t>/</a:t>
            </a:r>
            <a:endParaRPr lang="sr-Cyrl-RS" u="sng" dirty="0" smtClean="0">
              <a:solidFill>
                <a:schemeClr val="hlink"/>
              </a:solidFill>
            </a:endParaRPr>
          </a:p>
          <a:p>
            <a:pPr lvl="0" indent="-342900"/>
            <a:r>
              <a:rPr lang="ru-RU" sz="1800" b="0" i="0" u="none" strike="noStrike" cap="none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Каталог веб алата- </a:t>
            </a:r>
            <a:r>
              <a:rPr lang="en-GB" u="sng" dirty="0">
                <a:solidFill>
                  <a:schemeClr val="hlink"/>
                </a:solidFill>
                <a:hlinkClick r:id="rId7"/>
              </a:rPr>
              <a:t>http://</a:t>
            </a:r>
            <a:r>
              <a:rPr lang="en-GB" u="sng" dirty="0" err="1">
                <a:solidFill>
                  <a:schemeClr val="hlink"/>
                </a:solidFill>
                <a:hlinkClick r:id="rId7"/>
              </a:rPr>
              <a:t>vebciklopedija.zajednicaucenja.edu.rs</a:t>
            </a:r>
            <a:r>
              <a:rPr lang="en-GB" u="sng" dirty="0" smtClean="0">
                <a:solidFill>
                  <a:schemeClr val="hlink"/>
                </a:solidFill>
                <a:hlinkClick r:id="rId7"/>
              </a:rPr>
              <a:t>/</a:t>
            </a:r>
            <a:endParaRPr lang="sr-Cyrl-RS" u="sng" dirty="0" smtClean="0">
              <a:solidFill>
                <a:schemeClr val="hlink"/>
              </a:solidFill>
            </a:endParaRPr>
          </a:p>
          <a:p>
            <a:pPr lvl="0" indent="-342900"/>
            <a:r>
              <a:rPr lang="ru-RU" sz="1800" b="0" i="0" u="none" strike="noStrike" cap="none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Дигитална </a:t>
            </a:r>
            <a:r>
              <a:rPr lang="ru-RU" sz="1800" b="0" i="0" u="none" strike="noStrike" cap="none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едиција преко 100 дела </a:t>
            </a:r>
            <a:r>
              <a:rPr lang="ru-RU" sz="1800" b="0" i="0" u="none" strike="noStrike" cap="none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en-GB" u="sng" dirty="0">
                <a:solidFill>
                  <a:schemeClr val="hlink"/>
                </a:solidFill>
                <a:hlinkClick r:id="rId8"/>
              </a:rPr>
              <a:t>http://</a:t>
            </a:r>
            <a:r>
              <a:rPr lang="en-GB" u="sng" dirty="0" err="1">
                <a:solidFill>
                  <a:schemeClr val="hlink"/>
                </a:solidFill>
                <a:hlinkClick r:id="rId8"/>
              </a:rPr>
              <a:t>www.antologijasrpskeknjizevnosti.rs</a:t>
            </a:r>
            <a:r>
              <a:rPr lang="en-GB" u="sng" dirty="0">
                <a:solidFill>
                  <a:schemeClr val="hlink"/>
                </a:solidFill>
                <a:hlinkClick r:id="rId8"/>
              </a:rPr>
              <a:t>/</a:t>
            </a:r>
            <a:endParaRPr lang="ru-RU" sz="1800" b="0" i="0" u="sng" strike="noStrike" cap="none" dirty="0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  <a:hlinkClick r:id="rId8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307</Words>
  <Application>Microsoft Office PowerPoint</Application>
  <PresentationFormat>Custom</PresentationFormat>
  <Paragraphs>35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Noto Sans Symbols</vt:lpstr>
      <vt:lpstr>Calibri</vt:lpstr>
      <vt:lpstr>Century Gothic</vt:lpstr>
      <vt:lpstr>Wisp</vt:lpstr>
      <vt:lpstr>Примери добре праксе</vt:lpstr>
      <vt:lpstr>1. Просветне институције</vt:lpstr>
      <vt:lpstr>2. Удружења и организације</vt:lpstr>
      <vt:lpstr>3. Материјали за наставу</vt:lpstr>
      <vt:lpstr>3. Материјали за наставу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Примери добре праксе</dc:title>
  <dc:creator>pc2012</dc:creator>
  <cp:lastModifiedBy>pc2012</cp:lastModifiedBy>
  <cp:revision>2</cp:revision>
  <dcterms:modified xsi:type="dcterms:W3CDTF">2017-07-25T11:06:25Z</dcterms:modified>
</cp:coreProperties>
</file>