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66700" lvl="0" marL="76200" marR="76200" rtl="0" algn="just">
              <a:lnSpc>
                <a:spcPct val="115000"/>
              </a:lnSpc>
              <a:spcBef>
                <a:spcPts val="1000"/>
              </a:spcBef>
              <a:buNone/>
            </a:pPr>
            <a:r>
              <a:rPr lang="sr">
                <a:solidFill>
                  <a:schemeClr val="dk1"/>
                </a:solidFill>
              </a:rPr>
              <a:t>Табеле се састоје из колона, редова и ћелија.</a:t>
            </a:r>
          </a:p>
          <a:p>
            <a:pPr indent="266700" lvl="0" marL="76200" marR="76200" rtl="0" algn="just">
              <a:lnSpc>
                <a:spcPct val="115000"/>
              </a:lnSpc>
              <a:spcBef>
                <a:spcPts val="1000"/>
              </a:spcBef>
              <a:buNone/>
            </a:pPr>
            <a:r>
              <a:rPr lang="sr">
                <a:solidFill>
                  <a:schemeClr val="dk1"/>
                </a:solidFill>
              </a:rPr>
              <a:t>Mогу се направити на више начина:</a:t>
            </a:r>
          </a:p>
          <a:p>
            <a:pPr indent="-228600" lvl="0" marL="457200" marR="76200" rtl="0" algn="just">
              <a:lnSpc>
                <a:spcPct val="115000"/>
              </a:lnSpc>
              <a:spcBef>
                <a:spcPts val="1000"/>
              </a:spcBef>
              <a:buClr>
                <a:schemeClr val="dk1"/>
              </a:buClr>
              <a:buFont typeface="Times New Roman"/>
              <a:buAutoNum type="arabicPeriod"/>
            </a:pPr>
            <a:r>
              <a:rPr i="1" lang="sr">
                <a:solidFill>
                  <a:schemeClr val="dk1"/>
                </a:solidFill>
                <a:latin typeface="Times New Roman"/>
                <a:ea typeface="Times New Roman"/>
                <a:cs typeface="Times New Roman"/>
                <a:sym typeface="Times New Roman"/>
              </a:rPr>
              <a:t>Quick Insert </a:t>
            </a:r>
            <a:r>
              <a:rPr lang="sr">
                <a:solidFill>
                  <a:schemeClr val="dk1"/>
                </a:solidFill>
                <a:latin typeface="Times New Roman"/>
                <a:ea typeface="Times New Roman"/>
                <a:cs typeface="Times New Roman"/>
                <a:sym typeface="Times New Roman"/>
              </a:rPr>
              <a:t>(брзо уметање) </a:t>
            </a:r>
          </a:p>
          <a:p>
            <a:pPr indent="-228600" lvl="0" marL="457200" marR="76200" rtl="0" algn="just">
              <a:lnSpc>
                <a:spcPct val="115000"/>
              </a:lnSpc>
              <a:spcBef>
                <a:spcPts val="1000"/>
              </a:spcBef>
              <a:buClr>
                <a:schemeClr val="dk1"/>
              </a:buClr>
              <a:buFont typeface="Times New Roman"/>
              <a:buAutoNum type="arabicPeriod"/>
            </a:pPr>
            <a:r>
              <a:rPr i="1" lang="sr">
                <a:solidFill>
                  <a:schemeClr val="dk1"/>
                </a:solidFill>
                <a:latin typeface="Times New Roman"/>
                <a:ea typeface="Times New Roman"/>
                <a:cs typeface="Times New Roman"/>
                <a:sym typeface="Times New Roman"/>
              </a:rPr>
              <a:t>Insert table </a:t>
            </a:r>
          </a:p>
          <a:p>
            <a:pPr indent="-228600" lvl="0" marL="457200" marR="76200" rtl="0" algn="just">
              <a:lnSpc>
                <a:spcPct val="115000"/>
              </a:lnSpc>
              <a:spcBef>
                <a:spcPts val="1000"/>
              </a:spcBef>
              <a:buClr>
                <a:schemeClr val="dk1"/>
              </a:buClr>
              <a:buFont typeface="Times New Roman"/>
              <a:buAutoNum type="arabicPeriod"/>
            </a:pPr>
            <a:r>
              <a:rPr lang="sr">
                <a:solidFill>
                  <a:schemeClr val="dk1"/>
                </a:solidFill>
                <a:latin typeface="Times New Roman"/>
                <a:ea typeface="Times New Roman"/>
                <a:cs typeface="Times New Roman"/>
                <a:sym typeface="Times New Roman"/>
              </a:rPr>
              <a:t>Цртање табеле са опцијом  </a:t>
            </a:r>
            <a:r>
              <a:rPr i="1" lang="sr">
                <a:solidFill>
                  <a:schemeClr val="dk1"/>
                </a:solidFill>
                <a:latin typeface="Times New Roman"/>
                <a:ea typeface="Times New Roman"/>
                <a:cs typeface="Times New Roman"/>
                <a:sym typeface="Times New Roman"/>
              </a:rPr>
              <a:t>Draw table</a:t>
            </a:r>
          </a:p>
          <a:p>
            <a:pPr indent="-228600" lvl="0" marL="457200" marR="76200" rtl="0" algn="just">
              <a:lnSpc>
                <a:spcPct val="115000"/>
              </a:lnSpc>
              <a:spcBef>
                <a:spcPts val="1000"/>
              </a:spcBef>
              <a:buClr>
                <a:schemeClr val="dk1"/>
              </a:buClr>
              <a:buFont typeface="Times New Roman"/>
              <a:buAutoNum type="arabicPeriod"/>
            </a:pPr>
            <a:r>
              <a:rPr i="1" lang="sr">
                <a:solidFill>
                  <a:schemeClr val="dk1"/>
                </a:solidFill>
                <a:latin typeface="Times New Roman"/>
                <a:ea typeface="Times New Roman"/>
                <a:cs typeface="Times New Roman"/>
                <a:sym typeface="Times New Roman"/>
              </a:rPr>
              <a:t>Quick Tables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76200" marR="76200" rtl="0" algn="just">
              <a:lnSpc>
                <a:spcPct val="115000"/>
              </a:lnSpc>
              <a:spcBef>
                <a:spcPts val="1000"/>
              </a:spcBef>
              <a:buNone/>
            </a:pPr>
            <a:r>
              <a:rPr lang="sr">
                <a:solidFill>
                  <a:schemeClr val="dk1"/>
                </a:solidFill>
              </a:rPr>
              <a:t>Најлакши начин додавања табеле је уз помоћ опције </a:t>
            </a:r>
            <a:r>
              <a:rPr i="1" lang="sr">
                <a:solidFill>
                  <a:schemeClr val="dk1"/>
                </a:solidFill>
              </a:rPr>
              <a:t>Quick insert </a:t>
            </a:r>
            <a:r>
              <a:rPr lang="sr">
                <a:solidFill>
                  <a:schemeClr val="dk1"/>
                </a:solidFill>
              </a:rPr>
              <a:t>(брзо уметање). Држећи притиснут леви клик миша прелазимо преко поља до жељене величине табеле. Проблем код овог начина је тај што је величина табеле ограничена на 10x8 поља.</a:t>
            </a:r>
          </a:p>
          <a:p>
            <a:pPr indent="0" lvl="0" marL="76200" marR="76200" rtl="0" algn="just">
              <a:lnSpc>
                <a:spcPct val="115000"/>
              </a:lnSpc>
              <a:spcBef>
                <a:spcPts val="1000"/>
              </a:spcBef>
              <a:buNone/>
            </a:pPr>
            <a:r>
              <a:rPr lang="sr">
                <a:solidFill>
                  <a:schemeClr val="dk1"/>
                </a:solidFill>
              </a:rPr>
              <a:t>Други начин је </a:t>
            </a:r>
            <a:r>
              <a:rPr i="1" lang="sr">
                <a:solidFill>
                  <a:schemeClr val="dk1"/>
                </a:solidFill>
              </a:rPr>
              <a:t>Insert table </a:t>
            </a:r>
            <a:r>
              <a:rPr lang="sr">
                <a:solidFill>
                  <a:schemeClr val="dk1"/>
                </a:solidFill>
              </a:rPr>
              <a:t>где се ручно уписује величина табеле, тј. број колона (</a:t>
            </a:r>
            <a:r>
              <a:rPr i="1" lang="sr">
                <a:solidFill>
                  <a:schemeClr val="dk1"/>
                </a:solidFill>
              </a:rPr>
              <a:t>columns</a:t>
            </a:r>
            <a:r>
              <a:rPr lang="sr">
                <a:solidFill>
                  <a:schemeClr val="dk1"/>
                </a:solidFill>
              </a:rPr>
              <a:t>) и редова (</a:t>
            </a:r>
            <a:r>
              <a:rPr i="1" lang="sr">
                <a:solidFill>
                  <a:schemeClr val="dk1"/>
                </a:solidFill>
              </a:rPr>
              <a:t>rows</a:t>
            </a:r>
            <a:r>
              <a:rPr lang="sr">
                <a:solidFill>
                  <a:schemeClr val="dk1"/>
                </a:solidFill>
              </a:rPr>
              <a:t>)  </a:t>
            </a:r>
          </a:p>
          <a:p>
            <a:pPr indent="0" lvl="0" marL="76200" marR="76200" rtl="0" algn="just">
              <a:lnSpc>
                <a:spcPct val="115000"/>
              </a:lnSpc>
              <a:spcBef>
                <a:spcPts val="1000"/>
              </a:spcBef>
              <a:buNone/>
            </a:pPr>
            <a:r>
              <a:rPr lang="sr">
                <a:solidFill>
                  <a:schemeClr val="dk1"/>
                </a:solidFill>
              </a:rPr>
              <a:t>Трећа опција је цртање табеле са опцијом </a:t>
            </a:r>
            <a:r>
              <a:rPr i="1" lang="sr">
                <a:solidFill>
                  <a:schemeClr val="dk1"/>
                </a:solidFill>
              </a:rPr>
              <a:t>Draw table</a:t>
            </a:r>
            <a:r>
              <a:rPr lang="sr">
                <a:solidFill>
                  <a:schemeClr val="dk1"/>
                </a:solidFill>
              </a:rPr>
              <a:t>, али та опција се релативно ретко користи јер није превише практично цртати табелу ћелију по ћелију, нарочито код већих табела.</a:t>
            </a:r>
          </a:p>
          <a:p>
            <a:pPr indent="0" lvl="0" marL="76200" marR="76200" rtl="0" algn="just">
              <a:lnSpc>
                <a:spcPct val="115000"/>
              </a:lnSpc>
              <a:spcBef>
                <a:spcPts val="1000"/>
              </a:spcBef>
              <a:buNone/>
            </a:pPr>
            <a:r>
              <a:t/>
            </a:r>
            <a:endParaRPr>
              <a:solidFill>
                <a:schemeClr val="dk1"/>
              </a:solidFill>
            </a:endParaRPr>
          </a:p>
          <a:p>
            <a:pPr indent="-69850" lvl="0" marL="76200" marR="76200" rtl="0" algn="just">
              <a:lnSpc>
                <a:spcPct val="115000"/>
              </a:lnSpc>
              <a:spcBef>
                <a:spcPts val="1000"/>
              </a:spcBef>
              <a:buClr>
                <a:schemeClr val="dk1"/>
              </a:buClr>
              <a:buSzPct val="100000"/>
              <a:buFont typeface="Arial"/>
              <a:buNone/>
            </a:pPr>
            <a:r>
              <a:t/>
            </a:r>
            <a:endParaRPr>
              <a:solidFill>
                <a:schemeClr val="dk1"/>
              </a:solidFill>
            </a:endParaRP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sr">
                <a:solidFill>
                  <a:schemeClr val="dk1"/>
                </a:solidFill>
              </a:rPr>
              <a:t>Величина табеле се може подесити тако што се постави курсор на бели квадратић у доњем десном углу  табеле (појавиће се двострана стрелица), а затим се табела повећа или смањи на жељену величину држећи притиснутим леви клик миша и повлачењем. Уколико је потрбно да однос страница табеле као и однос страница ћелија остане непромењен приком промене величине табеле, док се табела повећава или смањује треба држати притиснутим дугме </a:t>
            </a:r>
            <a:r>
              <a:rPr i="1" lang="sr">
                <a:solidFill>
                  <a:schemeClr val="dk1"/>
                </a:solidFill>
              </a:rPr>
              <a:t>Shift</a:t>
            </a:r>
            <a:r>
              <a:rPr lang="sr">
                <a:solidFill>
                  <a:schemeClr val="dk1"/>
                </a:solidFill>
              </a:rPr>
              <a:t>.</a:t>
            </a:r>
          </a:p>
          <a:p>
            <a:pPr lvl="0" rtl="0">
              <a:lnSpc>
                <a:spcPct val="115000"/>
              </a:lnSpc>
              <a:spcBef>
                <a:spcPts val="100"/>
              </a:spcBef>
              <a:buNone/>
            </a:pPr>
            <a:r>
              <a:rPr lang="sr">
                <a:solidFill>
                  <a:schemeClr val="dk1"/>
                </a:solidFill>
              </a:rPr>
              <a:t>Ширина колоне се може подесити на више начина. Један од начина је да се курсор постави на границу између две колоне (појавиће се стрелице за лево и десно - као на слици горе лево), притисне леви клик миша и  по потреби повећава или смањује ширина колоне. Код овог начина повећања ширине колоне долази до понекад нежељеног ефекта, а то је да колона до ње промени ширину тако што се  њена ширина смањи или повећа у зависности да ли је жељена колона повећавана или смањивана. Уколико овакав исход није одговарајући, приликом промене ширине колоне држимо дугме </a:t>
            </a:r>
            <a:r>
              <a:rPr b="1" i="1" lang="sr">
                <a:solidFill>
                  <a:schemeClr val="dk1"/>
                </a:solidFill>
              </a:rPr>
              <a:t>Shift</a:t>
            </a:r>
            <a:r>
              <a:rPr lang="sr">
                <a:solidFill>
                  <a:schemeClr val="dk1"/>
                </a:solidFill>
              </a:rPr>
              <a:t>, тако да колона до оне коју повећавамо остане непромењена.</a:t>
            </a:r>
          </a:p>
          <a:p>
            <a:pPr lvl="0" rtl="0">
              <a:lnSpc>
                <a:spcPct val="115000"/>
              </a:lnSpc>
              <a:spcBef>
                <a:spcPts val="100"/>
              </a:spcBef>
              <a:buNone/>
            </a:pPr>
            <a:r>
              <a:rPr lang="sr">
                <a:solidFill>
                  <a:schemeClr val="dk1"/>
                </a:solidFill>
              </a:rPr>
              <a:t>Други  начин је да се кликом на табелу отвори новонастала картица под називом </a:t>
            </a:r>
            <a:r>
              <a:rPr i="1" lang="sr">
                <a:solidFill>
                  <a:schemeClr val="dk1"/>
                </a:solidFill>
              </a:rPr>
              <a:t>Table Tools</a:t>
            </a:r>
            <a:r>
              <a:rPr lang="sr">
                <a:solidFill>
                  <a:schemeClr val="dk1"/>
                </a:solidFill>
              </a:rPr>
              <a:t>. Затим се изабере секција </a:t>
            </a:r>
            <a:r>
              <a:rPr i="1" lang="sr">
                <a:solidFill>
                  <a:schemeClr val="dk1"/>
                </a:solidFill>
              </a:rPr>
              <a:t>Layout </a:t>
            </a:r>
            <a:r>
              <a:rPr lang="sr">
                <a:solidFill>
                  <a:schemeClr val="dk1"/>
                </a:solidFill>
              </a:rPr>
              <a:t>и у оквиру ње под делом </a:t>
            </a:r>
            <a:r>
              <a:rPr i="1" lang="sr">
                <a:solidFill>
                  <a:schemeClr val="dk1"/>
                </a:solidFill>
              </a:rPr>
              <a:t>Cell size</a:t>
            </a:r>
            <a:r>
              <a:rPr lang="sr">
                <a:solidFill>
                  <a:schemeClr val="dk1"/>
                </a:solidFill>
              </a:rPr>
              <a:t> у поље за ширину ћелије </a:t>
            </a:r>
            <a:r>
              <a:rPr i="1" lang="sr">
                <a:solidFill>
                  <a:schemeClr val="dk1"/>
                </a:solidFill>
              </a:rPr>
              <a:t>Preferred</a:t>
            </a:r>
            <a:r>
              <a:rPr lang="sr">
                <a:solidFill>
                  <a:schemeClr val="dk1"/>
                </a:solidFill>
              </a:rPr>
              <a:t> </a:t>
            </a:r>
            <a:r>
              <a:rPr i="1" lang="sr">
                <a:solidFill>
                  <a:schemeClr val="dk1"/>
                </a:solidFill>
              </a:rPr>
              <a:t>Width </a:t>
            </a:r>
            <a:r>
              <a:rPr lang="sr">
                <a:solidFill>
                  <a:schemeClr val="dk1"/>
                </a:solidFill>
              </a:rPr>
              <a:t>унесе жељена вредност у cm или pt (центиметри или points =тачке), може и у процентима.  Код овакве промене ширине колоне не долази до промене ширине суседне колоне. Овај начин може се применити и на више или на све колоне истовремено тако што се селектују оне колоне којима треба да се промени ширина. За рад са више колона потребно је селектовати целе колоне тако што држимо дугме </a:t>
            </a:r>
            <a:r>
              <a:rPr i="1" lang="sr">
                <a:solidFill>
                  <a:schemeClr val="dk1"/>
                </a:solidFill>
              </a:rPr>
              <a:t>Ctrl </a:t>
            </a:r>
            <a:r>
              <a:rPr lang="sr">
                <a:solidFill>
                  <a:schemeClr val="dk1"/>
                </a:solidFill>
              </a:rPr>
              <a:t>прилоком селектовања жељених колона (или простим превлачењем уколико су у питању суседне колоне).</a:t>
            </a:r>
          </a:p>
          <a:p>
            <a:pPr lvl="0" rtl="0">
              <a:lnSpc>
                <a:spcPct val="115000"/>
              </a:lnSpc>
              <a:spcBef>
                <a:spcPts val="100"/>
              </a:spcBef>
              <a:buNone/>
            </a:pPr>
            <a:r>
              <a:rPr lang="sr">
                <a:solidFill>
                  <a:schemeClr val="dk1"/>
                </a:solidFill>
              </a:rPr>
              <a:t>Трећи начин је да притиснете десни клик и изаберете опцију </a:t>
            </a:r>
            <a:r>
              <a:rPr i="1" lang="sr">
                <a:solidFill>
                  <a:schemeClr val="dk1"/>
                </a:solidFill>
              </a:rPr>
              <a:t>Table Properties.</a:t>
            </a:r>
          </a:p>
          <a:p>
            <a:pPr lvl="0" rtl="0">
              <a:lnSpc>
                <a:spcPct val="115000"/>
              </a:lnSpc>
              <a:spcBef>
                <a:spcPts val="100"/>
              </a:spcBef>
              <a:buNone/>
            </a:pPr>
            <a:r>
              <a:rPr lang="sr">
                <a:solidFill>
                  <a:schemeClr val="dk1"/>
                </a:solidFill>
              </a:rPr>
              <a:t>Подешавање висине реда се такође може урадити на два начина, слично као код подешавања ширине колоне. Може се селектовати између два реда и мишем развући на жељену висину. Код подешавања висине реда не утиче се на висину суседног реда као код колона.</a:t>
            </a:r>
          </a:p>
          <a:p>
            <a:pPr indent="0" lvl="0" marL="76200" marR="139700" rtl="0" algn="just">
              <a:lnSpc>
                <a:spcPct val="115000"/>
              </a:lnSpc>
              <a:spcBef>
                <a:spcPts val="0"/>
              </a:spcBef>
              <a:buNone/>
            </a:pPr>
            <a:r>
              <a:rPr lang="sr">
                <a:solidFill>
                  <a:schemeClr val="dk1"/>
                </a:solidFill>
              </a:rPr>
              <a:t>Други начин је идентичан као код подешавања ширине колона, такође у картици </a:t>
            </a:r>
            <a:r>
              <a:rPr i="1" lang="sr">
                <a:solidFill>
                  <a:schemeClr val="dk1"/>
                </a:solidFill>
              </a:rPr>
              <a:t>Table Tools </a:t>
            </a:r>
            <a:r>
              <a:rPr lang="sr">
                <a:solidFill>
                  <a:schemeClr val="dk1"/>
                </a:solidFill>
              </a:rPr>
              <a:t>у секцији </a:t>
            </a:r>
            <a:r>
              <a:rPr i="1" lang="sr">
                <a:solidFill>
                  <a:schemeClr val="dk1"/>
                </a:solidFill>
              </a:rPr>
              <a:t>Layout</a:t>
            </a:r>
            <a:r>
              <a:rPr lang="sr">
                <a:solidFill>
                  <a:schemeClr val="dk1"/>
                </a:solidFill>
              </a:rPr>
              <a:t> под делом у пољу за </a:t>
            </a:r>
            <a:r>
              <a:rPr i="1" lang="sr">
                <a:solidFill>
                  <a:schemeClr val="dk1"/>
                </a:solidFill>
              </a:rPr>
              <a:t>Cell size</a:t>
            </a:r>
            <a:r>
              <a:rPr lang="sr">
                <a:solidFill>
                  <a:schemeClr val="dk1"/>
                </a:solidFill>
              </a:rPr>
              <a:t> (величина ћелије), само што овог пута уносимо вредност за висину </a:t>
            </a:r>
            <a:r>
              <a:rPr i="1" lang="sr">
                <a:solidFill>
                  <a:schemeClr val="dk1"/>
                </a:solidFill>
              </a:rPr>
              <a:t>Height</a:t>
            </a:r>
            <a:r>
              <a:rPr lang="sr">
                <a:solidFill>
                  <a:schemeClr val="dk1"/>
                </a:solidFill>
              </a:rPr>
              <a:t>. Такође, на овај начин се може подесити висина једног, више или свих редова, у зависности шта је селектовано. Може се применити и десни клик као у претходном делу текста.</a:t>
            </a:r>
          </a:p>
          <a:p>
            <a:pPr lvl="0" rtl="0">
              <a:lnSpc>
                <a:spcPct val="115000"/>
              </a:lnSpc>
              <a:spcBef>
                <a:spcPts val="100"/>
              </a:spcBef>
              <a:buNone/>
            </a:pPr>
            <a:r>
              <a:t/>
            </a:r>
            <a:endParaRPr>
              <a:solidFill>
                <a:schemeClr val="dk1"/>
              </a:solidFill>
            </a:endParaRPr>
          </a:p>
          <a:p>
            <a:pPr lvl="0" rtl="0">
              <a:lnSpc>
                <a:spcPct val="115000"/>
              </a:lnSpc>
              <a:spcBef>
                <a:spcPts val="100"/>
              </a:spcBef>
              <a:buNone/>
            </a:pPr>
            <a:r>
              <a:t/>
            </a:r>
            <a:endParaRPr>
              <a:solidFill>
                <a:schemeClr val="dk1"/>
              </a:solidFill>
            </a:endParaRPr>
          </a:p>
          <a:p>
            <a:pPr lvl="0" rtl="0">
              <a:lnSpc>
                <a:spcPct val="115000"/>
              </a:lnSpc>
              <a:spcBef>
                <a:spcPts val="100"/>
              </a:spcBef>
              <a:buNone/>
            </a:pPr>
            <a:r>
              <a:t/>
            </a:r>
            <a:endParaRPr>
              <a:solidFill>
                <a:schemeClr val="dk1"/>
              </a:solidFill>
            </a:endParaRPr>
          </a:p>
          <a:p>
            <a:pPr lvl="0">
              <a:spcBef>
                <a:spcPts val="0"/>
              </a:spcBef>
              <a:buClr>
                <a:schemeClr val="dk1"/>
              </a:buClr>
              <a:buSzPct val="100000"/>
              <a:buFont typeface="Arial"/>
              <a:buNone/>
            </a:pPr>
            <a:r>
              <a:t/>
            </a:r>
            <a:endParaRPr>
              <a:solidFill>
                <a:schemeClr val="dk1"/>
              </a:solidFill>
            </a:endParaRPr>
          </a:p>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lnSpc>
                <a:spcPct val="115000"/>
              </a:lnSpc>
              <a:spcBef>
                <a:spcPts val="2000"/>
              </a:spcBef>
              <a:spcAft>
                <a:spcPts val="400"/>
              </a:spcAft>
              <a:buClr>
                <a:schemeClr val="dk1"/>
              </a:buClr>
              <a:buSzPct val="78571"/>
              <a:buFont typeface="Arial"/>
              <a:buNone/>
            </a:pPr>
            <a:r>
              <a:rPr b="1" lang="sr" sz="1400">
                <a:solidFill>
                  <a:srgbClr val="073763"/>
                </a:solidFill>
                <a:highlight>
                  <a:srgbClr val="FFFFFF"/>
                </a:highlight>
                <a:latin typeface="Trebuchet MS"/>
                <a:ea typeface="Trebuchet MS"/>
                <a:cs typeface="Trebuchet MS"/>
                <a:sym typeface="Trebuchet MS"/>
              </a:rPr>
              <a:t>Брисање табеле</a:t>
            </a:r>
          </a:p>
          <a:p>
            <a:pPr indent="-292100" lvl="0" marL="838200" rtl="0">
              <a:lnSpc>
                <a:spcPct val="115000"/>
              </a:lnSpc>
              <a:spcBef>
                <a:spcPts val="0"/>
              </a:spcBef>
              <a:buClr>
                <a:srgbClr val="666666"/>
              </a:buClr>
              <a:buSzPct val="90909"/>
              <a:buFont typeface="Verdana"/>
              <a:buAutoNum type="arabicPeriod"/>
            </a:pPr>
            <a:r>
              <a:rPr lang="sr">
                <a:solidFill>
                  <a:schemeClr val="dk1"/>
                </a:solidFill>
                <a:highlight>
                  <a:srgbClr val="FFFFFF"/>
                </a:highlight>
                <a:latin typeface="Trebuchet MS"/>
                <a:ea typeface="Trebuchet MS"/>
                <a:cs typeface="Trebuchet MS"/>
                <a:sym typeface="Trebuchet MS"/>
              </a:rPr>
              <a:t>означити табелу</a:t>
            </a:r>
          </a:p>
          <a:p>
            <a:pPr indent="-292100" lvl="0" marL="838200" rtl="0">
              <a:lnSpc>
                <a:spcPct val="115000"/>
              </a:lnSpc>
              <a:spcBef>
                <a:spcPts val="0"/>
              </a:spcBef>
              <a:buClr>
                <a:srgbClr val="666666"/>
              </a:buClr>
              <a:buSzPct val="83333"/>
              <a:buFont typeface="Verdana"/>
              <a:buAutoNum type="arabicPeriod"/>
            </a:pPr>
            <a:r>
              <a:rPr lang="sr">
                <a:solidFill>
                  <a:schemeClr val="dk1"/>
                </a:solidFill>
                <a:highlight>
                  <a:srgbClr val="FFFFFF"/>
                </a:highlight>
                <a:latin typeface="Trebuchet MS"/>
                <a:ea typeface="Trebuchet MS"/>
                <a:cs typeface="Trebuchet MS"/>
                <a:sym typeface="Trebuchet MS"/>
              </a:rPr>
              <a:t>на подкартици </a:t>
            </a:r>
            <a:r>
              <a:rPr b="1" lang="sr">
                <a:solidFill>
                  <a:srgbClr val="990000"/>
                </a:solidFill>
                <a:highlight>
                  <a:srgbClr val="FFFFFF"/>
                </a:highlight>
                <a:latin typeface="Trebuchet MS"/>
                <a:ea typeface="Trebuchet MS"/>
                <a:cs typeface="Trebuchet MS"/>
                <a:sym typeface="Trebuchet MS"/>
              </a:rPr>
              <a:t>Layout </a:t>
            </a:r>
            <a:r>
              <a:rPr lang="sr">
                <a:solidFill>
                  <a:schemeClr val="dk1"/>
                </a:solidFill>
                <a:highlight>
                  <a:srgbClr val="FFFFFF"/>
                </a:highlight>
                <a:latin typeface="Trebuchet MS"/>
                <a:ea typeface="Trebuchet MS"/>
                <a:cs typeface="Trebuchet MS"/>
                <a:sym typeface="Trebuchet MS"/>
              </a:rPr>
              <a:t>картице </a:t>
            </a:r>
            <a:r>
              <a:rPr b="1" lang="sr">
                <a:solidFill>
                  <a:srgbClr val="990000"/>
                </a:solidFill>
                <a:highlight>
                  <a:srgbClr val="FFFFFF"/>
                </a:highlight>
                <a:latin typeface="Trebuchet MS"/>
                <a:ea typeface="Trebuchet MS"/>
                <a:cs typeface="Trebuchet MS"/>
                <a:sym typeface="Trebuchet MS"/>
              </a:rPr>
              <a:t>Table тools</a:t>
            </a:r>
            <a:r>
              <a:rPr lang="sr">
                <a:solidFill>
                  <a:schemeClr val="dk1"/>
                </a:solidFill>
                <a:highlight>
                  <a:srgbClr val="FFFFFF"/>
                </a:highlight>
                <a:latin typeface="Trebuchet MS"/>
                <a:ea typeface="Trebuchet MS"/>
                <a:cs typeface="Trebuchet MS"/>
                <a:sym typeface="Trebuchet MS"/>
              </a:rPr>
              <a:t> притиснути иконицу </a:t>
            </a:r>
            <a:r>
              <a:rPr b="1" lang="sr" sz="1200">
                <a:solidFill>
                  <a:srgbClr val="990000"/>
                </a:solidFill>
                <a:highlight>
                  <a:srgbClr val="FFFFFF"/>
                </a:highlight>
                <a:latin typeface="Trebuchet MS"/>
                <a:ea typeface="Trebuchet MS"/>
                <a:cs typeface="Trebuchet MS"/>
                <a:sym typeface="Trebuchet MS"/>
              </a:rPr>
              <a:t>Delete</a:t>
            </a:r>
            <a:r>
              <a:rPr lang="sr" sz="1200">
                <a:solidFill>
                  <a:schemeClr val="dk1"/>
                </a:solidFill>
                <a:highlight>
                  <a:srgbClr val="FFFFFF"/>
                </a:highlight>
                <a:latin typeface="Trebuchet MS"/>
                <a:ea typeface="Trebuchet MS"/>
                <a:cs typeface="Trebuchet MS"/>
                <a:sym typeface="Trebuchet MS"/>
              </a:rPr>
              <a:t> </a:t>
            </a:r>
          </a:p>
          <a:p>
            <a:pPr indent="-292100" lvl="0" marL="838200" rtl="0">
              <a:lnSpc>
                <a:spcPct val="115000"/>
              </a:lnSpc>
              <a:spcBef>
                <a:spcPts val="0"/>
              </a:spcBef>
              <a:buClr>
                <a:srgbClr val="666666"/>
              </a:buClr>
              <a:buSzPct val="83333"/>
              <a:buFont typeface="Verdana"/>
              <a:buAutoNum type="arabicPeriod"/>
            </a:pPr>
            <a:r>
              <a:rPr lang="sr" sz="1200">
                <a:solidFill>
                  <a:schemeClr val="dk1"/>
                </a:solidFill>
                <a:highlight>
                  <a:srgbClr val="FFFFFF"/>
                </a:highlight>
                <a:latin typeface="Trebuchet MS"/>
                <a:ea typeface="Trebuchet MS"/>
                <a:cs typeface="Trebuchet MS"/>
                <a:sym typeface="Trebuchet MS"/>
              </a:rPr>
              <a:t>oд понуђених ставки одабрати четврту </a:t>
            </a:r>
            <a:r>
              <a:rPr b="1" lang="sr" sz="1200">
                <a:solidFill>
                  <a:srgbClr val="990000"/>
                </a:solidFill>
                <a:highlight>
                  <a:srgbClr val="FFFFFF"/>
                </a:highlight>
                <a:latin typeface="Trebuchet MS"/>
                <a:ea typeface="Trebuchet MS"/>
                <a:cs typeface="Trebuchet MS"/>
                <a:sym typeface="Trebuchet MS"/>
              </a:rPr>
              <a:t>Delete Table</a:t>
            </a:r>
          </a:p>
          <a:p>
            <a:pPr lvl="0">
              <a:spcBef>
                <a:spcPts val="0"/>
              </a:spcBef>
              <a:buNone/>
            </a:pPr>
            <a:r>
              <a:rPr lang="sr">
                <a:solidFill>
                  <a:schemeClr val="dk1"/>
                </a:solidFill>
                <a:highlight>
                  <a:srgbClr val="FFFFFF"/>
                </a:highlight>
                <a:latin typeface="Trebuchet MS"/>
                <a:ea typeface="Trebuchet MS"/>
                <a:cs typeface="Trebuchet MS"/>
                <a:sym typeface="Trebuchet MS"/>
              </a:rPr>
              <a:t>Брисање колона и редова можемо извршити на два начина, коришћењем </a:t>
            </a:r>
            <a:r>
              <a:rPr b="1" lang="sr">
                <a:solidFill>
                  <a:srgbClr val="990000"/>
                </a:solidFill>
                <a:latin typeface="Trebuchet MS"/>
                <a:ea typeface="Trebuchet MS"/>
                <a:cs typeface="Trebuchet MS"/>
                <a:sym typeface="Trebuchet MS"/>
              </a:rPr>
              <a:t>Delete</a:t>
            </a:r>
            <a:r>
              <a:rPr lang="sr">
                <a:solidFill>
                  <a:schemeClr val="dk1"/>
                </a:solidFill>
                <a:latin typeface="Trebuchet MS"/>
                <a:ea typeface="Trebuchet MS"/>
                <a:cs typeface="Trebuchet MS"/>
                <a:sym typeface="Trebuchet MS"/>
              </a:rPr>
              <a:t> команде као у случају брисање целе табеле, или помоћу менија добијеног десним кликом миша на жељену колону, односно ред.</a:t>
            </a:r>
          </a:p>
          <a:p>
            <a:pPr lvl="0">
              <a:spcBef>
                <a:spcPts val="0"/>
              </a:spcBef>
              <a:buNone/>
            </a:pPr>
            <a:r>
              <a:rPr lang="sr" sz="1800">
                <a:latin typeface="Trebuchet MS"/>
                <a:ea typeface="Trebuchet MS"/>
                <a:cs typeface="Trebuchet MS"/>
                <a:sym typeface="Trebuchet MS"/>
              </a:rPr>
              <a:t>Додавање </a:t>
            </a:r>
            <a:r>
              <a:rPr b="1" lang="sr" sz="1800">
                <a:highlight>
                  <a:srgbClr val="FFFFFF"/>
                </a:highlight>
                <a:latin typeface="Trebuchet MS"/>
                <a:ea typeface="Trebuchet MS"/>
                <a:cs typeface="Trebuchet MS"/>
                <a:sym typeface="Trebuchet MS"/>
              </a:rPr>
              <a:t>колона и редова</a:t>
            </a:r>
          </a:p>
          <a:p>
            <a:pPr lvl="0">
              <a:spcBef>
                <a:spcPts val="0"/>
              </a:spcBef>
              <a:buNone/>
            </a:pPr>
            <a:r>
              <a:rPr lang="sr">
                <a:solidFill>
                  <a:schemeClr val="dk1"/>
                </a:solidFill>
                <a:highlight>
                  <a:srgbClr val="FFFFFF"/>
                </a:highlight>
                <a:latin typeface="Trebuchet MS"/>
                <a:ea typeface="Trebuchet MS"/>
                <a:cs typeface="Trebuchet MS"/>
                <a:sym typeface="Trebuchet MS"/>
              </a:rPr>
              <a:t>Колону можемо додати лево или десно од жељене колоне и то на два начина, преко </a:t>
            </a:r>
            <a:r>
              <a:rPr b="1" lang="sr">
                <a:solidFill>
                  <a:srgbClr val="990000"/>
                </a:solidFill>
                <a:highlight>
                  <a:srgbClr val="FFFFFF"/>
                </a:highlight>
                <a:latin typeface="Trebuchet MS"/>
                <a:ea typeface="Trebuchet MS"/>
                <a:cs typeface="Trebuchet MS"/>
                <a:sym typeface="Trebuchet MS"/>
              </a:rPr>
              <a:t>Insert </a:t>
            </a:r>
            <a:r>
              <a:rPr b="1" lang="sr">
                <a:solidFill>
                  <a:srgbClr val="990000"/>
                </a:solidFill>
                <a:latin typeface="Trebuchet MS"/>
                <a:ea typeface="Trebuchet MS"/>
                <a:cs typeface="Trebuchet MS"/>
                <a:sym typeface="Trebuchet MS"/>
              </a:rPr>
              <a:t>Left</a:t>
            </a:r>
            <a:r>
              <a:rPr b="1" lang="sr">
                <a:solidFill>
                  <a:schemeClr val="dk1"/>
                </a:solidFill>
                <a:latin typeface="Trebuchet MS"/>
                <a:ea typeface="Trebuchet MS"/>
                <a:cs typeface="Trebuchet MS"/>
                <a:sym typeface="Trebuchet MS"/>
              </a:rPr>
              <a:t>, </a:t>
            </a:r>
            <a:r>
              <a:rPr lang="sr">
                <a:solidFill>
                  <a:schemeClr val="dk1"/>
                </a:solidFill>
                <a:latin typeface="Trebuchet MS"/>
                <a:ea typeface="Trebuchet MS"/>
                <a:cs typeface="Trebuchet MS"/>
                <a:sym typeface="Trebuchet MS"/>
              </a:rPr>
              <a:t>односно</a:t>
            </a:r>
            <a:r>
              <a:rPr b="1" lang="sr">
                <a:solidFill>
                  <a:srgbClr val="990000"/>
                </a:solidFill>
                <a:latin typeface="Trebuchet MS"/>
                <a:ea typeface="Trebuchet MS"/>
                <a:cs typeface="Trebuchet MS"/>
                <a:sym typeface="Trebuchet MS"/>
              </a:rPr>
              <a:t> Insert </a:t>
            </a:r>
            <a:r>
              <a:rPr b="1" lang="sr">
                <a:solidFill>
                  <a:srgbClr val="990000"/>
                </a:solidFill>
                <a:highlight>
                  <a:srgbClr val="FFFFFF"/>
                </a:highlight>
                <a:latin typeface="Trebuchet MS"/>
                <a:ea typeface="Trebuchet MS"/>
                <a:cs typeface="Trebuchet MS"/>
                <a:sym typeface="Trebuchet MS"/>
              </a:rPr>
              <a:t>Right</a:t>
            </a:r>
            <a:r>
              <a:rPr lang="sr">
                <a:solidFill>
                  <a:schemeClr val="dk1"/>
                </a:solidFill>
                <a:latin typeface="Trebuchet MS"/>
                <a:ea typeface="Trebuchet MS"/>
                <a:cs typeface="Trebuchet MS"/>
                <a:sym typeface="Trebuchet MS"/>
              </a:rPr>
              <a:t> команде на картици</a:t>
            </a:r>
            <a:r>
              <a:rPr b="1" lang="sr">
                <a:solidFill>
                  <a:srgbClr val="990000"/>
                </a:solidFill>
                <a:latin typeface="Trebuchet MS"/>
                <a:ea typeface="Trebuchet MS"/>
                <a:cs typeface="Trebuchet MS"/>
                <a:sym typeface="Trebuchet MS"/>
              </a:rPr>
              <a:t> Layout</a:t>
            </a:r>
            <a:r>
              <a:rPr lang="sr">
                <a:solidFill>
                  <a:schemeClr val="dk1"/>
                </a:solidFill>
                <a:latin typeface="Trebuchet MS"/>
                <a:ea typeface="Trebuchet MS"/>
                <a:cs typeface="Trebuchet MS"/>
                <a:sym typeface="Trebuchet MS"/>
              </a:rPr>
              <a:t> или преко помоћног менија добијеног десним кликом миша на одабрану колону. </a:t>
            </a:r>
          </a:p>
          <a:p>
            <a:pPr lvl="0">
              <a:spcBef>
                <a:spcPts val="0"/>
              </a:spcBef>
              <a:buNone/>
            </a:pPr>
            <a:r>
              <a:rPr lang="sr">
                <a:solidFill>
                  <a:schemeClr val="dk1"/>
                </a:solidFill>
                <a:latin typeface="Trebuchet MS"/>
                <a:ea typeface="Trebuchet MS"/>
                <a:cs typeface="Trebuchet MS"/>
                <a:sym typeface="Trebuchet MS"/>
              </a:rPr>
              <a:t>За додавање трдова или колона потребно је обележити ред или колону у односу на коју се врши додавање.</a:t>
            </a:r>
          </a:p>
          <a:p>
            <a:pPr lvl="0">
              <a:spcBef>
                <a:spcPts val="0"/>
              </a:spcBef>
              <a:buNone/>
            </a:pPr>
            <a:r>
              <a:rPr lang="sr">
                <a:solidFill>
                  <a:schemeClr val="dk1"/>
                </a:solidFill>
                <a:highlight>
                  <a:srgbClr val="FFFFFF"/>
                </a:highlight>
                <a:latin typeface="Trebuchet MS"/>
                <a:ea typeface="Trebuchet MS"/>
                <a:cs typeface="Trebuchet MS"/>
                <a:sym typeface="Trebuchet MS"/>
              </a:rPr>
              <a:t>Колону можемо додати лево или десно од жељене колоне и то на два начина, преко </a:t>
            </a:r>
            <a:r>
              <a:rPr b="1" lang="sr">
                <a:solidFill>
                  <a:srgbClr val="990000"/>
                </a:solidFill>
                <a:highlight>
                  <a:srgbClr val="FFFFFF"/>
                </a:highlight>
                <a:latin typeface="Trebuchet MS"/>
                <a:ea typeface="Trebuchet MS"/>
                <a:cs typeface="Trebuchet MS"/>
                <a:sym typeface="Trebuchet MS"/>
              </a:rPr>
              <a:t>Insert </a:t>
            </a:r>
            <a:r>
              <a:rPr b="1" lang="sr">
                <a:solidFill>
                  <a:srgbClr val="990000"/>
                </a:solidFill>
                <a:latin typeface="Trebuchet MS"/>
                <a:ea typeface="Trebuchet MS"/>
                <a:cs typeface="Trebuchet MS"/>
                <a:sym typeface="Trebuchet MS"/>
              </a:rPr>
              <a:t>Left</a:t>
            </a:r>
            <a:r>
              <a:rPr b="1" lang="sr">
                <a:solidFill>
                  <a:schemeClr val="dk1"/>
                </a:solidFill>
                <a:latin typeface="Trebuchet MS"/>
                <a:ea typeface="Trebuchet MS"/>
                <a:cs typeface="Trebuchet MS"/>
                <a:sym typeface="Trebuchet MS"/>
              </a:rPr>
              <a:t>, </a:t>
            </a:r>
            <a:r>
              <a:rPr lang="sr">
                <a:solidFill>
                  <a:schemeClr val="dk1"/>
                </a:solidFill>
                <a:latin typeface="Trebuchet MS"/>
                <a:ea typeface="Trebuchet MS"/>
                <a:cs typeface="Trebuchet MS"/>
                <a:sym typeface="Trebuchet MS"/>
              </a:rPr>
              <a:t>односно</a:t>
            </a:r>
            <a:r>
              <a:rPr b="1" lang="sr">
                <a:solidFill>
                  <a:srgbClr val="990000"/>
                </a:solidFill>
                <a:latin typeface="Trebuchet MS"/>
                <a:ea typeface="Trebuchet MS"/>
                <a:cs typeface="Trebuchet MS"/>
                <a:sym typeface="Trebuchet MS"/>
              </a:rPr>
              <a:t> Insert </a:t>
            </a:r>
            <a:r>
              <a:rPr b="1" lang="sr">
                <a:solidFill>
                  <a:srgbClr val="990000"/>
                </a:solidFill>
                <a:highlight>
                  <a:srgbClr val="FFFFFF"/>
                </a:highlight>
                <a:latin typeface="Trebuchet MS"/>
                <a:ea typeface="Trebuchet MS"/>
                <a:cs typeface="Trebuchet MS"/>
                <a:sym typeface="Trebuchet MS"/>
              </a:rPr>
              <a:t>Right</a:t>
            </a:r>
            <a:r>
              <a:rPr lang="sr">
                <a:solidFill>
                  <a:schemeClr val="dk1"/>
                </a:solidFill>
                <a:latin typeface="Trebuchet MS"/>
                <a:ea typeface="Trebuchet MS"/>
                <a:cs typeface="Trebuchet MS"/>
                <a:sym typeface="Trebuchet MS"/>
              </a:rPr>
              <a:t> команде на картици</a:t>
            </a:r>
            <a:r>
              <a:rPr b="1" lang="sr">
                <a:solidFill>
                  <a:srgbClr val="990000"/>
                </a:solidFill>
                <a:latin typeface="Trebuchet MS"/>
                <a:ea typeface="Trebuchet MS"/>
                <a:cs typeface="Trebuchet MS"/>
                <a:sym typeface="Trebuchet MS"/>
              </a:rPr>
              <a:t> Layout</a:t>
            </a:r>
            <a:r>
              <a:rPr lang="sr">
                <a:solidFill>
                  <a:schemeClr val="dk1"/>
                </a:solidFill>
                <a:latin typeface="Trebuchet MS"/>
                <a:ea typeface="Trebuchet MS"/>
                <a:cs typeface="Trebuchet MS"/>
                <a:sym typeface="Trebuchet MS"/>
              </a:rPr>
              <a:t> или преко помоћног менија добијеног десним кликом миша на одабрану колону. </a:t>
            </a:r>
          </a:p>
          <a:p>
            <a:pPr lvl="0">
              <a:spcBef>
                <a:spcPts val="0"/>
              </a:spcBef>
              <a:buNone/>
            </a:pPr>
            <a:r>
              <a:rPr lang="sr">
                <a:solidFill>
                  <a:schemeClr val="dk1"/>
                </a:solidFill>
                <a:highlight>
                  <a:srgbClr val="FFFFFF"/>
                </a:highlight>
                <a:latin typeface="Trebuchet MS"/>
                <a:ea typeface="Trebuchet MS"/>
                <a:cs typeface="Trebuchet MS"/>
                <a:sym typeface="Trebuchet MS"/>
              </a:rPr>
              <a:t>Додавање редова се врши на исте описане начине додавања колона, само што </a:t>
            </a:r>
            <a:r>
              <a:rPr b="1" lang="sr">
                <a:solidFill>
                  <a:schemeClr val="dk1"/>
                </a:solidFill>
                <a:highlight>
                  <a:srgbClr val="FFFFFF"/>
                </a:highlight>
                <a:latin typeface="Trebuchet MS"/>
                <a:ea typeface="Trebuchet MS"/>
                <a:cs typeface="Trebuchet MS"/>
                <a:sym typeface="Trebuchet MS"/>
              </a:rPr>
              <a:t>се </a:t>
            </a:r>
            <a:r>
              <a:rPr lang="sr">
                <a:solidFill>
                  <a:schemeClr val="dk1"/>
                </a:solidFill>
                <a:highlight>
                  <a:srgbClr val="FFFFFF"/>
                </a:highlight>
                <a:latin typeface="Trebuchet MS"/>
                <a:ea typeface="Trebuchet MS"/>
                <a:cs typeface="Trebuchet MS"/>
                <a:sym typeface="Trebuchet MS"/>
              </a:rPr>
              <a:t>користи</a:t>
            </a:r>
            <a:r>
              <a:rPr b="1" lang="sr">
                <a:solidFill>
                  <a:schemeClr val="dk1"/>
                </a:solidFill>
                <a:highlight>
                  <a:srgbClr val="FFFFFF"/>
                </a:highlight>
                <a:latin typeface="Trebuchet MS"/>
                <a:ea typeface="Trebuchet MS"/>
                <a:cs typeface="Trebuchet MS"/>
                <a:sym typeface="Trebuchet MS"/>
              </a:rPr>
              <a:t> Insert Rows </a:t>
            </a:r>
            <a:r>
              <a:rPr lang="sr">
                <a:solidFill>
                  <a:schemeClr val="dk1"/>
                </a:solidFill>
                <a:highlight>
                  <a:srgbClr val="FFFFFF"/>
                </a:highlight>
                <a:latin typeface="Trebuchet MS"/>
                <a:ea typeface="Trebuchet MS"/>
                <a:cs typeface="Trebuchet MS"/>
                <a:sym typeface="Trebuchet MS"/>
              </a:rPr>
              <a:t>уколико се жели уметнути ред изнад, или </a:t>
            </a:r>
            <a:r>
              <a:rPr b="1" lang="sr">
                <a:solidFill>
                  <a:schemeClr val="dk1"/>
                </a:solidFill>
                <a:latin typeface="Trebuchet MS"/>
                <a:ea typeface="Trebuchet MS"/>
                <a:cs typeface="Trebuchet MS"/>
                <a:sym typeface="Trebuchet MS"/>
              </a:rPr>
              <a:t>Insert Rows </a:t>
            </a:r>
            <a:r>
              <a:rPr lang="sr">
                <a:solidFill>
                  <a:schemeClr val="dk1"/>
                </a:solidFill>
                <a:latin typeface="Trebuchet MS"/>
                <a:ea typeface="Trebuchet MS"/>
                <a:cs typeface="Trebuchet MS"/>
                <a:sym typeface="Trebuchet MS"/>
              </a:rPr>
              <a:t>уколико се жели уметнути ред испод означеног реда. </a:t>
            </a:r>
          </a:p>
          <a:p>
            <a:pPr lvl="0">
              <a:spcBef>
                <a:spcPts val="0"/>
              </a:spcBef>
              <a:buNone/>
            </a:pPr>
            <a:r>
              <a:t/>
            </a:r>
            <a:endParaRPr>
              <a:solidFill>
                <a:schemeClr val="dk1"/>
              </a:solidFill>
              <a:latin typeface="Trebuchet MS"/>
              <a:ea typeface="Trebuchet MS"/>
              <a:cs typeface="Trebuchet MS"/>
              <a:sym typeface="Trebuchet M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sr"/>
              <a:t>Спајање две или више ћелија може се извести на два начина. Када се селектују ћелије које треба спојити кликне се десни клик мишем и одабере опција за спајање ћелија </a:t>
            </a:r>
            <a:r>
              <a:rPr i="1" lang="sr"/>
              <a:t>Merge Cells</a:t>
            </a:r>
            <a:r>
              <a:rPr lang="sr"/>
              <a:t> . Други начин је да се након селектовања жељених ћелија иста ствар одради кроз Table Tools&gt;Layout&gt;Megre Cells. У оба случаја резултат је исти.</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0" lvl="0" marL="63500" marR="76200" rtl="0" algn="just">
              <a:lnSpc>
                <a:spcPct val="115000"/>
              </a:lnSpc>
              <a:spcBef>
                <a:spcPts val="0"/>
              </a:spcBef>
              <a:buNone/>
            </a:pPr>
            <a:r>
              <a:rPr lang="sr">
                <a:solidFill>
                  <a:schemeClr val="dk1"/>
                </a:solidFill>
              </a:rPr>
              <a:t>Једна ћелија може се изделити на више ћелија уз помоћ опције за раздвајање ћелија </a:t>
            </a:r>
            <a:r>
              <a:rPr i="1" lang="sr">
                <a:solidFill>
                  <a:schemeClr val="dk1"/>
                </a:solidFill>
              </a:rPr>
              <a:t>Split Cells</a:t>
            </a:r>
            <a:r>
              <a:rPr lang="sr">
                <a:solidFill>
                  <a:schemeClr val="dk1"/>
                </a:solidFill>
              </a:rPr>
              <a:t> која се налази у контекстном менију десног клика миша  као и у </a:t>
            </a:r>
            <a:r>
              <a:rPr i="1" lang="sr">
                <a:solidFill>
                  <a:schemeClr val="dk1"/>
                </a:solidFill>
              </a:rPr>
              <a:t>Table Tools&gt;Layout&gt;Split Cells.</a:t>
            </a:r>
          </a:p>
          <a:p>
            <a:pPr indent="-69850" lvl="0" marL="63500" marR="76200" rtl="0" algn="just">
              <a:lnSpc>
                <a:spcPct val="115000"/>
              </a:lnSpc>
              <a:spcBef>
                <a:spcPts val="0"/>
              </a:spcBef>
              <a:buClr>
                <a:schemeClr val="dk1"/>
              </a:buClr>
              <a:buSzPct val="100000"/>
              <a:buFont typeface="Arial"/>
              <a:buNone/>
            </a:pPr>
            <a:r>
              <a:rPr lang="sr">
                <a:solidFill>
                  <a:schemeClr val="dk1"/>
                </a:solidFill>
              </a:rPr>
              <a:t>У оба случаја добија се нови прозор у коме се бира на који начин ће се резделити ћелија . У прво поље уноси се вредност за колоне, а у друго вредност за редове.</a:t>
            </a:r>
            <a:r>
              <a:rPr lang="sr">
                <a:solidFill>
                  <a:schemeClr val="dk1"/>
                </a:solidFill>
                <a:latin typeface="Calibri"/>
                <a:ea typeface="Calibri"/>
                <a:cs typeface="Calibri"/>
                <a:sym typeface="Calibri"/>
              </a:rPr>
              <a:t> </a:t>
            </a:r>
            <a:r>
              <a:rPr i="1" lang="sr">
                <a:solidFill>
                  <a:schemeClr val="dk1"/>
                </a:solidFill>
              </a:rPr>
              <a:t> </a:t>
            </a:r>
          </a:p>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6"/>
            <a:ext cx="8520600" cy="27369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s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42029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s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s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s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s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s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s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s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s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s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s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sr"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1.png"/><Relationship Id="rId4" Type="http://schemas.openxmlformats.org/officeDocument/2006/relationships/image" Target="../media/image29.png"/><Relationship Id="rId5" Type="http://schemas.openxmlformats.org/officeDocument/2006/relationships/image" Target="../media/image32.png"/><Relationship Id="rId6" Type="http://schemas.openxmlformats.org/officeDocument/2006/relationships/image" Target="../media/image27.png"/><Relationship Id="rId7" Type="http://schemas.openxmlformats.org/officeDocument/2006/relationships/image" Target="../media/image30.png"/></Relationships>
</file>

<file path=ppt/slides/_rels/slide17.xml.rels><?xml version="1.0" encoding="UTF-8" standalone="yes"?><Relationships xmlns="http://schemas.openxmlformats.org/package/2006/relationships"><Relationship Id="rId11" Type="http://schemas.openxmlformats.org/officeDocument/2006/relationships/hyperlink" Target="https://arpadpastor.wordpress.com/microsoft-word-2010/" TargetMode="External"/><Relationship Id="rId10" Type="http://schemas.openxmlformats.org/officeDocument/2006/relationships/hyperlink" Target="http://e-nastava.tsk.edu.rs/course/view.php?id=4" TargetMode="External"/><Relationship Id="rId13" Type="http://schemas.openxmlformats.org/officeDocument/2006/relationships/hyperlink" Target="http://ic.ims.hr/faq/office2007/office2007.html" TargetMode="External"/><Relationship Id="rId12" Type="http://schemas.openxmlformats.org/officeDocument/2006/relationships/hyperlink" Target="http://ic.ims.hr/office/word2003/kazalo-word.html"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znanje.org/abc/tutorials/word2007/word2007_abc.htm" TargetMode="External"/><Relationship Id="rId4" Type="http://schemas.openxmlformats.org/officeDocument/2006/relationships/hyperlink" Target="http://www.znanje.org/abc/tutorials/wordMMX/wordMMX_abc.htm" TargetMode="External"/><Relationship Id="rId9" Type="http://schemas.openxmlformats.org/officeDocument/2006/relationships/hyperlink" Target="http://e-nastava.tsk.edu.rs/course/view.php?id=4" TargetMode="External"/><Relationship Id="rId14" Type="http://schemas.openxmlformats.org/officeDocument/2006/relationships/hyperlink" Target="http://seminar.svetisava.edu.rs/video-tutorijali" TargetMode="External"/><Relationship Id="rId5" Type="http://schemas.openxmlformats.org/officeDocument/2006/relationships/hyperlink" Target="http://www.znanje.org/abc/tutorials/wordmm/01/wordmm.htm" TargetMode="External"/><Relationship Id="rId6" Type="http://schemas.openxmlformats.org/officeDocument/2006/relationships/hyperlink" Target="https://youtu.be/abohl9u8uks" TargetMode="External"/><Relationship Id="rId7" Type="http://schemas.openxmlformats.org/officeDocument/2006/relationships/hyperlink" Target="https://youtu.be/cSHw7D3bMDM" TargetMode="External"/><Relationship Id="rId8" Type="http://schemas.openxmlformats.org/officeDocument/2006/relationships/hyperlink" Target="http://e-nastava.tsk.edu.rs/course/view.php?id=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6.jpg"/><Relationship Id="rId7"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21.png"/><Relationship Id="rId7" Type="http://schemas.openxmlformats.org/officeDocument/2006/relationships/image" Target="../media/image15.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992766"/>
            <a:ext cx="8520600" cy="2736900"/>
          </a:xfrm>
          <a:prstGeom prst="rect">
            <a:avLst/>
          </a:prstGeom>
        </p:spPr>
        <p:txBody>
          <a:bodyPr anchorCtr="0" anchor="b" bIns="91425" lIns="91425" rIns="91425" tIns="91425">
            <a:noAutofit/>
          </a:bodyPr>
          <a:lstStyle/>
          <a:p>
            <a:pPr lvl="0">
              <a:spcBef>
                <a:spcPts val="0"/>
              </a:spcBef>
              <a:buNone/>
            </a:pPr>
            <a:r>
              <a:rPr lang="sr" sz="4800">
                <a:solidFill>
                  <a:srgbClr val="0B5394"/>
                </a:solidFill>
              </a:rPr>
              <a:t>КРЕИРАЊЕ ТАБЕЛА У ПРОГРАМУ ВОРД (MICROSOFT WORD)</a:t>
            </a:r>
          </a:p>
        </p:txBody>
      </p:sp>
      <p:sp>
        <p:nvSpPr>
          <p:cNvPr id="55" name="Shape 55"/>
          <p:cNvSpPr txBox="1"/>
          <p:nvPr/>
        </p:nvSpPr>
        <p:spPr>
          <a:xfrm>
            <a:off x="180925" y="4506225"/>
            <a:ext cx="8520600" cy="970200"/>
          </a:xfrm>
          <a:prstGeom prst="rect">
            <a:avLst/>
          </a:prstGeom>
          <a:noFill/>
          <a:ln>
            <a:noFill/>
          </a:ln>
        </p:spPr>
        <p:txBody>
          <a:bodyPr anchorCtr="0" anchor="ctr" bIns="91425" lIns="91425" rIns="91425" tIns="91425">
            <a:noAutofit/>
          </a:bodyPr>
          <a:lstStyle/>
          <a:p>
            <a:pPr lvl="0" rtl="0" algn="ctr">
              <a:spcBef>
                <a:spcPts val="0"/>
              </a:spcBef>
              <a:buNone/>
            </a:pPr>
            <a:r>
              <a:rPr lang="sr" sz="3200">
                <a:solidFill>
                  <a:srgbClr val="7F7F7F"/>
                </a:solidFill>
                <a:latin typeface="Calibri"/>
                <a:ea typeface="Calibri"/>
                <a:cs typeface="Calibri"/>
                <a:sym typeface="Calibri"/>
              </a:rPr>
              <a:t>Дигиталне компетенције – основни ниво</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229475" y="-8"/>
            <a:ext cx="8520600" cy="763500"/>
          </a:xfrm>
          <a:prstGeom prst="rect">
            <a:avLst/>
          </a:prstGeom>
        </p:spPr>
        <p:txBody>
          <a:bodyPr anchorCtr="0" anchor="t" bIns="91425" lIns="91425" rIns="91425" tIns="91425">
            <a:noAutofit/>
          </a:bodyPr>
          <a:lstStyle/>
          <a:p>
            <a:pPr lvl="0">
              <a:spcBef>
                <a:spcPts val="0"/>
              </a:spcBef>
              <a:buNone/>
            </a:pPr>
            <a:r>
              <a:rPr b="1" lang="sr" sz="2400">
                <a:solidFill>
                  <a:srgbClr val="FF0000"/>
                </a:solidFill>
              </a:rPr>
              <a:t>Рад са текстом у табелама</a:t>
            </a:r>
          </a:p>
        </p:txBody>
      </p:sp>
      <p:sp>
        <p:nvSpPr>
          <p:cNvPr id="150" name="Shape 150"/>
          <p:cNvSpPr txBox="1"/>
          <p:nvPr>
            <p:ph idx="1" type="body"/>
          </p:nvPr>
        </p:nvSpPr>
        <p:spPr>
          <a:xfrm>
            <a:off x="65375" y="507525"/>
            <a:ext cx="8848800" cy="1374300"/>
          </a:xfrm>
          <a:prstGeom prst="rect">
            <a:avLst/>
          </a:prstGeom>
          <a:ln cap="flat" cmpd="sng" w="9525">
            <a:solidFill>
              <a:srgbClr val="FF0000"/>
            </a:solidFill>
            <a:prstDash val="solid"/>
            <a:round/>
            <a:headEnd len="med" w="med" type="none"/>
            <a:tailEnd len="med" w="med" type="none"/>
          </a:ln>
        </p:spPr>
        <p:txBody>
          <a:bodyPr anchorCtr="0" anchor="t" bIns="91425" lIns="91425" rIns="91425" tIns="91425">
            <a:noAutofit/>
          </a:bodyPr>
          <a:lstStyle/>
          <a:p>
            <a:pPr lvl="0">
              <a:spcBef>
                <a:spcPts val="0"/>
              </a:spcBef>
              <a:buNone/>
            </a:pPr>
            <a:r>
              <a:rPr b="1" lang="sr" sz="2400">
                <a:solidFill>
                  <a:schemeClr val="dk1"/>
                </a:solidFill>
              </a:rPr>
              <a:t>Текст унутар ћелија табеле за разлику од обичног текста у документу може стајати на 9 позиција које се бирају у </a:t>
            </a:r>
            <a:r>
              <a:rPr b="1" i="1" lang="sr" sz="2400">
                <a:solidFill>
                  <a:srgbClr val="FF0000"/>
                </a:solidFill>
              </a:rPr>
              <a:t>Table tools/Layout/Alignment</a:t>
            </a:r>
            <a:r>
              <a:rPr b="1" i="1" lang="sr" sz="2400">
                <a:solidFill>
                  <a:schemeClr val="dk1"/>
                </a:solidFill>
              </a:rPr>
              <a:t> </a:t>
            </a:r>
          </a:p>
        </p:txBody>
      </p:sp>
      <p:pic>
        <p:nvPicPr>
          <p:cNvPr id="151" name="Shape 151"/>
          <p:cNvPicPr preferRelativeResize="0"/>
          <p:nvPr/>
        </p:nvPicPr>
        <p:blipFill>
          <a:blip r:embed="rId3">
            <a:alphaModFix/>
          </a:blip>
          <a:stretch>
            <a:fillRect/>
          </a:stretch>
        </p:blipFill>
        <p:spPr>
          <a:xfrm>
            <a:off x="3896925" y="1881824"/>
            <a:ext cx="5161349" cy="2460899"/>
          </a:xfrm>
          <a:prstGeom prst="rect">
            <a:avLst/>
          </a:prstGeom>
          <a:noFill/>
          <a:ln>
            <a:noFill/>
          </a:ln>
        </p:spPr>
      </p:pic>
      <p:sp>
        <p:nvSpPr>
          <p:cNvPr id="152" name="Shape 152"/>
          <p:cNvSpPr txBox="1"/>
          <p:nvPr/>
        </p:nvSpPr>
        <p:spPr>
          <a:xfrm>
            <a:off x="393900" y="3914200"/>
            <a:ext cx="3000000" cy="575700"/>
          </a:xfrm>
          <a:prstGeom prst="rect">
            <a:avLst/>
          </a:prstGeom>
          <a:noFill/>
          <a:ln>
            <a:noFill/>
          </a:ln>
        </p:spPr>
        <p:txBody>
          <a:bodyPr anchorCtr="0" anchor="ctr" bIns="91425" lIns="91425" rIns="91425" tIns="91425">
            <a:noAutofit/>
          </a:bodyPr>
          <a:lstStyle/>
          <a:p>
            <a:pPr lvl="0" rtl="0">
              <a:spcBef>
                <a:spcPts val="0"/>
              </a:spcBef>
              <a:buNone/>
            </a:pPr>
            <a:r>
              <a:rPr b="1" lang="sr" sz="2400">
                <a:solidFill>
                  <a:srgbClr val="FF0000"/>
                </a:solidFill>
              </a:rPr>
              <a:t>Смер текста</a:t>
            </a:r>
          </a:p>
        </p:txBody>
      </p:sp>
      <p:pic>
        <p:nvPicPr>
          <p:cNvPr id="153" name="Shape 153"/>
          <p:cNvPicPr preferRelativeResize="0"/>
          <p:nvPr/>
        </p:nvPicPr>
        <p:blipFill>
          <a:blip r:embed="rId4">
            <a:alphaModFix/>
          </a:blip>
          <a:stretch>
            <a:fillRect/>
          </a:stretch>
        </p:blipFill>
        <p:spPr>
          <a:xfrm>
            <a:off x="4916600" y="4226649"/>
            <a:ext cx="4227399" cy="2460899"/>
          </a:xfrm>
          <a:prstGeom prst="rect">
            <a:avLst/>
          </a:prstGeom>
          <a:noFill/>
          <a:ln>
            <a:noFill/>
          </a:ln>
        </p:spPr>
      </p:pic>
      <p:sp>
        <p:nvSpPr>
          <p:cNvPr id="154" name="Shape 154"/>
          <p:cNvSpPr txBox="1"/>
          <p:nvPr/>
        </p:nvSpPr>
        <p:spPr>
          <a:xfrm>
            <a:off x="65375" y="4489900"/>
            <a:ext cx="6233399" cy="22695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rPr b="1" lang="sr" sz="2400">
                <a:solidFill>
                  <a:schemeClr val="dk1"/>
                </a:solidFill>
              </a:rPr>
              <a:t>Текст у ћелији може да стоји на 3 различита начина (Хоризонтално</a:t>
            </a:r>
          </a:p>
          <a:p>
            <a:pPr lvl="0">
              <a:spcBef>
                <a:spcPts val="0"/>
              </a:spcBef>
              <a:buNone/>
            </a:pPr>
            <a:r>
              <a:rPr b="1" lang="sr" sz="2400">
                <a:solidFill>
                  <a:schemeClr val="dk1"/>
                </a:solidFill>
              </a:rPr>
              <a:t>вертикално одозго на доле и одоздо на горе).  </a:t>
            </a:r>
          </a:p>
          <a:p>
            <a:pPr lvl="0" rtl="0">
              <a:spcBef>
                <a:spcPts val="0"/>
              </a:spcBef>
              <a:buNone/>
            </a:pPr>
            <a:r>
              <a:rPr b="1" i="1" lang="sr" sz="2400">
                <a:solidFill>
                  <a:srgbClr val="FF0000"/>
                </a:solidFill>
              </a:rPr>
              <a:t>Table tools/Layout/Alignment/Text direction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nvSpPr>
        <p:spPr>
          <a:xfrm>
            <a:off x="1593975" y="482125"/>
            <a:ext cx="6257700" cy="915000"/>
          </a:xfrm>
          <a:prstGeom prst="rect">
            <a:avLst/>
          </a:prstGeom>
          <a:noFill/>
          <a:ln>
            <a:noFill/>
          </a:ln>
        </p:spPr>
        <p:txBody>
          <a:bodyPr anchorCtr="0" anchor="ctr" bIns="91425" lIns="91425" rIns="91425" tIns="91425">
            <a:noAutofit/>
          </a:bodyPr>
          <a:lstStyle/>
          <a:p>
            <a:pPr lvl="0" rtl="0" algn="ctr">
              <a:spcBef>
                <a:spcPts val="0"/>
              </a:spcBef>
              <a:buNone/>
            </a:pPr>
            <a:r>
              <a:rPr lang="sr" sz="2400">
                <a:solidFill>
                  <a:srgbClr val="FF0000"/>
                </a:solidFill>
              </a:rPr>
              <a:t>Коришћење готових образаца</a:t>
            </a:r>
          </a:p>
        </p:txBody>
      </p:sp>
      <p:pic>
        <p:nvPicPr>
          <p:cNvPr id="160" name="Shape 160"/>
          <p:cNvPicPr preferRelativeResize="0"/>
          <p:nvPr/>
        </p:nvPicPr>
        <p:blipFill rotWithShape="1">
          <a:blip r:embed="rId3">
            <a:alphaModFix/>
          </a:blip>
          <a:srcRect b="9175" l="10102" r="10165" t="27324"/>
          <a:stretch/>
        </p:blipFill>
        <p:spPr>
          <a:xfrm>
            <a:off x="460499" y="1107725"/>
            <a:ext cx="8380176" cy="5339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245900" y="264452"/>
            <a:ext cx="8520600" cy="1002000"/>
          </a:xfrm>
          <a:prstGeom prst="rect">
            <a:avLst/>
          </a:prstGeom>
        </p:spPr>
        <p:txBody>
          <a:bodyPr anchorCtr="0" anchor="t" bIns="91425" lIns="91425" rIns="91425" tIns="91425">
            <a:noAutofit/>
          </a:bodyPr>
          <a:lstStyle/>
          <a:p>
            <a:pPr lvl="0">
              <a:spcBef>
                <a:spcPts val="0"/>
              </a:spcBef>
              <a:buNone/>
            </a:pPr>
            <a:r>
              <a:rPr lang="sr">
                <a:solidFill>
                  <a:srgbClr val="FF0000"/>
                </a:solidFill>
              </a:rPr>
              <a:t>Задатак</a:t>
            </a:r>
            <a:r>
              <a:rPr lang="sr"/>
              <a:t> - </a:t>
            </a:r>
            <a:r>
              <a:rPr lang="sr">
                <a:solidFill>
                  <a:srgbClr val="3D85C6"/>
                </a:solidFill>
              </a:rPr>
              <a:t>креирање табеле у текстуалном окружењу</a:t>
            </a:r>
          </a:p>
        </p:txBody>
      </p:sp>
      <p:sp>
        <p:nvSpPr>
          <p:cNvPr id="166" name="Shape 166"/>
          <p:cNvSpPr txBox="1"/>
          <p:nvPr>
            <p:ph idx="1" type="body"/>
          </p:nvPr>
        </p:nvSpPr>
        <p:spPr>
          <a:xfrm>
            <a:off x="311700" y="1447250"/>
            <a:ext cx="8520600" cy="5410800"/>
          </a:xfrm>
          <a:prstGeom prst="rect">
            <a:avLst/>
          </a:prstGeom>
        </p:spPr>
        <p:txBody>
          <a:bodyPr anchorCtr="0" anchor="t" bIns="91425" lIns="91425" rIns="91425" tIns="91425">
            <a:noAutofit/>
          </a:bodyPr>
          <a:lstStyle/>
          <a:p>
            <a:pPr indent="-228600" lvl="0" marL="457200">
              <a:spcBef>
                <a:spcPts val="0"/>
              </a:spcBef>
              <a:buClr>
                <a:srgbClr val="0B5394"/>
              </a:buClr>
              <a:buAutoNum type="arabicPeriod"/>
            </a:pPr>
            <a:r>
              <a:rPr b="1" lang="sr">
                <a:solidFill>
                  <a:srgbClr val="0B5394"/>
                </a:solidFill>
              </a:rPr>
              <a:t>Направити табелу од 9 колона и 15 редова.</a:t>
            </a:r>
          </a:p>
          <a:p>
            <a:pPr indent="-228600" lvl="0" marL="457200" rtl="0">
              <a:spcBef>
                <a:spcPts val="0"/>
              </a:spcBef>
              <a:buClr>
                <a:srgbClr val="0B5394"/>
              </a:buClr>
              <a:buAutoNum type="arabicPeriod"/>
            </a:pPr>
            <a:r>
              <a:rPr b="1" lang="sr">
                <a:solidFill>
                  <a:srgbClr val="0B5394"/>
                </a:solidFill>
              </a:rPr>
              <a:t>У ћелији у првом реду и првој колони написати текст: Оцене ученика. </a:t>
            </a:r>
          </a:p>
          <a:p>
            <a:pPr indent="-228600" lvl="0" marL="457200" rtl="0">
              <a:spcBef>
                <a:spcPts val="0"/>
              </a:spcBef>
              <a:buClr>
                <a:srgbClr val="0B5394"/>
              </a:buClr>
              <a:buAutoNum type="arabicPeriod"/>
            </a:pPr>
            <a:r>
              <a:rPr b="1" lang="sr">
                <a:solidFill>
                  <a:srgbClr val="0B5394"/>
                </a:solidFill>
              </a:rPr>
              <a:t>У другом реду навести податке: Име и презиме ученика, оцене модула 1, </a:t>
            </a:r>
            <a:r>
              <a:rPr b="1" lang="sr">
                <a:solidFill>
                  <a:srgbClr val="0B5394"/>
                </a:solidFill>
              </a:rPr>
              <a:t>оцене модула 2, оцене модула 3, прво полугодиште, оцене модула 4, оцене модула 5, оцене модула 6 и закључна оцена. </a:t>
            </a:r>
          </a:p>
          <a:p>
            <a:pPr indent="-228600" lvl="0" marL="457200" rtl="0">
              <a:spcBef>
                <a:spcPts val="0"/>
              </a:spcBef>
              <a:buClr>
                <a:srgbClr val="0B5394"/>
              </a:buClr>
              <a:buAutoNum type="arabicPeriod"/>
            </a:pPr>
            <a:r>
              <a:rPr b="1" lang="sr">
                <a:solidFill>
                  <a:srgbClr val="0B5394"/>
                </a:solidFill>
              </a:rPr>
              <a:t>Подесити ширине колона тако да се текст не прелама на погрешан начин, већ да су речи јасно дефинисане (погледати табелу испод).</a:t>
            </a:r>
          </a:p>
          <a:p>
            <a:pPr indent="-228600" lvl="0" marL="457200" rtl="0">
              <a:spcBef>
                <a:spcPts val="0"/>
              </a:spcBef>
              <a:buClr>
                <a:srgbClr val="0B5394"/>
              </a:buClr>
              <a:buAutoNum type="arabicPeriod"/>
            </a:pPr>
            <a:r>
              <a:rPr b="1" lang="sr">
                <a:solidFill>
                  <a:srgbClr val="0B5394"/>
                </a:solidFill>
              </a:rPr>
              <a:t>Бар једну ћелију са оценама поделити на 5 делова.</a:t>
            </a:r>
          </a:p>
          <a:p>
            <a:pPr indent="-228600" lvl="0" marL="457200" rtl="0">
              <a:spcBef>
                <a:spcPts val="0"/>
              </a:spcBef>
              <a:buClr>
                <a:srgbClr val="0B5394"/>
              </a:buClr>
              <a:buAutoNum type="arabicPeriod"/>
            </a:pPr>
            <a:r>
              <a:rPr b="1" lang="sr">
                <a:solidFill>
                  <a:srgbClr val="0B5394"/>
                </a:solidFill>
              </a:rPr>
              <a:t>Убацити колону утисак између колона Оцене модула 6 и Закључна оцена</a:t>
            </a:r>
          </a:p>
          <a:p>
            <a:pPr indent="-228600" lvl="0" marL="457200" rtl="0">
              <a:spcBef>
                <a:spcPts val="0"/>
              </a:spcBef>
              <a:buClr>
                <a:srgbClr val="0B5394"/>
              </a:buClr>
              <a:buAutoNum type="arabicPeriod"/>
            </a:pPr>
            <a:r>
              <a:rPr b="1" lang="sr">
                <a:solidFill>
                  <a:srgbClr val="0B5394"/>
                </a:solidFill>
              </a:rPr>
              <a:t>Текст  Прво полугодиште и Утисак подесити да стоји усправно (као у примеру)</a:t>
            </a:r>
          </a:p>
          <a:p>
            <a:pPr indent="-228600" lvl="0" marL="457200" rtl="0">
              <a:spcBef>
                <a:spcPts val="0"/>
              </a:spcBef>
              <a:buClr>
                <a:srgbClr val="0B5394"/>
              </a:buClr>
              <a:buAutoNum type="arabicPeriod"/>
            </a:pPr>
            <a:r>
              <a:rPr b="1" lang="sr">
                <a:solidFill>
                  <a:srgbClr val="0B5394"/>
                </a:solidFill>
              </a:rPr>
              <a:t>Подесити ширину новонасталог реда</a:t>
            </a:r>
          </a:p>
          <a:p>
            <a:pPr indent="-228600" lvl="0" marL="457200" rtl="0">
              <a:spcBef>
                <a:spcPts val="0"/>
              </a:spcBef>
              <a:buClr>
                <a:srgbClr val="0B5394"/>
              </a:buClr>
              <a:buAutoNum type="arabicPeriod"/>
            </a:pPr>
            <a:r>
              <a:rPr b="1" lang="sr">
                <a:solidFill>
                  <a:srgbClr val="0B5394"/>
                </a:solidFill>
              </a:rPr>
              <a:t>Избрисати један ред у ком нема података</a:t>
            </a:r>
          </a:p>
          <a:p>
            <a:pPr indent="-228600" lvl="0" marL="457200" rtl="0">
              <a:spcBef>
                <a:spcPts val="0"/>
              </a:spcBef>
              <a:buClr>
                <a:srgbClr val="0B5394"/>
              </a:buClr>
              <a:buAutoNum type="arabicPeriod"/>
            </a:pPr>
            <a:r>
              <a:rPr b="1" lang="sr">
                <a:solidFill>
                  <a:srgbClr val="0B5394"/>
                </a:solidFill>
              </a:rPr>
              <a:t>Спојити ћелије у првом реду и центрирати текст.</a:t>
            </a:r>
          </a:p>
          <a:p>
            <a:pPr indent="-228600" lvl="0" marL="457200" rtl="0">
              <a:spcBef>
                <a:spcPts val="0"/>
              </a:spcBef>
              <a:buClr>
                <a:srgbClr val="0B5394"/>
              </a:buClr>
              <a:buAutoNum type="arabicPeriod"/>
            </a:pPr>
            <a:r>
              <a:rPr b="1" lang="sr">
                <a:solidFill>
                  <a:srgbClr val="0B5394"/>
                </a:solidFill>
              </a:rPr>
              <a:t>Украсити табелу по жељи</a:t>
            </a:r>
          </a:p>
          <a:p>
            <a:pPr lvl="0" rtl="0">
              <a:spcBef>
                <a:spcPts val="0"/>
              </a:spcBef>
              <a:buNone/>
            </a:pPr>
            <a:r>
              <a:t/>
            </a:r>
            <a:endParaRPr/>
          </a:p>
          <a:p>
            <a:pPr lvl="0">
              <a:spcBef>
                <a:spcPts val="0"/>
              </a:spcBef>
              <a:buNone/>
            </a:pPr>
            <a:r>
              <a:t/>
            </a:r>
            <a:endParaRPr/>
          </a:p>
          <a:p>
            <a:pPr lv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213025" y="116441"/>
            <a:ext cx="8520600" cy="763500"/>
          </a:xfrm>
          <a:prstGeom prst="rect">
            <a:avLst/>
          </a:prstGeom>
        </p:spPr>
        <p:txBody>
          <a:bodyPr anchorCtr="0" anchor="t" bIns="91425" lIns="91425" rIns="91425" tIns="91425">
            <a:noAutofit/>
          </a:bodyPr>
          <a:lstStyle/>
          <a:p>
            <a:pPr lvl="0">
              <a:spcBef>
                <a:spcPts val="0"/>
              </a:spcBef>
              <a:buNone/>
            </a:pPr>
            <a:r>
              <a:rPr lang="sr">
                <a:solidFill>
                  <a:srgbClr val="FF0000"/>
                </a:solidFill>
              </a:rPr>
              <a:t>Пример табеле</a:t>
            </a:r>
          </a:p>
        </p:txBody>
      </p:sp>
      <p:sp>
        <p:nvSpPr>
          <p:cNvPr id="172" name="Shape 172"/>
          <p:cNvSpPr txBox="1"/>
          <p:nvPr>
            <p:ph idx="1" type="body"/>
          </p:nvPr>
        </p:nvSpPr>
        <p:spPr>
          <a:xfrm>
            <a:off x="311700" y="1536633"/>
            <a:ext cx="8520600" cy="4555200"/>
          </a:xfrm>
          <a:prstGeom prst="rect">
            <a:avLst/>
          </a:prstGeom>
        </p:spPr>
        <p:txBody>
          <a:bodyPr anchorCtr="0" anchor="t" bIns="91425" lIns="91425" rIns="91425" tIns="91425">
            <a:noAutofit/>
          </a:bodyPr>
          <a:lstStyle/>
          <a:p>
            <a:pPr lvl="0">
              <a:spcBef>
                <a:spcPts val="0"/>
              </a:spcBef>
              <a:buNone/>
            </a:pPr>
            <a:r>
              <a:t/>
            </a:r>
            <a:endParaRPr/>
          </a:p>
        </p:txBody>
      </p:sp>
      <p:pic>
        <p:nvPicPr>
          <p:cNvPr descr="Tabela zadatak1.jpg" id="173" name="Shape 173"/>
          <p:cNvPicPr preferRelativeResize="0"/>
          <p:nvPr/>
        </p:nvPicPr>
        <p:blipFill rotWithShape="1">
          <a:blip r:embed="rId3">
            <a:alphaModFix/>
          </a:blip>
          <a:srcRect b="2619" l="2619" r="0" t="0"/>
          <a:stretch/>
        </p:blipFill>
        <p:spPr>
          <a:xfrm>
            <a:off x="311700" y="1127585"/>
            <a:ext cx="8832300" cy="516368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title"/>
          </p:nvPr>
        </p:nvSpPr>
        <p:spPr>
          <a:xfrm>
            <a:off x="311700" y="42316"/>
            <a:ext cx="8520600" cy="763500"/>
          </a:xfrm>
          <a:prstGeom prst="rect">
            <a:avLst/>
          </a:prstGeom>
        </p:spPr>
        <p:txBody>
          <a:bodyPr anchorCtr="0" anchor="t" bIns="91425" lIns="91425" rIns="91425" tIns="91425">
            <a:noAutofit/>
          </a:bodyPr>
          <a:lstStyle/>
          <a:p>
            <a:pPr lvl="0" algn="ctr">
              <a:spcBef>
                <a:spcPts val="0"/>
              </a:spcBef>
              <a:buNone/>
            </a:pPr>
            <a:r>
              <a:rPr b="1" lang="sr" sz="3600">
                <a:solidFill>
                  <a:srgbClr val="FF0000"/>
                </a:solidFill>
              </a:rPr>
              <a:t>Штампање документа</a:t>
            </a:r>
          </a:p>
        </p:txBody>
      </p:sp>
      <p:sp>
        <p:nvSpPr>
          <p:cNvPr id="179" name="Shape 179"/>
          <p:cNvSpPr txBox="1"/>
          <p:nvPr>
            <p:ph idx="1" type="body"/>
          </p:nvPr>
        </p:nvSpPr>
        <p:spPr>
          <a:xfrm>
            <a:off x="0" y="805825"/>
            <a:ext cx="9045300" cy="1175700"/>
          </a:xfrm>
          <a:prstGeom prst="rect">
            <a:avLst/>
          </a:prstGeom>
          <a:ln cap="flat" cmpd="sng" w="9525">
            <a:solidFill>
              <a:srgbClr val="FF0000"/>
            </a:solidFill>
            <a:prstDash val="solid"/>
            <a:round/>
            <a:headEnd len="med" w="med" type="none"/>
            <a:tailEnd len="med" w="med" type="none"/>
          </a:ln>
        </p:spPr>
        <p:txBody>
          <a:bodyPr anchorCtr="0" anchor="t" bIns="91425" lIns="91425" rIns="91425" tIns="91425">
            <a:noAutofit/>
          </a:bodyPr>
          <a:lstStyle/>
          <a:p>
            <a:pPr lvl="0" algn="just">
              <a:spcBef>
                <a:spcPts val="0"/>
              </a:spcBef>
              <a:buNone/>
            </a:pPr>
            <a:r>
              <a:rPr b="1" lang="sr" sz="2400"/>
              <a:t>Да бисте у програму Word одштампали документ, кликните на </a:t>
            </a:r>
            <a:r>
              <a:rPr b="1" lang="sr" sz="2400">
                <a:solidFill>
                  <a:srgbClr val="FF0000"/>
                </a:solidFill>
              </a:rPr>
              <a:t>Office дугме</a:t>
            </a:r>
            <a:r>
              <a:rPr b="1" lang="sr" sz="2400"/>
              <a:t>, а затим кликните на команду </a:t>
            </a:r>
            <a:r>
              <a:rPr b="1" lang="sr" sz="2400">
                <a:solidFill>
                  <a:srgbClr val="FF0000"/>
                </a:solidFill>
              </a:rPr>
              <a:t>Print</a:t>
            </a:r>
            <a:r>
              <a:rPr b="1" lang="sr" sz="2400"/>
              <a:t>.</a:t>
            </a:r>
            <a:r>
              <a:rPr lang="sr" sz="2400"/>
              <a:t> </a:t>
            </a:r>
          </a:p>
          <a:p>
            <a:pPr lvl="0">
              <a:spcBef>
                <a:spcPts val="0"/>
              </a:spcBef>
              <a:buNone/>
            </a:pPr>
            <a:r>
              <a:t/>
            </a:r>
            <a:endParaRPr/>
          </a:p>
        </p:txBody>
      </p:sp>
      <p:pic>
        <p:nvPicPr>
          <p:cNvPr id="180" name="Shape 180"/>
          <p:cNvPicPr preferRelativeResize="0"/>
          <p:nvPr/>
        </p:nvPicPr>
        <p:blipFill rotWithShape="1">
          <a:blip r:embed="rId3">
            <a:alphaModFix/>
          </a:blip>
          <a:srcRect b="45695" l="25763" r="47952" t="18007"/>
          <a:stretch/>
        </p:blipFill>
        <p:spPr>
          <a:xfrm>
            <a:off x="1085425" y="1981525"/>
            <a:ext cx="3441900" cy="3802624"/>
          </a:xfrm>
          <a:prstGeom prst="rect">
            <a:avLst/>
          </a:prstGeom>
          <a:noFill/>
          <a:ln>
            <a:noFill/>
          </a:ln>
        </p:spPr>
      </p:pic>
      <p:sp>
        <p:nvSpPr>
          <p:cNvPr id="181" name="Shape 181"/>
          <p:cNvSpPr/>
          <p:nvPr/>
        </p:nvSpPr>
        <p:spPr>
          <a:xfrm>
            <a:off x="180775" y="2096650"/>
            <a:ext cx="904800" cy="394800"/>
          </a:xfrm>
          <a:prstGeom prst="rightArrow">
            <a:avLst>
              <a:gd fmla="val 50000" name="adj1"/>
              <a:gd fmla="val 50000" name="adj2"/>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82" name="Shape 182"/>
          <p:cNvSpPr/>
          <p:nvPr/>
        </p:nvSpPr>
        <p:spPr>
          <a:xfrm>
            <a:off x="98700" y="3782262"/>
            <a:ext cx="904500" cy="394800"/>
          </a:xfrm>
          <a:prstGeom prst="rightArrow">
            <a:avLst>
              <a:gd fmla="val 50000" name="adj1"/>
              <a:gd fmla="val 50000" name="adj2"/>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83" name="Shape 183"/>
          <p:cNvPicPr preferRelativeResize="0"/>
          <p:nvPr/>
        </p:nvPicPr>
        <p:blipFill>
          <a:blip r:embed="rId4">
            <a:alphaModFix/>
          </a:blip>
          <a:stretch>
            <a:fillRect/>
          </a:stretch>
        </p:blipFill>
        <p:spPr>
          <a:xfrm>
            <a:off x="4651040" y="1981524"/>
            <a:ext cx="4340558" cy="3708800"/>
          </a:xfrm>
          <a:prstGeom prst="rect">
            <a:avLst/>
          </a:prstGeom>
          <a:noFill/>
          <a:ln>
            <a:noFill/>
          </a:ln>
        </p:spPr>
      </p:pic>
      <p:sp>
        <p:nvSpPr>
          <p:cNvPr id="184" name="Shape 184"/>
          <p:cNvSpPr txBox="1"/>
          <p:nvPr/>
        </p:nvSpPr>
        <p:spPr>
          <a:xfrm>
            <a:off x="5131175" y="5842725"/>
            <a:ext cx="3701100" cy="591900"/>
          </a:xfrm>
          <a:prstGeom prst="rect">
            <a:avLst/>
          </a:prstGeom>
          <a:noFill/>
          <a:ln cap="flat" cmpd="sng" w="9525">
            <a:solidFill>
              <a:srgbClr val="FF0000"/>
            </a:solidFill>
            <a:prstDash val="solid"/>
            <a:round/>
            <a:headEnd len="med" w="med" type="none"/>
            <a:tailEnd len="med" w="med" type="none"/>
          </a:ln>
        </p:spPr>
        <p:txBody>
          <a:bodyPr anchorCtr="0" anchor="t" bIns="91425" lIns="91425" rIns="91425" tIns="91425">
            <a:noAutofit/>
          </a:bodyPr>
          <a:lstStyle/>
          <a:p>
            <a:pPr lvl="0">
              <a:spcBef>
                <a:spcPts val="0"/>
              </a:spcBef>
              <a:buNone/>
            </a:pPr>
            <a:r>
              <a:rPr b="1" lang="sr" sz="2400">
                <a:solidFill>
                  <a:srgbClr val="FF0000"/>
                </a:solidFill>
              </a:rPr>
              <a:t>Office </a:t>
            </a:r>
            <a:r>
              <a:rPr b="1" lang="sr" sz="2400">
                <a:solidFill>
                  <a:srgbClr val="FF0000"/>
                </a:solidFill>
              </a:rPr>
              <a:t>2010 File/ Print</a:t>
            </a:r>
          </a:p>
        </p:txBody>
      </p:sp>
      <p:sp>
        <p:nvSpPr>
          <p:cNvPr id="185" name="Shape 185"/>
          <p:cNvSpPr txBox="1"/>
          <p:nvPr/>
        </p:nvSpPr>
        <p:spPr>
          <a:xfrm>
            <a:off x="98700" y="5842725"/>
            <a:ext cx="4736400" cy="5919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sr" sz="2400">
                <a:solidFill>
                  <a:srgbClr val="FF0000"/>
                </a:solidFill>
              </a:rPr>
              <a:t>Office </a:t>
            </a:r>
            <a:r>
              <a:rPr b="1" lang="sr" sz="2400">
                <a:solidFill>
                  <a:srgbClr val="FF0000"/>
                </a:solidFill>
              </a:rPr>
              <a:t>2007  </a:t>
            </a:r>
            <a:r>
              <a:rPr b="1" lang="sr" sz="2400">
                <a:solidFill>
                  <a:srgbClr val="FF0000"/>
                </a:solidFill>
              </a:rPr>
              <a:t>Office </a:t>
            </a:r>
            <a:r>
              <a:rPr b="1" i="1" lang="sr" sz="2400">
                <a:solidFill>
                  <a:srgbClr val="FF0000"/>
                </a:solidFill>
              </a:rPr>
              <a:t>b</a:t>
            </a:r>
            <a:r>
              <a:rPr b="1" i="1" lang="sr" sz="2400">
                <a:solidFill>
                  <a:srgbClr val="FF0000"/>
                </a:solidFill>
                <a:highlight>
                  <a:srgbClr val="FFFFFF"/>
                </a:highlight>
              </a:rPr>
              <a:t>uton</a:t>
            </a:r>
            <a:r>
              <a:rPr b="1" i="1" lang="sr" sz="2400">
                <a:solidFill>
                  <a:srgbClr val="FF0000"/>
                </a:solidFill>
              </a:rPr>
              <a:t> </a:t>
            </a:r>
            <a:r>
              <a:rPr b="1" lang="sr" sz="2400">
                <a:solidFill>
                  <a:srgbClr val="FF0000"/>
                </a:solidFill>
              </a:rPr>
              <a:t>/ Print</a:t>
            </a:r>
          </a:p>
        </p:txBody>
      </p:sp>
      <p:sp>
        <p:nvSpPr>
          <p:cNvPr id="186" name="Shape 186"/>
          <p:cNvSpPr/>
          <p:nvPr/>
        </p:nvSpPr>
        <p:spPr>
          <a:xfrm rot="-10119391">
            <a:off x="3244257" y="2717689"/>
            <a:ext cx="904468" cy="394723"/>
          </a:xfrm>
          <a:prstGeom prst="rightArrow">
            <a:avLst>
              <a:gd fmla="val 50000" name="adj1"/>
              <a:gd fmla="val 50000" name="adj2"/>
            </a:avLst>
          </a:prstGeom>
          <a:solidFill>
            <a:srgbClr val="FF0000"/>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Shape 191"/>
          <p:cNvSpPr/>
          <p:nvPr/>
        </p:nvSpPr>
        <p:spPr>
          <a:xfrm>
            <a:off x="3919200" y="1040075"/>
            <a:ext cx="5142600" cy="5670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2" name="Shape 192"/>
          <p:cNvSpPr/>
          <p:nvPr/>
        </p:nvSpPr>
        <p:spPr>
          <a:xfrm>
            <a:off x="167300" y="3634575"/>
            <a:ext cx="3561900" cy="3075300"/>
          </a:xfrm>
          <a:prstGeom prst="roundRect">
            <a:avLst>
              <a:gd fmla="val 16667" name="adj"/>
            </a:avLst>
          </a:prstGeom>
          <a:solidFill>
            <a:schemeClr val="lt2"/>
          </a:solidFill>
          <a:ln cap="flat" cmpd="sng" w="2857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93" name="Shape 193"/>
          <p:cNvSpPr txBox="1"/>
          <p:nvPr/>
        </p:nvSpPr>
        <p:spPr>
          <a:xfrm>
            <a:off x="239450" y="3768475"/>
            <a:ext cx="3561900" cy="911100"/>
          </a:xfrm>
          <a:prstGeom prst="rect">
            <a:avLst/>
          </a:prstGeom>
          <a:noFill/>
          <a:ln>
            <a:noFill/>
          </a:ln>
        </p:spPr>
        <p:txBody>
          <a:bodyPr anchorCtr="0" anchor="t" bIns="91425" lIns="91425" rIns="91425" tIns="91425">
            <a:noAutofit/>
          </a:bodyPr>
          <a:lstStyle/>
          <a:p>
            <a:pPr lvl="0">
              <a:spcBef>
                <a:spcPts val="0"/>
              </a:spcBef>
              <a:buNone/>
            </a:pPr>
            <a:r>
              <a:rPr b="1" lang="sr" sz="2200">
                <a:latin typeface="Times New Roman"/>
                <a:ea typeface="Times New Roman"/>
                <a:cs typeface="Times New Roman"/>
                <a:sym typeface="Times New Roman"/>
              </a:rPr>
              <a:t>У прозору </a:t>
            </a:r>
            <a:r>
              <a:rPr b="1" i="1" lang="sr" sz="2200">
                <a:solidFill>
                  <a:srgbClr val="FF0000"/>
                </a:solidFill>
                <a:latin typeface="Times New Roman"/>
                <a:ea typeface="Times New Roman"/>
                <a:cs typeface="Times New Roman"/>
                <a:sym typeface="Times New Roman"/>
              </a:rPr>
              <a:t>Print</a:t>
            </a:r>
            <a:r>
              <a:rPr b="1" i="1" lang="sr" sz="2200">
                <a:latin typeface="Times New Roman"/>
                <a:ea typeface="Times New Roman"/>
                <a:cs typeface="Times New Roman"/>
                <a:sym typeface="Times New Roman"/>
              </a:rPr>
              <a:t> </a:t>
            </a:r>
            <a:r>
              <a:rPr b="1" lang="sr" sz="2200">
                <a:latin typeface="Times New Roman"/>
                <a:ea typeface="Times New Roman"/>
                <a:cs typeface="Times New Roman"/>
                <a:sym typeface="Times New Roman"/>
              </a:rPr>
              <a:t>у одељку </a:t>
            </a:r>
            <a:r>
              <a:rPr b="1" i="1" lang="sr" sz="2200">
                <a:solidFill>
                  <a:srgbClr val="FF0000"/>
                </a:solidFill>
                <a:latin typeface="Times New Roman"/>
                <a:ea typeface="Times New Roman"/>
                <a:cs typeface="Times New Roman"/>
                <a:sym typeface="Times New Roman"/>
              </a:rPr>
              <a:t>Copies </a:t>
            </a:r>
            <a:r>
              <a:rPr b="1" lang="sr" sz="2200">
                <a:latin typeface="Times New Roman"/>
                <a:ea typeface="Times New Roman"/>
                <a:cs typeface="Times New Roman"/>
                <a:sym typeface="Times New Roman"/>
              </a:rPr>
              <a:t>можете изабрати колико копија штампаног материјала желите.</a:t>
            </a:r>
          </a:p>
        </p:txBody>
      </p:sp>
      <p:sp>
        <p:nvSpPr>
          <p:cNvPr id="194" name="Shape 194"/>
          <p:cNvSpPr txBox="1"/>
          <p:nvPr>
            <p:ph type="title"/>
          </p:nvPr>
        </p:nvSpPr>
        <p:spPr>
          <a:xfrm>
            <a:off x="239450" y="-7644"/>
            <a:ext cx="8520600" cy="1225200"/>
          </a:xfrm>
          <a:prstGeom prst="rect">
            <a:avLst/>
          </a:prstGeom>
        </p:spPr>
        <p:txBody>
          <a:bodyPr anchorCtr="0" anchor="t" bIns="91425" lIns="91425" rIns="91425" tIns="91425">
            <a:noAutofit/>
          </a:bodyPr>
          <a:lstStyle/>
          <a:p>
            <a:pPr lvl="0">
              <a:spcBef>
                <a:spcPts val="0"/>
              </a:spcBef>
              <a:buNone/>
            </a:pPr>
            <a:r>
              <a:rPr b="1" lang="sr">
                <a:latin typeface="Times New Roman"/>
                <a:ea typeface="Times New Roman"/>
                <a:cs typeface="Times New Roman"/>
                <a:sym typeface="Times New Roman"/>
              </a:rPr>
              <a:t>У прозору </a:t>
            </a:r>
            <a:r>
              <a:rPr b="1" i="1" lang="sr">
                <a:solidFill>
                  <a:srgbClr val="FF0000"/>
                </a:solidFill>
                <a:latin typeface="Times New Roman"/>
                <a:ea typeface="Times New Roman"/>
                <a:cs typeface="Times New Roman"/>
                <a:sym typeface="Times New Roman"/>
              </a:rPr>
              <a:t>Print</a:t>
            </a:r>
            <a:r>
              <a:rPr b="1" i="1" lang="sr">
                <a:latin typeface="Times New Roman"/>
                <a:ea typeface="Times New Roman"/>
                <a:cs typeface="Times New Roman"/>
                <a:sym typeface="Times New Roman"/>
              </a:rPr>
              <a:t> </a:t>
            </a:r>
            <a:r>
              <a:rPr b="1" lang="sr">
                <a:latin typeface="Times New Roman"/>
                <a:ea typeface="Times New Roman"/>
                <a:cs typeface="Times New Roman"/>
                <a:sym typeface="Times New Roman"/>
              </a:rPr>
              <a:t>у одељку</a:t>
            </a:r>
            <a:r>
              <a:rPr b="1" lang="sr">
                <a:solidFill>
                  <a:srgbClr val="FF0000"/>
                </a:solidFill>
                <a:latin typeface="Times New Roman"/>
                <a:ea typeface="Times New Roman"/>
                <a:cs typeface="Times New Roman"/>
                <a:sym typeface="Times New Roman"/>
              </a:rPr>
              <a:t> </a:t>
            </a:r>
            <a:r>
              <a:rPr b="1" i="1" lang="sr">
                <a:solidFill>
                  <a:srgbClr val="FF0000"/>
                </a:solidFill>
                <a:latin typeface="Times New Roman"/>
                <a:ea typeface="Times New Roman"/>
                <a:cs typeface="Times New Roman"/>
                <a:sym typeface="Times New Roman"/>
              </a:rPr>
              <a:t>Page</a:t>
            </a:r>
            <a:r>
              <a:rPr b="1" i="1" lang="sr">
                <a:latin typeface="Times New Roman"/>
                <a:ea typeface="Times New Roman"/>
                <a:cs typeface="Times New Roman"/>
                <a:sym typeface="Times New Roman"/>
              </a:rPr>
              <a:t> </a:t>
            </a:r>
            <a:r>
              <a:rPr b="1" i="1" lang="sr">
                <a:solidFill>
                  <a:srgbClr val="FF0000"/>
                </a:solidFill>
                <a:latin typeface="Times New Roman"/>
                <a:ea typeface="Times New Roman"/>
                <a:cs typeface="Times New Roman"/>
                <a:sym typeface="Times New Roman"/>
              </a:rPr>
              <a:t>range </a:t>
            </a:r>
            <a:r>
              <a:rPr b="1" lang="sr">
                <a:latin typeface="Times New Roman"/>
                <a:ea typeface="Times New Roman"/>
                <a:cs typeface="Times New Roman"/>
                <a:sym typeface="Times New Roman"/>
              </a:rPr>
              <a:t>имате могућност да изаберете стране које ћете штампати: </a:t>
            </a:r>
          </a:p>
        </p:txBody>
      </p:sp>
      <p:pic>
        <p:nvPicPr>
          <p:cNvPr id="195" name="Shape 195"/>
          <p:cNvPicPr preferRelativeResize="0"/>
          <p:nvPr/>
        </p:nvPicPr>
        <p:blipFill rotWithShape="1">
          <a:blip r:embed="rId3">
            <a:alphaModFix/>
          </a:blip>
          <a:srcRect b="49138" l="25981" r="56143" t="35144"/>
          <a:stretch/>
        </p:blipFill>
        <p:spPr>
          <a:xfrm>
            <a:off x="311701" y="1356774"/>
            <a:ext cx="3040348" cy="2138575"/>
          </a:xfrm>
          <a:prstGeom prst="rect">
            <a:avLst/>
          </a:prstGeom>
          <a:noFill/>
          <a:ln>
            <a:noFill/>
          </a:ln>
        </p:spPr>
      </p:pic>
      <p:sp>
        <p:nvSpPr>
          <p:cNvPr id="196" name="Shape 196"/>
          <p:cNvSpPr txBox="1"/>
          <p:nvPr/>
        </p:nvSpPr>
        <p:spPr>
          <a:xfrm>
            <a:off x="4012825" y="1266350"/>
            <a:ext cx="5006700" cy="5201100"/>
          </a:xfrm>
          <a:prstGeom prst="rect">
            <a:avLst/>
          </a:prstGeom>
          <a:noFill/>
          <a:ln cap="flat" cmpd="sng" w="19050">
            <a:solidFill>
              <a:srgbClr val="FFFF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i="1" lang="sr" sz="2200">
                <a:solidFill>
                  <a:srgbClr val="FF0000"/>
                </a:solidFill>
                <a:latin typeface="Times New Roman"/>
                <a:ea typeface="Times New Roman"/>
                <a:cs typeface="Times New Roman"/>
                <a:sym typeface="Times New Roman"/>
              </a:rPr>
              <a:t>All</a:t>
            </a:r>
            <a:r>
              <a:rPr b="1" lang="sr" sz="2200">
                <a:solidFill>
                  <a:srgbClr val="FF0000"/>
                </a:solidFill>
                <a:latin typeface="Times New Roman"/>
                <a:ea typeface="Times New Roman"/>
                <a:cs typeface="Times New Roman"/>
                <a:sym typeface="Times New Roman"/>
              </a:rPr>
              <a:t> </a:t>
            </a:r>
            <a:r>
              <a:rPr b="1" lang="sr" sz="2200">
                <a:latin typeface="Times New Roman"/>
                <a:ea typeface="Times New Roman"/>
                <a:cs typeface="Times New Roman"/>
                <a:sym typeface="Times New Roman"/>
              </a:rPr>
              <a:t>– ова опција штампа све странице документа.  </a:t>
            </a:r>
          </a:p>
          <a:p>
            <a:pPr lvl="0" rtl="0">
              <a:spcBef>
                <a:spcPts val="0"/>
              </a:spcBef>
              <a:buNone/>
            </a:pPr>
            <a:r>
              <a:t/>
            </a:r>
            <a:endParaRPr b="1" sz="2200">
              <a:latin typeface="Times New Roman"/>
              <a:ea typeface="Times New Roman"/>
              <a:cs typeface="Times New Roman"/>
              <a:sym typeface="Times New Roman"/>
            </a:endParaRPr>
          </a:p>
          <a:p>
            <a:pPr lvl="0" rtl="0">
              <a:spcBef>
                <a:spcPts val="0"/>
              </a:spcBef>
              <a:buNone/>
            </a:pPr>
            <a:r>
              <a:rPr b="1" i="1" lang="sr" sz="2200">
                <a:solidFill>
                  <a:srgbClr val="FF0000"/>
                </a:solidFill>
                <a:latin typeface="Times New Roman"/>
                <a:ea typeface="Times New Roman"/>
                <a:cs typeface="Times New Roman"/>
                <a:sym typeface="Times New Roman"/>
              </a:rPr>
              <a:t>Current page</a:t>
            </a:r>
            <a:r>
              <a:rPr b="1" lang="sr" sz="2200">
                <a:solidFill>
                  <a:srgbClr val="FF0000"/>
                </a:solidFill>
                <a:latin typeface="Times New Roman"/>
                <a:ea typeface="Times New Roman"/>
                <a:cs typeface="Times New Roman"/>
                <a:sym typeface="Times New Roman"/>
              </a:rPr>
              <a:t> </a:t>
            </a:r>
            <a:r>
              <a:rPr b="1" lang="sr" sz="2200">
                <a:latin typeface="Times New Roman"/>
                <a:ea typeface="Times New Roman"/>
                <a:cs typeface="Times New Roman"/>
                <a:sym typeface="Times New Roman"/>
              </a:rPr>
              <a:t>– штампа само тренутно видљиву страну. </a:t>
            </a:r>
          </a:p>
          <a:p>
            <a:pPr lvl="0" rtl="0">
              <a:spcBef>
                <a:spcPts val="0"/>
              </a:spcBef>
              <a:buNone/>
            </a:pPr>
            <a:r>
              <a:rPr b="1" lang="sr" sz="2200">
                <a:latin typeface="Times New Roman"/>
                <a:ea typeface="Times New Roman"/>
                <a:cs typeface="Times New Roman"/>
                <a:sym typeface="Times New Roman"/>
              </a:rPr>
              <a:t> </a:t>
            </a:r>
          </a:p>
          <a:p>
            <a:pPr lvl="0" rtl="0">
              <a:spcBef>
                <a:spcPts val="0"/>
              </a:spcBef>
              <a:buNone/>
            </a:pPr>
            <a:r>
              <a:rPr b="1" i="1" lang="sr" sz="2200">
                <a:solidFill>
                  <a:srgbClr val="FF0000"/>
                </a:solidFill>
                <a:latin typeface="Times New Roman"/>
                <a:ea typeface="Times New Roman"/>
                <a:cs typeface="Times New Roman"/>
                <a:sym typeface="Times New Roman"/>
              </a:rPr>
              <a:t>Pages </a:t>
            </a:r>
            <a:r>
              <a:rPr b="1" lang="sr" sz="2200">
                <a:latin typeface="Times New Roman"/>
                <a:ea typeface="Times New Roman"/>
                <a:cs typeface="Times New Roman"/>
                <a:sym typeface="Times New Roman"/>
              </a:rPr>
              <a:t>– овде имате могућност да сами изаберете распон за штампање нпр. 5-12, 14 штампа све стране од 5. до 12. и 14. страну.  </a:t>
            </a:r>
          </a:p>
          <a:p>
            <a:pPr lvl="0" rtl="0">
              <a:spcBef>
                <a:spcPts val="0"/>
              </a:spcBef>
              <a:buNone/>
            </a:pPr>
            <a:r>
              <a:t/>
            </a:r>
            <a:endParaRPr b="1" sz="2200">
              <a:latin typeface="Times New Roman"/>
              <a:ea typeface="Times New Roman"/>
              <a:cs typeface="Times New Roman"/>
              <a:sym typeface="Times New Roman"/>
            </a:endParaRPr>
          </a:p>
          <a:p>
            <a:pPr lvl="0" rtl="0">
              <a:spcBef>
                <a:spcPts val="0"/>
              </a:spcBef>
              <a:buNone/>
            </a:pPr>
            <a:r>
              <a:rPr b="1" i="1" lang="sr" sz="2200">
                <a:solidFill>
                  <a:srgbClr val="FF0000"/>
                </a:solidFill>
                <a:latin typeface="Times New Roman"/>
                <a:ea typeface="Times New Roman"/>
                <a:cs typeface="Times New Roman"/>
                <a:sym typeface="Times New Roman"/>
              </a:rPr>
              <a:t>Selection </a:t>
            </a:r>
            <a:r>
              <a:rPr b="1" lang="sr" sz="2200">
                <a:latin typeface="Times New Roman"/>
                <a:ea typeface="Times New Roman"/>
                <a:cs typeface="Times New Roman"/>
                <a:sym typeface="Times New Roman"/>
              </a:rPr>
              <a:t>– ова опција постаје доступна само уколико пре отварања прозора за штампу означите (селектујете) део текста који желите да штампате. </a:t>
            </a:r>
          </a:p>
        </p:txBody>
      </p:sp>
      <p:pic>
        <p:nvPicPr>
          <p:cNvPr id="197" name="Shape 197"/>
          <p:cNvPicPr preferRelativeResize="0"/>
          <p:nvPr/>
        </p:nvPicPr>
        <p:blipFill rotWithShape="1">
          <a:blip r:embed="rId4">
            <a:alphaModFix/>
          </a:blip>
          <a:srcRect b="35180" l="25798" r="57860" t="53985"/>
          <a:stretch/>
        </p:blipFill>
        <p:spPr>
          <a:xfrm>
            <a:off x="641399" y="5285649"/>
            <a:ext cx="2461875" cy="1305725"/>
          </a:xfrm>
          <a:prstGeom prst="rect">
            <a:avLst/>
          </a:prstGeom>
          <a:noFill/>
          <a:ln>
            <a:noFill/>
          </a:ln>
        </p:spPr>
      </p:pic>
      <p:sp>
        <p:nvSpPr>
          <p:cNvPr id="198" name="Shape 198"/>
          <p:cNvSpPr/>
          <p:nvPr/>
        </p:nvSpPr>
        <p:spPr>
          <a:xfrm>
            <a:off x="3527400" y="2553927"/>
            <a:ext cx="391800" cy="297000"/>
          </a:xfrm>
          <a:prstGeom prst="rightArrow">
            <a:avLst>
              <a:gd fmla="val 50000" name="adj1"/>
              <a:gd fmla="val 50000" name="adj2"/>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83541"/>
            <a:ext cx="8520600" cy="763500"/>
          </a:xfrm>
          <a:prstGeom prst="rect">
            <a:avLst/>
          </a:prstGeom>
        </p:spPr>
        <p:txBody>
          <a:bodyPr anchorCtr="0" anchor="t" bIns="91425" lIns="91425" rIns="91425" tIns="91425">
            <a:noAutofit/>
          </a:bodyPr>
          <a:lstStyle/>
          <a:p>
            <a:pPr lvl="0" algn="ctr">
              <a:spcBef>
                <a:spcPts val="0"/>
              </a:spcBef>
              <a:buNone/>
            </a:pPr>
            <a:r>
              <a:rPr b="1" lang="sr">
                <a:solidFill>
                  <a:srgbClr val="FF0000"/>
                </a:solidFill>
              </a:rPr>
              <a:t>Поглед на документ пре штампе </a:t>
            </a:r>
          </a:p>
        </p:txBody>
      </p:sp>
      <p:pic>
        <p:nvPicPr>
          <p:cNvPr id="204" name="Shape 204"/>
          <p:cNvPicPr preferRelativeResize="0"/>
          <p:nvPr/>
        </p:nvPicPr>
        <p:blipFill rotWithShape="1">
          <a:blip r:embed="rId3">
            <a:alphaModFix/>
          </a:blip>
          <a:srcRect b="13772" l="0" r="3250" t="2299"/>
          <a:stretch/>
        </p:blipFill>
        <p:spPr>
          <a:xfrm>
            <a:off x="5067600" y="693650"/>
            <a:ext cx="3877475" cy="2690903"/>
          </a:xfrm>
          <a:prstGeom prst="rect">
            <a:avLst/>
          </a:prstGeom>
          <a:noFill/>
          <a:ln>
            <a:noFill/>
          </a:ln>
        </p:spPr>
      </p:pic>
      <p:pic>
        <p:nvPicPr>
          <p:cNvPr id="205" name="Shape 205"/>
          <p:cNvPicPr preferRelativeResize="0"/>
          <p:nvPr/>
        </p:nvPicPr>
        <p:blipFill>
          <a:blip r:embed="rId4">
            <a:alphaModFix/>
          </a:blip>
          <a:stretch>
            <a:fillRect/>
          </a:stretch>
        </p:blipFill>
        <p:spPr>
          <a:xfrm>
            <a:off x="0" y="693650"/>
            <a:ext cx="4057650" cy="4495800"/>
          </a:xfrm>
          <a:prstGeom prst="rect">
            <a:avLst/>
          </a:prstGeom>
          <a:noFill/>
          <a:ln>
            <a:noFill/>
          </a:ln>
        </p:spPr>
      </p:pic>
      <p:pic>
        <p:nvPicPr>
          <p:cNvPr id="206" name="Shape 206"/>
          <p:cNvPicPr preferRelativeResize="0"/>
          <p:nvPr/>
        </p:nvPicPr>
        <p:blipFill>
          <a:blip r:embed="rId5">
            <a:alphaModFix/>
          </a:blip>
          <a:stretch>
            <a:fillRect/>
          </a:stretch>
        </p:blipFill>
        <p:spPr>
          <a:xfrm>
            <a:off x="7741737" y="4284575"/>
            <a:ext cx="914400" cy="904875"/>
          </a:xfrm>
          <a:prstGeom prst="rect">
            <a:avLst/>
          </a:prstGeom>
          <a:noFill/>
          <a:ln>
            <a:noFill/>
          </a:ln>
        </p:spPr>
      </p:pic>
      <p:pic>
        <p:nvPicPr>
          <p:cNvPr id="207" name="Shape 207"/>
          <p:cNvPicPr preferRelativeResize="0"/>
          <p:nvPr/>
        </p:nvPicPr>
        <p:blipFill>
          <a:blip r:embed="rId6">
            <a:alphaModFix/>
          </a:blip>
          <a:stretch>
            <a:fillRect/>
          </a:stretch>
        </p:blipFill>
        <p:spPr>
          <a:xfrm>
            <a:off x="2367287" y="4284562"/>
            <a:ext cx="1514475" cy="1285875"/>
          </a:xfrm>
          <a:prstGeom prst="rect">
            <a:avLst/>
          </a:prstGeom>
          <a:noFill/>
          <a:ln>
            <a:noFill/>
          </a:ln>
        </p:spPr>
      </p:pic>
      <p:pic>
        <p:nvPicPr>
          <p:cNvPr id="208" name="Shape 208"/>
          <p:cNvPicPr preferRelativeResize="0"/>
          <p:nvPr/>
        </p:nvPicPr>
        <p:blipFill>
          <a:blip r:embed="rId7">
            <a:alphaModFix/>
          </a:blip>
          <a:stretch>
            <a:fillRect/>
          </a:stretch>
        </p:blipFill>
        <p:spPr>
          <a:xfrm>
            <a:off x="2384675" y="2789930"/>
            <a:ext cx="6560405" cy="1278150"/>
          </a:xfrm>
          <a:prstGeom prst="rect">
            <a:avLst/>
          </a:prstGeom>
          <a:noFill/>
          <a:ln>
            <a:noFill/>
          </a:ln>
        </p:spPr>
      </p:pic>
      <p:sp>
        <p:nvSpPr>
          <p:cNvPr id="209" name="Shape 209"/>
          <p:cNvSpPr txBox="1"/>
          <p:nvPr/>
        </p:nvSpPr>
        <p:spPr>
          <a:xfrm>
            <a:off x="5067600" y="5600600"/>
            <a:ext cx="3764700" cy="11094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sr" sz="2400"/>
              <a:t>Кликните на дугме </a:t>
            </a:r>
            <a:r>
              <a:rPr lang="sr" sz="2400">
                <a:solidFill>
                  <a:srgbClr val="FF0000"/>
                </a:solidFill>
              </a:rPr>
              <a:t>Close Print Preview,</a:t>
            </a:r>
            <a:r>
              <a:rPr lang="sr" sz="2400"/>
              <a:t> да бисте се вратили на документ.</a:t>
            </a:r>
          </a:p>
        </p:txBody>
      </p:sp>
      <p:sp>
        <p:nvSpPr>
          <p:cNvPr id="210" name="Shape 210"/>
          <p:cNvSpPr txBox="1"/>
          <p:nvPr/>
        </p:nvSpPr>
        <p:spPr>
          <a:xfrm>
            <a:off x="4057650" y="4182312"/>
            <a:ext cx="3000000" cy="11094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sr" sz="2400"/>
              <a:t>Кликните на дугме </a:t>
            </a:r>
            <a:r>
              <a:rPr lang="sr" sz="2400">
                <a:solidFill>
                  <a:srgbClr val="FF0000"/>
                </a:solidFill>
              </a:rPr>
              <a:t>Print </a:t>
            </a:r>
            <a:r>
              <a:rPr lang="sr" sz="2400"/>
              <a:t>да бисте одштампали </a:t>
            </a:r>
          </a:p>
        </p:txBody>
      </p:sp>
      <p:sp>
        <p:nvSpPr>
          <p:cNvPr id="211" name="Shape 211"/>
          <p:cNvSpPr/>
          <p:nvPr/>
        </p:nvSpPr>
        <p:spPr>
          <a:xfrm>
            <a:off x="3192350" y="4726512"/>
            <a:ext cx="706800" cy="402000"/>
          </a:xfrm>
          <a:prstGeom prst="leftArrow">
            <a:avLst>
              <a:gd fmla="val 50000" name="adj1"/>
              <a:gd fmla="val 50000" name="adj2"/>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12" name="Shape 212"/>
          <p:cNvSpPr/>
          <p:nvPr/>
        </p:nvSpPr>
        <p:spPr>
          <a:xfrm>
            <a:off x="8042650" y="5257625"/>
            <a:ext cx="312600" cy="274800"/>
          </a:xfrm>
          <a:prstGeom prst="downArrow">
            <a:avLst>
              <a:gd fmla="val 50000" name="adj1"/>
              <a:gd fmla="val 50000" name="adj2"/>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229475" y="149316"/>
            <a:ext cx="8520600" cy="763500"/>
          </a:xfrm>
          <a:prstGeom prst="rect">
            <a:avLst/>
          </a:prstGeom>
        </p:spPr>
        <p:txBody>
          <a:bodyPr anchorCtr="0" anchor="t" bIns="91425" lIns="91425" rIns="91425" tIns="91425">
            <a:noAutofit/>
          </a:bodyPr>
          <a:lstStyle/>
          <a:p>
            <a:pPr lvl="0">
              <a:spcBef>
                <a:spcPts val="0"/>
              </a:spcBef>
              <a:buNone/>
            </a:pPr>
            <a:r>
              <a:rPr lang="sr">
                <a:solidFill>
                  <a:srgbClr val="FF0000"/>
                </a:solidFill>
              </a:rPr>
              <a:t>Корисна упутства</a:t>
            </a:r>
          </a:p>
        </p:txBody>
      </p:sp>
      <p:sp>
        <p:nvSpPr>
          <p:cNvPr id="218" name="Shape 218"/>
          <p:cNvSpPr txBox="1"/>
          <p:nvPr>
            <p:ph idx="1" type="body"/>
          </p:nvPr>
        </p:nvSpPr>
        <p:spPr>
          <a:xfrm>
            <a:off x="98675" y="912825"/>
            <a:ext cx="9045300" cy="5731500"/>
          </a:xfrm>
          <a:prstGeom prst="rect">
            <a:avLst/>
          </a:prstGeom>
          <a:solidFill>
            <a:srgbClr val="FFFFFF"/>
          </a:solidFill>
        </p:spPr>
        <p:txBody>
          <a:bodyPr anchorCtr="0" anchor="t" bIns="91425" lIns="91425" rIns="91425" tIns="91425">
            <a:noAutofit/>
          </a:bodyPr>
          <a:lstStyle/>
          <a:p>
            <a:pPr lvl="0">
              <a:spcBef>
                <a:spcPts val="0"/>
              </a:spcBef>
              <a:buNone/>
            </a:pPr>
            <a:r>
              <a:rPr lang="sr" u="sng">
                <a:solidFill>
                  <a:schemeClr val="hlink"/>
                </a:solidFill>
                <a:hlinkClick r:id="rId3"/>
              </a:rPr>
              <a:t>http://www.znanje.org/abc/tutorials/word2007/word2007_abc.htm</a:t>
            </a:r>
            <a:r>
              <a:rPr lang="sr"/>
              <a:t> Упутства за Ворд 2007.</a:t>
            </a:r>
          </a:p>
          <a:p>
            <a:pPr lvl="0">
              <a:spcBef>
                <a:spcPts val="0"/>
              </a:spcBef>
              <a:buNone/>
            </a:pPr>
            <a:r>
              <a:rPr lang="sr" u="sng">
                <a:solidFill>
                  <a:schemeClr val="hlink"/>
                </a:solidFill>
                <a:hlinkClick r:id="rId4"/>
              </a:rPr>
              <a:t>http://www.znanje.org/abc/tutorials/wordMMX/wordMMX_abc.htm</a:t>
            </a:r>
            <a:r>
              <a:rPr lang="sr"/>
              <a:t> Упутства за Ворд 2010</a:t>
            </a:r>
          </a:p>
          <a:p>
            <a:pPr lvl="0">
              <a:spcBef>
                <a:spcPts val="0"/>
              </a:spcBef>
              <a:buNone/>
            </a:pPr>
            <a:r>
              <a:rPr lang="sr" u="sng">
                <a:solidFill>
                  <a:schemeClr val="hlink"/>
                </a:solidFill>
                <a:hlinkClick r:id="rId5"/>
              </a:rPr>
              <a:t>http://www.znanje.org/abc/tutorials/wordmm/01/wordmm.htm</a:t>
            </a:r>
            <a:r>
              <a:rPr lang="sr"/>
              <a:t> Упутства за Ворд 2003.</a:t>
            </a:r>
          </a:p>
          <a:p>
            <a:pPr lvl="0">
              <a:spcBef>
                <a:spcPts val="0"/>
              </a:spcBef>
              <a:buNone/>
            </a:pPr>
            <a:r>
              <a:rPr lang="sr" u="sng">
                <a:solidFill>
                  <a:schemeClr val="hlink"/>
                </a:solidFill>
                <a:hlinkClick r:id="rId6"/>
              </a:rPr>
              <a:t>https://youtu.be/abohl9u8uks</a:t>
            </a:r>
            <a:r>
              <a:rPr lang="sr"/>
              <a:t> - Видео упутство за Ворд 2010, први део</a:t>
            </a:r>
          </a:p>
          <a:p>
            <a:pPr lvl="0">
              <a:spcBef>
                <a:spcPts val="0"/>
              </a:spcBef>
              <a:buNone/>
            </a:pPr>
            <a:r>
              <a:rPr lang="sr" u="sng">
                <a:solidFill>
                  <a:schemeClr val="hlink"/>
                </a:solidFill>
                <a:hlinkClick r:id="rId7"/>
              </a:rPr>
              <a:t>https://youtu.be/cSHw7D3bMDM</a:t>
            </a:r>
            <a:r>
              <a:rPr lang="sr"/>
              <a:t> - Видео упутство за Ворд 2010 , други део</a:t>
            </a:r>
          </a:p>
          <a:p>
            <a:pPr lvl="0" rtl="0">
              <a:spcBef>
                <a:spcPts val="0"/>
              </a:spcBef>
              <a:spcAft>
                <a:spcPts val="800"/>
              </a:spcAft>
              <a:buClr>
                <a:schemeClr val="dk1"/>
              </a:buClr>
              <a:buSzPct val="61111"/>
              <a:buFont typeface="Arial"/>
              <a:buNone/>
            </a:pPr>
            <a:r>
              <a:rPr lang="sr" u="sng">
                <a:solidFill>
                  <a:schemeClr val="accent5"/>
                </a:solidFill>
                <a:highlight>
                  <a:srgbClr val="EEEEEE"/>
                </a:highlight>
                <a:hlinkClick r:id="rId8"/>
              </a:rPr>
              <a:t>http://e-nastava.tsk.edu.rs/course/view.php?id=4</a:t>
            </a:r>
            <a:r>
              <a:rPr lang="sr">
                <a:solidFill>
                  <a:srgbClr val="FFFFFF"/>
                </a:solidFill>
                <a:highlight>
                  <a:srgbClr val="EEEEEE"/>
                </a:highlight>
                <a:hlinkClick r:id="rId9"/>
              </a:rPr>
              <a:t>  </a:t>
            </a:r>
            <a:r>
              <a:rPr lang="sr">
                <a:highlight>
                  <a:srgbClr val="EEEEEE"/>
                </a:highlight>
                <a:hlinkClick r:id="rId10"/>
              </a:rPr>
              <a:t>е-настава, материјали</a:t>
            </a:r>
            <a:r>
              <a:rPr lang="sr"/>
              <a:t> - пријава као гост</a:t>
            </a:r>
          </a:p>
          <a:p>
            <a:pPr lvl="0" rtl="0">
              <a:spcBef>
                <a:spcPts val="0"/>
              </a:spcBef>
              <a:spcAft>
                <a:spcPts val="800"/>
              </a:spcAft>
              <a:buClr>
                <a:schemeClr val="dk1"/>
              </a:buClr>
              <a:buSzPct val="61111"/>
              <a:buFont typeface="Arial"/>
              <a:buNone/>
            </a:pPr>
            <a:r>
              <a:rPr lang="sr" u="sng">
                <a:solidFill>
                  <a:schemeClr val="hlink"/>
                </a:solidFill>
                <a:hlinkClick r:id="rId11"/>
              </a:rPr>
              <a:t>https://arpadpastor.wordpress.com/microsoft-word-2010/</a:t>
            </a:r>
            <a:r>
              <a:rPr lang="sr"/>
              <a:t> - Видео лекције за Ворд</a:t>
            </a:r>
          </a:p>
          <a:p>
            <a:pPr lvl="0" rtl="0">
              <a:spcBef>
                <a:spcPts val="0"/>
              </a:spcBef>
              <a:spcAft>
                <a:spcPts val="800"/>
              </a:spcAft>
              <a:buClr>
                <a:schemeClr val="dk1"/>
              </a:buClr>
              <a:buSzPct val="61111"/>
              <a:buFont typeface="Arial"/>
              <a:buNone/>
            </a:pPr>
            <a:r>
              <a:rPr lang="sr" u="sng">
                <a:solidFill>
                  <a:schemeClr val="hlink"/>
                </a:solidFill>
                <a:hlinkClick r:id="rId12"/>
              </a:rPr>
              <a:t>http://ic.ims.hr/office/word2003/kazalo-word.html</a:t>
            </a:r>
            <a:r>
              <a:rPr lang="sr"/>
              <a:t> - Ворд 2003.</a:t>
            </a:r>
          </a:p>
          <a:p>
            <a:pPr lvl="0" rtl="0">
              <a:spcBef>
                <a:spcPts val="0"/>
              </a:spcBef>
              <a:spcAft>
                <a:spcPts val="800"/>
              </a:spcAft>
              <a:buClr>
                <a:schemeClr val="dk1"/>
              </a:buClr>
              <a:buSzPct val="61111"/>
              <a:buFont typeface="Arial"/>
              <a:buNone/>
            </a:pPr>
            <a:r>
              <a:rPr lang="sr" u="sng">
                <a:solidFill>
                  <a:schemeClr val="hlink"/>
                </a:solidFill>
                <a:hlinkClick r:id="rId13"/>
              </a:rPr>
              <a:t>http://ic.ims.hr/faq/office2007/office2007.html</a:t>
            </a:r>
            <a:r>
              <a:rPr lang="sr"/>
              <a:t> - Ворд 2007.</a:t>
            </a:r>
          </a:p>
          <a:p>
            <a:pPr lvl="0" rtl="0">
              <a:spcBef>
                <a:spcPts val="0"/>
              </a:spcBef>
              <a:spcAft>
                <a:spcPts val="800"/>
              </a:spcAft>
              <a:buClr>
                <a:schemeClr val="dk1"/>
              </a:buClr>
              <a:buSzPct val="61111"/>
              <a:buFont typeface="Arial"/>
              <a:buNone/>
            </a:pPr>
            <a:r>
              <a:rPr lang="sr" u="sng">
                <a:solidFill>
                  <a:schemeClr val="hlink"/>
                </a:solidFill>
                <a:hlinkClick r:id="rId14"/>
              </a:rPr>
              <a:t>http://seminar.svetisava.edu.rs/video-tutorijali</a:t>
            </a:r>
            <a:r>
              <a:rPr lang="sr"/>
              <a:t> - Разна видео упутства</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147250" y="-8"/>
            <a:ext cx="8520600" cy="763500"/>
          </a:xfrm>
          <a:prstGeom prst="rect">
            <a:avLst/>
          </a:prstGeom>
        </p:spPr>
        <p:txBody>
          <a:bodyPr anchorCtr="0" anchor="t" bIns="91425" lIns="91425" rIns="91425" tIns="91425">
            <a:noAutofit/>
          </a:bodyPr>
          <a:lstStyle/>
          <a:p>
            <a:pPr lvl="0" algn="ctr">
              <a:spcBef>
                <a:spcPts val="0"/>
              </a:spcBef>
              <a:buNone/>
            </a:pPr>
            <a:r>
              <a:rPr b="1" lang="sr">
                <a:solidFill>
                  <a:srgbClr val="FF0000"/>
                </a:solidFill>
              </a:rPr>
              <a:t>Примери табела</a:t>
            </a:r>
          </a:p>
        </p:txBody>
      </p:sp>
      <p:pic>
        <p:nvPicPr>
          <p:cNvPr id="61" name="Shape 61"/>
          <p:cNvPicPr preferRelativeResize="0"/>
          <p:nvPr/>
        </p:nvPicPr>
        <p:blipFill>
          <a:blip r:embed="rId3">
            <a:alphaModFix/>
          </a:blip>
          <a:stretch>
            <a:fillRect/>
          </a:stretch>
        </p:blipFill>
        <p:spPr>
          <a:xfrm>
            <a:off x="147250" y="2854138"/>
            <a:ext cx="3025399" cy="3916126"/>
          </a:xfrm>
          <a:prstGeom prst="rect">
            <a:avLst/>
          </a:prstGeom>
          <a:noFill/>
          <a:ln>
            <a:noFill/>
          </a:ln>
        </p:spPr>
      </p:pic>
      <p:pic>
        <p:nvPicPr>
          <p:cNvPr id="62" name="Shape 62"/>
          <p:cNvPicPr preferRelativeResize="0"/>
          <p:nvPr/>
        </p:nvPicPr>
        <p:blipFill>
          <a:blip r:embed="rId4">
            <a:alphaModFix/>
          </a:blip>
          <a:stretch>
            <a:fillRect/>
          </a:stretch>
        </p:blipFill>
        <p:spPr>
          <a:xfrm rot="18">
            <a:off x="2132962" y="710749"/>
            <a:ext cx="4549174" cy="2397550"/>
          </a:xfrm>
          <a:prstGeom prst="rect">
            <a:avLst/>
          </a:prstGeom>
          <a:noFill/>
          <a:ln>
            <a:noFill/>
          </a:ln>
        </p:spPr>
      </p:pic>
      <p:pic>
        <p:nvPicPr>
          <p:cNvPr id="63" name="Shape 63"/>
          <p:cNvPicPr preferRelativeResize="0"/>
          <p:nvPr/>
        </p:nvPicPr>
        <p:blipFill>
          <a:blip r:embed="rId5">
            <a:alphaModFix/>
          </a:blip>
          <a:stretch>
            <a:fillRect/>
          </a:stretch>
        </p:blipFill>
        <p:spPr>
          <a:xfrm>
            <a:off x="3051050" y="3108300"/>
            <a:ext cx="5879924" cy="3661974"/>
          </a:xfrm>
          <a:prstGeom prst="rect">
            <a:avLst/>
          </a:prstGeom>
          <a:noFill/>
          <a:ln>
            <a:noFill/>
          </a:ln>
        </p:spPr>
      </p:pic>
      <p:pic>
        <p:nvPicPr>
          <p:cNvPr descr="LukaMikic.jpg" id="64" name="Shape 64"/>
          <p:cNvPicPr preferRelativeResize="0"/>
          <p:nvPr/>
        </p:nvPicPr>
        <p:blipFill rotWithShape="1">
          <a:blip r:embed="rId6">
            <a:alphaModFix/>
          </a:blip>
          <a:srcRect b="4970" l="0" r="0" t="-4970"/>
          <a:stretch/>
        </p:blipFill>
        <p:spPr>
          <a:xfrm rot="1202472">
            <a:off x="6449176" y="1130741"/>
            <a:ext cx="2503747" cy="1557541"/>
          </a:xfrm>
          <a:prstGeom prst="rect">
            <a:avLst/>
          </a:prstGeom>
          <a:noFill/>
          <a:ln>
            <a:noFill/>
          </a:ln>
        </p:spPr>
      </p:pic>
      <p:pic>
        <p:nvPicPr>
          <p:cNvPr id="65" name="Shape 65"/>
          <p:cNvPicPr preferRelativeResize="0"/>
          <p:nvPr/>
        </p:nvPicPr>
        <p:blipFill>
          <a:blip r:embed="rId7">
            <a:alphaModFix/>
          </a:blip>
          <a:stretch>
            <a:fillRect/>
          </a:stretch>
        </p:blipFill>
        <p:spPr>
          <a:xfrm rot="-1066064">
            <a:off x="142012" y="1141037"/>
            <a:ext cx="2606349" cy="1338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Shape 70"/>
          <p:cNvSpPr txBox="1"/>
          <p:nvPr>
            <p:ph type="title"/>
          </p:nvPr>
        </p:nvSpPr>
        <p:spPr>
          <a:xfrm>
            <a:off x="0" y="25"/>
            <a:ext cx="9144000" cy="1840800"/>
          </a:xfrm>
          <a:prstGeom prst="rect">
            <a:avLst/>
          </a:prstGeom>
        </p:spPr>
        <p:txBody>
          <a:bodyPr anchorCtr="0" anchor="t" bIns="91425" lIns="91425" rIns="91425" tIns="91425">
            <a:noAutofit/>
          </a:bodyPr>
          <a:lstStyle/>
          <a:p>
            <a:pPr indent="0" lvl="0" marL="0" marR="76200" rtl="0" algn="just">
              <a:lnSpc>
                <a:spcPct val="115000"/>
              </a:lnSpc>
              <a:spcBef>
                <a:spcPts val="1000"/>
              </a:spcBef>
              <a:buNone/>
            </a:pPr>
            <a:r>
              <a:rPr b="1" lang="sr" sz="2400">
                <a:solidFill>
                  <a:srgbClr val="000000"/>
                </a:solidFill>
              </a:rPr>
              <a:t>Алати за прављење табеле налазе се  на </a:t>
            </a:r>
            <a:r>
              <a:rPr b="1" lang="sr" sz="2400"/>
              <a:t>картици </a:t>
            </a:r>
            <a:r>
              <a:rPr b="1" lang="sr" sz="2400">
                <a:solidFill>
                  <a:srgbClr val="FF0000"/>
                </a:solidFill>
              </a:rPr>
              <a:t>Insert</a:t>
            </a:r>
            <a:r>
              <a:rPr b="1" lang="sr" sz="2400"/>
              <a:t>,  иконица </a:t>
            </a:r>
            <a:r>
              <a:rPr b="1" i="1" lang="sr" sz="2400">
                <a:solidFill>
                  <a:srgbClr val="FF0000"/>
                </a:solidFill>
              </a:rPr>
              <a:t>Table.</a:t>
            </a:r>
            <a:r>
              <a:rPr b="1" lang="sr" sz="2400">
                <a:solidFill>
                  <a:srgbClr val="FF0000"/>
                </a:solidFill>
              </a:rPr>
              <a:t> </a:t>
            </a:r>
          </a:p>
          <a:p>
            <a:pPr indent="0" lvl="0" marL="0" marR="76200" rtl="0" algn="just">
              <a:lnSpc>
                <a:spcPct val="115000"/>
              </a:lnSpc>
              <a:spcBef>
                <a:spcPts val="1000"/>
              </a:spcBef>
              <a:buNone/>
            </a:pPr>
            <a:r>
              <a:rPr b="1" lang="sr" sz="2400">
                <a:solidFill>
                  <a:srgbClr val="FF0000"/>
                </a:solidFill>
              </a:rPr>
              <a:t>Важно је да пре него што дате команду за прављење табеле курсор поставите на жељено место.</a:t>
            </a:r>
          </a:p>
        </p:txBody>
      </p:sp>
      <p:pic>
        <p:nvPicPr>
          <p:cNvPr id="71" name="Shape 71"/>
          <p:cNvPicPr preferRelativeResize="0"/>
          <p:nvPr/>
        </p:nvPicPr>
        <p:blipFill>
          <a:blip r:embed="rId3">
            <a:alphaModFix/>
          </a:blip>
          <a:stretch>
            <a:fillRect/>
          </a:stretch>
        </p:blipFill>
        <p:spPr>
          <a:xfrm>
            <a:off x="295250" y="2041523"/>
            <a:ext cx="6370149" cy="4816450"/>
          </a:xfrm>
          <a:prstGeom prst="rect">
            <a:avLst/>
          </a:prstGeom>
          <a:noFill/>
          <a:ln>
            <a:noFill/>
          </a:ln>
        </p:spPr>
      </p:pic>
      <p:pic>
        <p:nvPicPr>
          <p:cNvPr id="72" name="Shape 72"/>
          <p:cNvPicPr preferRelativeResize="0"/>
          <p:nvPr/>
        </p:nvPicPr>
        <p:blipFill>
          <a:blip r:embed="rId4">
            <a:alphaModFix/>
          </a:blip>
          <a:stretch>
            <a:fillRect/>
          </a:stretch>
        </p:blipFill>
        <p:spPr>
          <a:xfrm>
            <a:off x="4124174" y="4905375"/>
            <a:ext cx="5019825" cy="1840949"/>
          </a:xfrm>
          <a:prstGeom prst="rect">
            <a:avLst/>
          </a:prstGeom>
          <a:noFill/>
          <a:ln cap="flat" cmpd="sng" w="9525">
            <a:solidFill>
              <a:srgbClr val="FF0000"/>
            </a:solidFill>
            <a:prstDash val="solid"/>
            <a:round/>
            <a:headEnd len="med" w="med" type="none"/>
            <a:tailEnd len="med" w="med" type="none"/>
          </a:ln>
        </p:spPr>
      </p:pic>
      <p:sp>
        <p:nvSpPr>
          <p:cNvPr id="73" name="Shape 73"/>
          <p:cNvSpPr txBox="1"/>
          <p:nvPr/>
        </p:nvSpPr>
        <p:spPr>
          <a:xfrm>
            <a:off x="393925" y="4130200"/>
            <a:ext cx="5559600" cy="935100"/>
          </a:xfrm>
          <a:prstGeom prst="rect">
            <a:avLst/>
          </a:prstGeom>
          <a:noFill/>
          <a:ln cap="flat" cmpd="sng" w="38100">
            <a:solidFill>
              <a:srgbClr val="FF0000"/>
            </a:solidFill>
            <a:prstDash val="solid"/>
            <a:round/>
            <a:headEnd len="med" w="med" type="none"/>
            <a:tailEnd len="med" w="med" type="none"/>
          </a:ln>
        </p:spPr>
        <p:txBody>
          <a:bodyPr anchorCtr="0" anchor="ctr" bIns="91425" lIns="91425" rIns="91425" tIns="91425">
            <a:noAutofit/>
          </a:bodyPr>
          <a:lstStyle/>
          <a:p>
            <a:pPr lvl="0" marR="76200" rtl="0" algn="just">
              <a:lnSpc>
                <a:spcPct val="115000"/>
              </a:lnSpc>
              <a:spcBef>
                <a:spcPts val="1000"/>
              </a:spcBef>
              <a:buNone/>
            </a:pPr>
            <a:r>
              <a:rPr b="1" lang="sr" sz="2400">
                <a:solidFill>
                  <a:srgbClr val="FF0000"/>
                </a:solidFill>
              </a:rPr>
              <a:t>Табеле се у </a:t>
            </a:r>
            <a:r>
              <a:rPr b="1" i="1" lang="sr" sz="2400">
                <a:solidFill>
                  <a:srgbClr val="FF0000"/>
                </a:solidFill>
              </a:rPr>
              <a:t>Word-у </a:t>
            </a:r>
            <a:r>
              <a:rPr b="1" lang="sr" sz="2400">
                <a:solidFill>
                  <a:srgbClr val="FF0000"/>
                </a:solidFill>
              </a:rPr>
              <a:t> могу направити на више начина.</a:t>
            </a:r>
          </a:p>
        </p:txBody>
      </p:sp>
      <p:sp>
        <p:nvSpPr>
          <p:cNvPr id="74" name="Shape 74"/>
          <p:cNvSpPr txBox="1"/>
          <p:nvPr/>
        </p:nvSpPr>
        <p:spPr>
          <a:xfrm>
            <a:off x="6989575" y="2452700"/>
            <a:ext cx="2055600" cy="18408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marR="76200" rtl="0" algn="just">
              <a:lnSpc>
                <a:spcPct val="115000"/>
              </a:lnSpc>
              <a:spcBef>
                <a:spcPts val="1000"/>
              </a:spcBef>
              <a:buNone/>
            </a:pPr>
            <a:r>
              <a:rPr b="1" lang="sr" sz="2000"/>
              <a:t>Сатоје се од:</a:t>
            </a:r>
          </a:p>
          <a:p>
            <a:pPr indent="-355600" lvl="0" marL="457200" marR="76200" rtl="0" algn="just">
              <a:lnSpc>
                <a:spcPct val="115000"/>
              </a:lnSpc>
              <a:spcBef>
                <a:spcPts val="1000"/>
              </a:spcBef>
              <a:buSzPct val="100000"/>
              <a:buChar char="●"/>
            </a:pPr>
            <a:r>
              <a:rPr b="1" lang="sr" sz="2000"/>
              <a:t>редова, </a:t>
            </a:r>
          </a:p>
          <a:p>
            <a:pPr indent="-355600" lvl="0" marL="457200" marR="76200" rtl="0" algn="just">
              <a:lnSpc>
                <a:spcPct val="115000"/>
              </a:lnSpc>
              <a:spcBef>
                <a:spcPts val="1000"/>
              </a:spcBef>
              <a:buSzPct val="100000"/>
              <a:buChar char="●"/>
            </a:pPr>
            <a:r>
              <a:rPr b="1" lang="sr" sz="2000"/>
              <a:t>колона и </a:t>
            </a:r>
          </a:p>
          <a:p>
            <a:pPr indent="-355600" lvl="0" marL="457200" marR="76200" rtl="0" algn="just">
              <a:lnSpc>
                <a:spcPct val="115000"/>
              </a:lnSpc>
              <a:spcBef>
                <a:spcPts val="1000"/>
              </a:spcBef>
              <a:buSzPct val="100000"/>
              <a:buChar char="●"/>
            </a:pPr>
            <a:r>
              <a:rPr b="1" lang="sr" sz="2000"/>
              <a:t>ћелија.</a:t>
            </a:r>
          </a:p>
        </p:txBody>
      </p:sp>
      <p:sp>
        <p:nvSpPr>
          <p:cNvPr id="75" name="Shape 75"/>
          <p:cNvSpPr/>
          <p:nvPr/>
        </p:nvSpPr>
        <p:spPr>
          <a:xfrm>
            <a:off x="7877650" y="4407550"/>
            <a:ext cx="394800" cy="477000"/>
          </a:xfrm>
          <a:prstGeom prst="downArrow">
            <a:avLst>
              <a:gd fmla="val 50000" name="adj1"/>
              <a:gd fmla="val 50000" name="adj2"/>
            </a:avLst>
          </a:prstGeom>
          <a:solidFill>
            <a:schemeClr val="lt2"/>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Shape 80"/>
          <p:cNvSpPr txBox="1"/>
          <p:nvPr>
            <p:ph type="title"/>
          </p:nvPr>
        </p:nvSpPr>
        <p:spPr>
          <a:xfrm>
            <a:off x="431825" y="94075"/>
            <a:ext cx="4003500" cy="763500"/>
          </a:xfrm>
          <a:prstGeom prst="rect">
            <a:avLst/>
          </a:prstGeom>
        </p:spPr>
        <p:txBody>
          <a:bodyPr anchorCtr="0" anchor="t" bIns="91425" lIns="91425" rIns="91425" tIns="91425">
            <a:noAutofit/>
          </a:bodyPr>
          <a:lstStyle/>
          <a:p>
            <a:pPr lvl="0">
              <a:spcBef>
                <a:spcPts val="0"/>
              </a:spcBef>
              <a:buNone/>
            </a:pPr>
            <a:r>
              <a:rPr b="1" lang="sr" sz="2400">
                <a:solidFill>
                  <a:srgbClr val="FF0000"/>
                </a:solidFill>
              </a:rPr>
              <a:t>Брзо уметање табеле</a:t>
            </a:r>
          </a:p>
        </p:txBody>
      </p:sp>
      <p:sp>
        <p:nvSpPr>
          <p:cNvPr id="81" name="Shape 81"/>
          <p:cNvSpPr txBox="1"/>
          <p:nvPr>
            <p:ph type="title"/>
          </p:nvPr>
        </p:nvSpPr>
        <p:spPr>
          <a:xfrm>
            <a:off x="4435325" y="94075"/>
            <a:ext cx="4621800" cy="558300"/>
          </a:xfrm>
          <a:prstGeom prst="rect">
            <a:avLst/>
          </a:prstGeom>
        </p:spPr>
        <p:txBody>
          <a:bodyPr anchorCtr="0" anchor="t" bIns="91425" lIns="91425" rIns="91425" tIns="91425">
            <a:noAutofit/>
          </a:bodyPr>
          <a:lstStyle/>
          <a:p>
            <a:pPr lvl="0" rtl="0">
              <a:spcBef>
                <a:spcPts val="0"/>
              </a:spcBef>
              <a:buNone/>
            </a:pPr>
            <a:r>
              <a:rPr b="1" lang="sr" sz="2400">
                <a:solidFill>
                  <a:srgbClr val="FF0000"/>
                </a:solidFill>
              </a:rPr>
              <a:t>Уметање табеле (</a:t>
            </a:r>
            <a:r>
              <a:rPr b="1" i="1" lang="sr" sz="2400">
                <a:solidFill>
                  <a:srgbClr val="FF0000"/>
                </a:solidFill>
              </a:rPr>
              <a:t>Insert table)</a:t>
            </a:r>
          </a:p>
        </p:txBody>
      </p:sp>
      <p:pic>
        <p:nvPicPr>
          <p:cNvPr id="82" name="Shape 82"/>
          <p:cNvPicPr preferRelativeResize="0"/>
          <p:nvPr/>
        </p:nvPicPr>
        <p:blipFill>
          <a:blip r:embed="rId3">
            <a:alphaModFix/>
          </a:blip>
          <a:stretch>
            <a:fillRect/>
          </a:stretch>
        </p:blipFill>
        <p:spPr>
          <a:xfrm>
            <a:off x="342925" y="2404075"/>
            <a:ext cx="3706850" cy="4262146"/>
          </a:xfrm>
          <a:prstGeom prst="rect">
            <a:avLst/>
          </a:prstGeom>
          <a:noFill/>
          <a:ln>
            <a:noFill/>
          </a:ln>
        </p:spPr>
      </p:pic>
      <p:pic>
        <p:nvPicPr>
          <p:cNvPr id="83" name="Shape 83"/>
          <p:cNvPicPr preferRelativeResize="0"/>
          <p:nvPr/>
        </p:nvPicPr>
        <p:blipFill>
          <a:blip r:embed="rId4">
            <a:alphaModFix/>
          </a:blip>
          <a:stretch>
            <a:fillRect/>
          </a:stretch>
        </p:blipFill>
        <p:spPr>
          <a:xfrm>
            <a:off x="5163800" y="2404073"/>
            <a:ext cx="3164875" cy="3621199"/>
          </a:xfrm>
          <a:prstGeom prst="rect">
            <a:avLst/>
          </a:prstGeom>
          <a:noFill/>
          <a:ln>
            <a:noFill/>
          </a:ln>
        </p:spPr>
      </p:pic>
      <p:sp>
        <p:nvSpPr>
          <p:cNvPr id="84" name="Shape 84"/>
          <p:cNvSpPr txBox="1"/>
          <p:nvPr/>
        </p:nvSpPr>
        <p:spPr>
          <a:xfrm>
            <a:off x="4832425" y="559075"/>
            <a:ext cx="4087800" cy="18450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rtl="0" algn="just">
              <a:spcBef>
                <a:spcPts val="0"/>
              </a:spcBef>
              <a:buNone/>
            </a:pPr>
            <a:r>
              <a:rPr lang="sr" sz="2400"/>
              <a:t>Да бисте у програму Word нацртали табелу, отворите картицу </a:t>
            </a:r>
            <a:r>
              <a:rPr i="1" lang="sr" sz="2400">
                <a:solidFill>
                  <a:srgbClr val="FF0000"/>
                </a:solidFill>
              </a:rPr>
              <a:t>Insert</a:t>
            </a:r>
            <a:r>
              <a:rPr lang="sr" sz="2400"/>
              <a:t>, затим кликните на иконицу </a:t>
            </a:r>
            <a:r>
              <a:rPr i="1" lang="sr" sz="2400">
                <a:solidFill>
                  <a:srgbClr val="FF0000"/>
                </a:solidFill>
              </a:rPr>
              <a:t>Table</a:t>
            </a:r>
            <a:r>
              <a:rPr lang="sr" sz="2400"/>
              <a:t>, па изаберите </a:t>
            </a:r>
            <a:r>
              <a:rPr i="1" lang="sr" sz="2400">
                <a:solidFill>
                  <a:srgbClr val="FF0000"/>
                </a:solidFill>
              </a:rPr>
              <a:t>Insert Table. </a:t>
            </a:r>
          </a:p>
        </p:txBody>
      </p:sp>
      <p:sp>
        <p:nvSpPr>
          <p:cNvPr id="85" name="Shape 85"/>
          <p:cNvSpPr txBox="1"/>
          <p:nvPr/>
        </p:nvSpPr>
        <p:spPr>
          <a:xfrm>
            <a:off x="76237" y="493975"/>
            <a:ext cx="4240200" cy="19752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rtl="0" algn="just">
              <a:spcBef>
                <a:spcPts val="0"/>
              </a:spcBef>
              <a:buNone/>
            </a:pPr>
            <a:r>
              <a:rPr lang="sr" sz="2400"/>
              <a:t>Табелу можете исцртати  преласком преко мреже квадратића који се налазе одмах испод иконице </a:t>
            </a:r>
            <a:r>
              <a:rPr i="1" lang="sr" sz="2400">
                <a:solidFill>
                  <a:srgbClr val="FF0000"/>
                </a:solidFill>
              </a:rPr>
              <a:t>Table </a:t>
            </a:r>
            <a:r>
              <a:rPr lang="sr" sz="2400"/>
              <a:t>на картици</a:t>
            </a:r>
            <a:r>
              <a:rPr i="1" lang="sr" sz="2400">
                <a:solidFill>
                  <a:srgbClr val="FF0000"/>
                </a:solidFill>
              </a:rPr>
              <a:t> Insert</a:t>
            </a:r>
          </a:p>
        </p:txBody>
      </p:sp>
      <p:sp>
        <p:nvSpPr>
          <p:cNvPr id="86" name="Shape 86"/>
          <p:cNvSpPr txBox="1"/>
          <p:nvPr/>
        </p:nvSpPr>
        <p:spPr>
          <a:xfrm>
            <a:off x="4702350" y="5854775"/>
            <a:ext cx="4087800" cy="1003200"/>
          </a:xfrm>
          <a:prstGeom prst="rect">
            <a:avLst/>
          </a:prstGeom>
          <a:noFill/>
          <a:ln cap="flat" cmpd="sng" w="9525">
            <a:solidFill>
              <a:srgbClr val="980000"/>
            </a:solidFill>
            <a:prstDash val="solid"/>
            <a:round/>
            <a:headEnd len="med" w="med" type="none"/>
            <a:tailEnd len="med" w="med" type="none"/>
          </a:ln>
        </p:spPr>
        <p:txBody>
          <a:bodyPr anchorCtr="0" anchor="t" bIns="91425" lIns="91425" rIns="91425" tIns="91425">
            <a:noAutofit/>
          </a:bodyPr>
          <a:lstStyle/>
          <a:p>
            <a:pPr lvl="0">
              <a:spcBef>
                <a:spcPts val="0"/>
              </a:spcBef>
              <a:buNone/>
            </a:pPr>
            <a:r>
              <a:rPr b="1" lang="sr" sz="2400"/>
              <a:t>Унесите број колона, број редова и кликните на </a:t>
            </a:r>
            <a:r>
              <a:rPr b="1" lang="sr" sz="2400">
                <a:solidFill>
                  <a:srgbClr val="FF0000"/>
                </a:solidFill>
              </a:rPr>
              <a:t>OK</a:t>
            </a:r>
            <a:r>
              <a:rPr b="1" lang="sr" sz="2400"/>
              <a: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title"/>
          </p:nvPr>
        </p:nvSpPr>
        <p:spPr>
          <a:xfrm>
            <a:off x="311700" y="127466"/>
            <a:ext cx="8520600" cy="763500"/>
          </a:xfrm>
          <a:prstGeom prst="rect">
            <a:avLst/>
          </a:prstGeom>
        </p:spPr>
        <p:txBody>
          <a:bodyPr anchorCtr="0" anchor="t" bIns="91425" lIns="91425" rIns="91425" tIns="91425">
            <a:noAutofit/>
          </a:bodyPr>
          <a:lstStyle/>
          <a:p>
            <a:pPr lvl="0">
              <a:spcBef>
                <a:spcPts val="0"/>
              </a:spcBef>
              <a:buNone/>
            </a:pPr>
            <a:r>
              <a:rPr b="1" lang="sr">
                <a:solidFill>
                  <a:srgbClr val="FF0000"/>
                </a:solidFill>
              </a:rPr>
              <a:t>Додатно уређивање табеле</a:t>
            </a:r>
          </a:p>
        </p:txBody>
      </p:sp>
      <p:sp>
        <p:nvSpPr>
          <p:cNvPr id="92" name="Shape 92"/>
          <p:cNvSpPr txBox="1"/>
          <p:nvPr>
            <p:ph idx="1" type="body"/>
          </p:nvPr>
        </p:nvSpPr>
        <p:spPr>
          <a:xfrm>
            <a:off x="311700" y="689678"/>
            <a:ext cx="8520600" cy="2793000"/>
          </a:xfrm>
          <a:prstGeom prst="rect">
            <a:avLst/>
          </a:prstGeom>
        </p:spPr>
        <p:txBody>
          <a:bodyPr anchorCtr="0" anchor="t" bIns="91425" lIns="91425" rIns="91425" tIns="91425">
            <a:noAutofit/>
          </a:bodyPr>
          <a:lstStyle/>
          <a:p>
            <a:pPr lvl="0" algn="just">
              <a:spcBef>
                <a:spcPts val="0"/>
              </a:spcBef>
              <a:buNone/>
            </a:pPr>
            <a:r>
              <a:rPr lang="sr" sz="2400">
                <a:solidFill>
                  <a:schemeClr val="dk1"/>
                </a:solidFill>
                <a:highlight>
                  <a:srgbClr val="FFFFFF"/>
                </a:highlight>
              </a:rPr>
              <a:t>По креирању табеле, појављује се нова картица под називом </a:t>
            </a:r>
            <a:r>
              <a:rPr b="1" lang="sr" sz="2400">
                <a:solidFill>
                  <a:srgbClr val="990000"/>
                </a:solidFill>
                <a:highlight>
                  <a:srgbClr val="FFFFFF"/>
                </a:highlight>
              </a:rPr>
              <a:t>Table Tools</a:t>
            </a:r>
            <a:r>
              <a:rPr lang="sr" sz="2400">
                <a:solidFill>
                  <a:schemeClr val="dk1"/>
                </a:solidFill>
                <a:highlight>
                  <a:srgbClr val="FFFFFF"/>
                </a:highlight>
              </a:rPr>
              <a:t> и она садржи све потребне алате за њено обликовање разврстане у две подкартице </a:t>
            </a:r>
            <a:r>
              <a:rPr b="1" lang="sr" sz="2400">
                <a:solidFill>
                  <a:srgbClr val="990000"/>
                </a:solidFill>
                <a:highlight>
                  <a:srgbClr val="FFFFFF"/>
                </a:highlight>
              </a:rPr>
              <a:t>Design</a:t>
            </a:r>
            <a:r>
              <a:rPr lang="sr" sz="2400">
                <a:solidFill>
                  <a:schemeClr val="dk1"/>
                </a:solidFill>
                <a:highlight>
                  <a:srgbClr val="FFFFFF"/>
                </a:highlight>
              </a:rPr>
              <a:t> и </a:t>
            </a:r>
            <a:r>
              <a:rPr b="1" lang="sr" sz="2400">
                <a:solidFill>
                  <a:srgbClr val="990000"/>
                </a:solidFill>
                <a:highlight>
                  <a:srgbClr val="FFFFFF"/>
                </a:highlight>
              </a:rPr>
              <a:t>Layout</a:t>
            </a:r>
            <a:r>
              <a:rPr lang="sr" sz="2400">
                <a:solidFill>
                  <a:schemeClr val="dk1"/>
                </a:solidFill>
                <a:highlight>
                  <a:srgbClr val="FFFFFF"/>
                </a:highlight>
              </a:rPr>
              <a:t>.</a:t>
            </a:r>
          </a:p>
          <a:p>
            <a:pPr lvl="0">
              <a:spcBef>
                <a:spcPts val="0"/>
              </a:spcBef>
              <a:buNone/>
            </a:pPr>
            <a:r>
              <a:rPr b="1" lang="sr" sz="2400"/>
              <a:t>Ако имате потребу да мало улепшате табелу то можете урадити помоћу картица </a:t>
            </a:r>
            <a:r>
              <a:rPr b="1" lang="sr" sz="2400">
                <a:solidFill>
                  <a:srgbClr val="FF0000"/>
                </a:solidFill>
              </a:rPr>
              <a:t>Design и Layout.</a:t>
            </a:r>
          </a:p>
        </p:txBody>
      </p:sp>
      <p:sp>
        <p:nvSpPr>
          <p:cNvPr id="93" name="Shape 93"/>
          <p:cNvSpPr txBox="1"/>
          <p:nvPr/>
        </p:nvSpPr>
        <p:spPr>
          <a:xfrm>
            <a:off x="220500" y="5389100"/>
            <a:ext cx="8703000" cy="13419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sr" sz="2400">
                <a:solidFill>
                  <a:srgbClr val="FF0000"/>
                </a:solidFill>
              </a:rPr>
              <a:t>Најважније је да запамтите да се картице појављују тек када кликнете у табелу. Уколико је курсор изван табеле, картице вам неће бити доступне. </a:t>
            </a:r>
          </a:p>
        </p:txBody>
      </p:sp>
      <p:pic>
        <p:nvPicPr>
          <p:cNvPr id="94" name="Shape 94"/>
          <p:cNvPicPr preferRelativeResize="0"/>
          <p:nvPr/>
        </p:nvPicPr>
        <p:blipFill>
          <a:blip r:embed="rId3">
            <a:alphaModFix/>
          </a:blip>
          <a:stretch>
            <a:fillRect/>
          </a:stretch>
        </p:blipFill>
        <p:spPr>
          <a:xfrm>
            <a:off x="1901433" y="3482675"/>
            <a:ext cx="4674417" cy="1906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144025" y="183400"/>
            <a:ext cx="8884800" cy="1412400"/>
          </a:xfrm>
          <a:prstGeom prst="rect">
            <a:avLst/>
          </a:prstGeom>
        </p:spPr>
        <p:txBody>
          <a:bodyPr anchorCtr="0" anchor="t" bIns="91425" lIns="91425" rIns="91425" tIns="91425">
            <a:noAutofit/>
          </a:bodyPr>
          <a:lstStyle/>
          <a:p>
            <a:pPr lvl="0" rtl="0" algn="ctr">
              <a:spcBef>
                <a:spcPts val="0"/>
              </a:spcBef>
              <a:buNone/>
            </a:pPr>
            <a:r>
              <a:rPr b="1" lang="sr" sz="2400">
                <a:solidFill>
                  <a:srgbClr val="FF0000"/>
                </a:solidFill>
              </a:rPr>
              <a:t>Подешавање ширине и висине редова и колона обостраним стрелицама или са картице </a:t>
            </a:r>
            <a:r>
              <a:rPr b="1" i="1" lang="sr" sz="2400">
                <a:solidFill>
                  <a:srgbClr val="FF0000"/>
                </a:solidFill>
              </a:rPr>
              <a:t>Layout </a:t>
            </a:r>
            <a:r>
              <a:rPr b="1" lang="sr" sz="2400">
                <a:solidFill>
                  <a:srgbClr val="FF0000"/>
                </a:solidFill>
              </a:rPr>
              <a:t>из </a:t>
            </a:r>
          </a:p>
          <a:p>
            <a:pPr lvl="0">
              <a:spcBef>
                <a:spcPts val="0"/>
              </a:spcBef>
              <a:buNone/>
            </a:pPr>
            <a:r>
              <a:rPr b="1" i="1" lang="sr" sz="2400">
                <a:solidFill>
                  <a:srgbClr val="FF0000"/>
                </a:solidFill>
              </a:rPr>
              <a:t>Table Tools </a:t>
            </a:r>
            <a:r>
              <a:rPr b="1" lang="sr" sz="2400">
                <a:solidFill>
                  <a:srgbClr val="FF0000"/>
                </a:solidFill>
              </a:rPr>
              <a:t>.</a:t>
            </a:r>
          </a:p>
        </p:txBody>
      </p:sp>
      <p:pic>
        <p:nvPicPr>
          <p:cNvPr id="100" name="Shape 100"/>
          <p:cNvPicPr preferRelativeResize="0"/>
          <p:nvPr/>
        </p:nvPicPr>
        <p:blipFill>
          <a:blip r:embed="rId3">
            <a:alphaModFix/>
          </a:blip>
          <a:stretch>
            <a:fillRect/>
          </a:stretch>
        </p:blipFill>
        <p:spPr>
          <a:xfrm>
            <a:off x="3327801" y="946899"/>
            <a:ext cx="2356200" cy="1602217"/>
          </a:xfrm>
          <a:prstGeom prst="rect">
            <a:avLst/>
          </a:prstGeom>
          <a:noFill/>
          <a:ln>
            <a:noFill/>
          </a:ln>
        </p:spPr>
      </p:pic>
      <p:pic>
        <p:nvPicPr>
          <p:cNvPr id="101" name="Shape 101"/>
          <p:cNvPicPr preferRelativeResize="0"/>
          <p:nvPr/>
        </p:nvPicPr>
        <p:blipFill>
          <a:blip r:embed="rId4">
            <a:alphaModFix/>
          </a:blip>
          <a:stretch>
            <a:fillRect/>
          </a:stretch>
        </p:blipFill>
        <p:spPr>
          <a:xfrm>
            <a:off x="427874" y="1595937"/>
            <a:ext cx="1972075" cy="2353350"/>
          </a:xfrm>
          <a:prstGeom prst="rect">
            <a:avLst/>
          </a:prstGeom>
          <a:noFill/>
          <a:ln>
            <a:noFill/>
          </a:ln>
        </p:spPr>
      </p:pic>
      <p:pic>
        <p:nvPicPr>
          <p:cNvPr id="102" name="Shape 102"/>
          <p:cNvPicPr preferRelativeResize="0"/>
          <p:nvPr/>
        </p:nvPicPr>
        <p:blipFill>
          <a:blip r:embed="rId5">
            <a:alphaModFix/>
          </a:blip>
          <a:stretch>
            <a:fillRect/>
          </a:stretch>
        </p:blipFill>
        <p:spPr>
          <a:xfrm>
            <a:off x="6205650" y="1355150"/>
            <a:ext cx="2593949" cy="2185900"/>
          </a:xfrm>
          <a:prstGeom prst="rect">
            <a:avLst/>
          </a:prstGeom>
          <a:noFill/>
          <a:ln>
            <a:noFill/>
          </a:ln>
        </p:spPr>
      </p:pic>
      <p:sp>
        <p:nvSpPr>
          <p:cNvPr id="103" name="Shape 103"/>
          <p:cNvSpPr txBox="1"/>
          <p:nvPr/>
        </p:nvSpPr>
        <p:spPr>
          <a:xfrm>
            <a:off x="3164612" y="2466212"/>
            <a:ext cx="2593800" cy="316800"/>
          </a:xfrm>
          <a:prstGeom prst="rect">
            <a:avLst/>
          </a:prstGeom>
          <a:noFill/>
          <a:ln>
            <a:noFill/>
          </a:ln>
        </p:spPr>
        <p:txBody>
          <a:bodyPr anchorCtr="0" anchor="ctr" bIns="91425" lIns="91425" rIns="91425" tIns="91425">
            <a:noAutofit/>
          </a:bodyPr>
          <a:lstStyle/>
          <a:p>
            <a:pPr lvl="0" marL="457200" rtl="0" algn="ctr">
              <a:lnSpc>
                <a:spcPct val="115000"/>
              </a:lnSpc>
              <a:spcBef>
                <a:spcPts val="0"/>
              </a:spcBef>
              <a:buNone/>
            </a:pPr>
            <a:r>
              <a:rPr lang="sr" sz="700">
                <a:solidFill>
                  <a:schemeClr val="dk1"/>
                </a:solidFill>
              </a:rPr>
              <a:t>   </a:t>
            </a:r>
            <a:r>
              <a:rPr b="1" lang="sr" sz="1100">
                <a:solidFill>
                  <a:schemeClr val="dk1"/>
                </a:solidFill>
              </a:rPr>
              <a:t>Подешавање величине табеле</a:t>
            </a:r>
          </a:p>
        </p:txBody>
      </p:sp>
      <p:sp>
        <p:nvSpPr>
          <p:cNvPr id="104" name="Shape 104"/>
          <p:cNvSpPr txBox="1"/>
          <p:nvPr/>
        </p:nvSpPr>
        <p:spPr>
          <a:xfrm>
            <a:off x="144025" y="3637350"/>
            <a:ext cx="3000000" cy="409500"/>
          </a:xfrm>
          <a:prstGeom prst="rect">
            <a:avLst/>
          </a:prstGeom>
          <a:noFill/>
          <a:ln>
            <a:noFill/>
          </a:ln>
        </p:spPr>
        <p:txBody>
          <a:bodyPr anchorCtr="0" anchor="ctr" bIns="91425" lIns="91425" rIns="91425" tIns="91425">
            <a:noAutofit/>
          </a:bodyPr>
          <a:lstStyle/>
          <a:p>
            <a:pPr lvl="0" rtl="0" algn="ctr">
              <a:spcBef>
                <a:spcPts val="0"/>
              </a:spcBef>
              <a:buNone/>
            </a:pPr>
            <a:r>
              <a:rPr b="1" lang="sr" sz="1100">
                <a:solidFill>
                  <a:schemeClr val="dk1"/>
                </a:solidFill>
                <a:latin typeface="Calibri"/>
                <a:ea typeface="Calibri"/>
                <a:cs typeface="Calibri"/>
                <a:sym typeface="Calibri"/>
              </a:rPr>
              <a:t>Подешавање ширине колоне</a:t>
            </a:r>
          </a:p>
        </p:txBody>
      </p:sp>
      <p:sp>
        <p:nvSpPr>
          <p:cNvPr id="105" name="Shape 105"/>
          <p:cNvSpPr txBox="1"/>
          <p:nvPr/>
        </p:nvSpPr>
        <p:spPr>
          <a:xfrm>
            <a:off x="6205725" y="3683700"/>
            <a:ext cx="2593800" cy="316800"/>
          </a:xfrm>
          <a:prstGeom prst="rect">
            <a:avLst/>
          </a:prstGeom>
          <a:noFill/>
          <a:ln>
            <a:noFill/>
          </a:ln>
        </p:spPr>
        <p:txBody>
          <a:bodyPr anchorCtr="0" anchor="ctr" bIns="91425" lIns="91425" rIns="91425" tIns="91425">
            <a:noAutofit/>
          </a:bodyPr>
          <a:lstStyle/>
          <a:p>
            <a:pPr lvl="0" rtl="0" algn="ctr">
              <a:spcBef>
                <a:spcPts val="0"/>
              </a:spcBef>
              <a:buNone/>
            </a:pPr>
            <a:r>
              <a:rPr b="1" lang="sr" sz="1100">
                <a:solidFill>
                  <a:schemeClr val="dk1"/>
                </a:solidFill>
                <a:latin typeface="Calibri"/>
                <a:ea typeface="Calibri"/>
                <a:cs typeface="Calibri"/>
                <a:sym typeface="Calibri"/>
              </a:rPr>
              <a:t>Подешавање висине реда</a:t>
            </a:r>
          </a:p>
        </p:txBody>
      </p:sp>
      <p:pic>
        <p:nvPicPr>
          <p:cNvPr id="106" name="Shape 106"/>
          <p:cNvPicPr preferRelativeResize="0"/>
          <p:nvPr/>
        </p:nvPicPr>
        <p:blipFill>
          <a:blip r:embed="rId6">
            <a:alphaModFix/>
          </a:blip>
          <a:stretch>
            <a:fillRect/>
          </a:stretch>
        </p:blipFill>
        <p:spPr>
          <a:xfrm>
            <a:off x="278825" y="4046850"/>
            <a:ext cx="3414398" cy="2353350"/>
          </a:xfrm>
          <a:prstGeom prst="rect">
            <a:avLst/>
          </a:prstGeom>
          <a:noFill/>
          <a:ln>
            <a:noFill/>
          </a:ln>
        </p:spPr>
      </p:pic>
      <p:pic>
        <p:nvPicPr>
          <p:cNvPr id="107" name="Shape 107"/>
          <p:cNvPicPr preferRelativeResize="0"/>
          <p:nvPr/>
        </p:nvPicPr>
        <p:blipFill>
          <a:blip r:embed="rId7">
            <a:alphaModFix/>
          </a:blip>
          <a:stretch>
            <a:fillRect/>
          </a:stretch>
        </p:blipFill>
        <p:spPr>
          <a:xfrm>
            <a:off x="5417898" y="4143149"/>
            <a:ext cx="3726101" cy="2353349"/>
          </a:xfrm>
          <a:prstGeom prst="rect">
            <a:avLst/>
          </a:prstGeom>
          <a:noFill/>
          <a:ln>
            <a:noFill/>
          </a:ln>
        </p:spPr>
      </p:pic>
      <p:pic>
        <p:nvPicPr>
          <p:cNvPr id="108" name="Shape 108"/>
          <p:cNvPicPr preferRelativeResize="0"/>
          <p:nvPr/>
        </p:nvPicPr>
        <p:blipFill>
          <a:blip r:embed="rId8">
            <a:alphaModFix/>
          </a:blip>
          <a:stretch>
            <a:fillRect/>
          </a:stretch>
        </p:blipFill>
        <p:spPr>
          <a:xfrm>
            <a:off x="3422802" y="2707750"/>
            <a:ext cx="2077425" cy="1337338"/>
          </a:xfrm>
          <a:prstGeom prst="rect">
            <a:avLst/>
          </a:prstGeom>
          <a:noFill/>
          <a:ln>
            <a:noFill/>
          </a:ln>
        </p:spPr>
      </p:pic>
      <p:sp>
        <p:nvSpPr>
          <p:cNvPr id="109" name="Shape 109"/>
          <p:cNvSpPr txBox="1"/>
          <p:nvPr/>
        </p:nvSpPr>
        <p:spPr>
          <a:xfrm>
            <a:off x="3005900" y="4046850"/>
            <a:ext cx="3000000" cy="503100"/>
          </a:xfrm>
          <a:prstGeom prst="rect">
            <a:avLst/>
          </a:prstGeom>
          <a:noFill/>
          <a:ln>
            <a:noFill/>
          </a:ln>
        </p:spPr>
        <p:txBody>
          <a:bodyPr anchorCtr="0" anchor="ctr" bIns="91425" lIns="91425" rIns="91425" tIns="91425">
            <a:noAutofit/>
          </a:bodyPr>
          <a:lstStyle/>
          <a:p>
            <a:pPr lvl="0" rtl="0" algn="ctr">
              <a:spcBef>
                <a:spcPts val="0"/>
              </a:spcBef>
              <a:buNone/>
            </a:pPr>
            <a:r>
              <a:rPr lang="sr"/>
              <a:t>Подешавање величине појединачне ћелије</a:t>
            </a:r>
          </a:p>
        </p:txBody>
      </p:sp>
      <p:sp>
        <p:nvSpPr>
          <p:cNvPr id="110" name="Shape 110"/>
          <p:cNvSpPr txBox="1"/>
          <p:nvPr/>
        </p:nvSpPr>
        <p:spPr>
          <a:xfrm>
            <a:off x="19112" y="6233050"/>
            <a:ext cx="8884800" cy="503100"/>
          </a:xfrm>
          <a:prstGeom prst="rect">
            <a:avLst/>
          </a:prstGeom>
          <a:noFill/>
          <a:ln>
            <a:noFill/>
          </a:ln>
        </p:spPr>
        <p:txBody>
          <a:bodyPr anchorCtr="0" anchor="ctr" bIns="91425" lIns="91425" rIns="91425" tIns="91425">
            <a:noAutofit/>
          </a:bodyPr>
          <a:lstStyle/>
          <a:p>
            <a:pPr lvl="0" rtl="0">
              <a:lnSpc>
                <a:spcPct val="115000"/>
              </a:lnSpc>
              <a:spcBef>
                <a:spcPts val="0"/>
              </a:spcBef>
              <a:buNone/>
            </a:pPr>
            <a:r>
              <a:rPr b="1" i="1" lang="sr" sz="2000">
                <a:solidFill>
                  <a:srgbClr val="FF0000"/>
                </a:solidFill>
              </a:rPr>
              <a:t>Table Tools /</a:t>
            </a:r>
            <a:r>
              <a:rPr b="1" lang="sr" sz="2000">
                <a:solidFill>
                  <a:srgbClr val="FF0000"/>
                </a:solidFill>
              </a:rPr>
              <a:t> Layout / секција Cells Size/ </a:t>
            </a:r>
            <a:r>
              <a:rPr lang="sr" sz="2000">
                <a:solidFill>
                  <a:schemeClr val="dk1"/>
                </a:solidFill>
              </a:rPr>
              <a:t>(ширина </a:t>
            </a:r>
            <a:r>
              <a:rPr i="1" lang="sr" sz="2000">
                <a:solidFill>
                  <a:srgbClr val="FF0000"/>
                </a:solidFill>
              </a:rPr>
              <a:t>Width</a:t>
            </a:r>
            <a:r>
              <a:rPr i="1" lang="sr" sz="2000">
                <a:solidFill>
                  <a:schemeClr val="dk1"/>
                </a:solidFill>
              </a:rPr>
              <a:t>, </a:t>
            </a:r>
            <a:r>
              <a:rPr lang="sr" sz="2000">
                <a:solidFill>
                  <a:schemeClr val="dk1"/>
                </a:solidFill>
              </a:rPr>
              <a:t>висина </a:t>
            </a:r>
            <a:r>
              <a:rPr i="1" lang="sr" sz="2000">
                <a:solidFill>
                  <a:srgbClr val="FF0000"/>
                </a:solidFill>
              </a:rPr>
              <a:t>Height</a:t>
            </a:r>
            <a:r>
              <a:rPr i="1" lang="sr" sz="2000">
                <a:solidFill>
                  <a:schemeClr val="dk1"/>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509825" y="116425"/>
            <a:ext cx="8404800" cy="1051200"/>
          </a:xfrm>
          <a:prstGeom prst="rect">
            <a:avLst/>
          </a:prstGeom>
        </p:spPr>
        <p:txBody>
          <a:bodyPr anchorCtr="0" anchor="t" bIns="91425" lIns="91425" rIns="91425" tIns="91425">
            <a:noAutofit/>
          </a:bodyPr>
          <a:lstStyle/>
          <a:p>
            <a:pPr lvl="0">
              <a:spcBef>
                <a:spcPts val="0"/>
              </a:spcBef>
              <a:buNone/>
            </a:pPr>
            <a:r>
              <a:rPr b="1" lang="sr">
                <a:solidFill>
                  <a:srgbClr val="FF0000"/>
                </a:solidFill>
              </a:rPr>
              <a:t>Брисање и д</a:t>
            </a:r>
            <a:r>
              <a:rPr b="1" lang="sr">
                <a:solidFill>
                  <a:srgbClr val="FF0000"/>
                </a:solidFill>
              </a:rPr>
              <a:t>одавање редова и колона са картице </a:t>
            </a:r>
            <a:r>
              <a:rPr b="1" lang="sr" sz="2400">
                <a:solidFill>
                  <a:srgbClr val="FF0000"/>
                </a:solidFill>
              </a:rPr>
              <a:t>Layout из </a:t>
            </a:r>
            <a:r>
              <a:rPr b="1" i="1" lang="sr" sz="2400">
                <a:solidFill>
                  <a:srgbClr val="FF0000"/>
                </a:solidFill>
              </a:rPr>
              <a:t>Table Tools </a:t>
            </a:r>
            <a:r>
              <a:rPr b="1" lang="sr" sz="2400">
                <a:solidFill>
                  <a:srgbClr val="FF0000"/>
                </a:solidFill>
              </a:rPr>
              <a:t>.</a:t>
            </a:r>
          </a:p>
          <a:p>
            <a:pPr lvl="0">
              <a:spcBef>
                <a:spcPts val="0"/>
              </a:spcBef>
              <a:buNone/>
            </a:pPr>
            <a:r>
              <a:rPr b="1" lang="sr" sz="2400">
                <a:solidFill>
                  <a:srgbClr val="FF0000"/>
                </a:solidFill>
              </a:rPr>
              <a:t>.</a:t>
            </a:r>
          </a:p>
        </p:txBody>
      </p:sp>
      <p:pic>
        <p:nvPicPr>
          <p:cNvPr id="116" name="Shape 116"/>
          <p:cNvPicPr preferRelativeResize="0"/>
          <p:nvPr/>
        </p:nvPicPr>
        <p:blipFill>
          <a:blip r:embed="rId3">
            <a:alphaModFix/>
          </a:blip>
          <a:stretch>
            <a:fillRect/>
          </a:stretch>
        </p:blipFill>
        <p:spPr>
          <a:xfrm>
            <a:off x="103062" y="4491104"/>
            <a:ext cx="1949624" cy="1247175"/>
          </a:xfrm>
          <a:prstGeom prst="rect">
            <a:avLst/>
          </a:prstGeom>
          <a:noFill/>
          <a:ln cap="flat" cmpd="sng" w="9525">
            <a:solidFill>
              <a:srgbClr val="FFFFFF"/>
            </a:solidFill>
            <a:prstDash val="solid"/>
            <a:round/>
            <a:headEnd len="med" w="med" type="none"/>
            <a:tailEnd len="med" w="med" type="none"/>
          </a:ln>
        </p:spPr>
      </p:pic>
      <p:sp>
        <p:nvSpPr>
          <p:cNvPr id="117" name="Shape 117"/>
          <p:cNvSpPr txBox="1"/>
          <p:nvPr/>
        </p:nvSpPr>
        <p:spPr>
          <a:xfrm>
            <a:off x="1907725" y="5358475"/>
            <a:ext cx="3486600" cy="1164900"/>
          </a:xfrm>
          <a:prstGeom prst="rect">
            <a:avLst/>
          </a:prstGeom>
          <a:no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sr" sz="2000">
                <a:highlight>
                  <a:srgbClr val="FFFFFF"/>
                </a:highlight>
              </a:rPr>
              <a:t>Додај изнад -</a:t>
            </a:r>
            <a:r>
              <a:rPr b="1" lang="sr" sz="2000">
                <a:solidFill>
                  <a:srgbClr val="FF0000"/>
                </a:solidFill>
                <a:highlight>
                  <a:srgbClr val="FFFFFF"/>
                </a:highlight>
              </a:rPr>
              <a:t> </a:t>
            </a:r>
            <a:r>
              <a:rPr b="1" lang="sr" sz="2000">
                <a:solidFill>
                  <a:srgbClr val="FF0000"/>
                </a:solidFill>
                <a:highlight>
                  <a:srgbClr val="FFFFFF"/>
                </a:highlight>
              </a:rPr>
              <a:t>Insert Abo</a:t>
            </a:r>
            <a:r>
              <a:rPr b="1" lang="sr" sz="2000">
                <a:solidFill>
                  <a:srgbClr val="FF0000"/>
                </a:solidFill>
                <a:highlight>
                  <a:srgbClr val="FFFFFF"/>
                </a:highlight>
              </a:rPr>
              <a:t>ve</a:t>
            </a:r>
          </a:p>
          <a:p>
            <a:pPr lvl="0" rtl="0">
              <a:spcBef>
                <a:spcPts val="0"/>
              </a:spcBef>
              <a:buNone/>
            </a:pPr>
            <a:r>
              <a:rPr b="1" lang="sr" sz="2000">
                <a:highlight>
                  <a:srgbClr val="FFFFFF"/>
                </a:highlight>
              </a:rPr>
              <a:t>Додај испод -</a:t>
            </a:r>
            <a:r>
              <a:rPr b="1" lang="sr" sz="2000">
                <a:solidFill>
                  <a:srgbClr val="FF0000"/>
                </a:solidFill>
                <a:highlight>
                  <a:srgbClr val="FFFFFF"/>
                </a:highlight>
              </a:rPr>
              <a:t> </a:t>
            </a:r>
            <a:r>
              <a:rPr b="1" lang="sr" sz="2000">
                <a:solidFill>
                  <a:srgbClr val="FF0000"/>
                </a:solidFill>
                <a:highlight>
                  <a:srgbClr val="FFFFFF"/>
                </a:highlight>
              </a:rPr>
              <a:t>Insert Below</a:t>
            </a:r>
          </a:p>
        </p:txBody>
      </p:sp>
      <p:sp>
        <p:nvSpPr>
          <p:cNvPr id="118" name="Shape 118"/>
          <p:cNvSpPr/>
          <p:nvPr/>
        </p:nvSpPr>
        <p:spPr>
          <a:xfrm>
            <a:off x="3223425" y="4687125"/>
            <a:ext cx="312600" cy="327300"/>
          </a:xfrm>
          <a:prstGeom prst="downArrow">
            <a:avLst>
              <a:gd fmla="val 50000" name="adj1"/>
              <a:gd fmla="val 50000" name="adj2"/>
            </a:avLst>
          </a:prstGeom>
          <a:solidFill>
            <a:srgbClr val="B6D7A8"/>
          </a:solidFill>
          <a:ln cap="flat" cmpd="sng" w="9525">
            <a:solidFill>
              <a:srgbClr val="00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19" name="Shape 119"/>
          <p:cNvPicPr preferRelativeResize="0"/>
          <p:nvPr/>
        </p:nvPicPr>
        <p:blipFill rotWithShape="1">
          <a:blip r:embed="rId4">
            <a:alphaModFix/>
          </a:blip>
          <a:srcRect b="0" l="0" r="0" t="0"/>
          <a:stretch/>
        </p:blipFill>
        <p:spPr>
          <a:xfrm>
            <a:off x="509825" y="1249850"/>
            <a:ext cx="7346850" cy="3241250"/>
          </a:xfrm>
          <a:prstGeom prst="rect">
            <a:avLst/>
          </a:prstGeom>
          <a:noFill/>
          <a:ln>
            <a:noFill/>
          </a:ln>
        </p:spPr>
      </p:pic>
      <p:sp>
        <p:nvSpPr>
          <p:cNvPr id="120" name="Shape 120"/>
          <p:cNvSpPr/>
          <p:nvPr/>
        </p:nvSpPr>
        <p:spPr>
          <a:xfrm>
            <a:off x="921562" y="4047375"/>
            <a:ext cx="312600" cy="327300"/>
          </a:xfrm>
          <a:prstGeom prst="downArrow">
            <a:avLst>
              <a:gd fmla="val 50000" name="adj1"/>
              <a:gd fmla="val 50000" name="adj2"/>
            </a:avLst>
          </a:prstGeom>
          <a:solidFill>
            <a:srgbClr val="C9DAF8"/>
          </a:solidFill>
          <a:ln cap="flat" cmpd="sng" w="9525">
            <a:solidFill>
              <a:srgbClr val="4A86E8"/>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solidFill>
                <a:srgbClr val="6D9EEB"/>
              </a:solidFill>
            </a:endParaRPr>
          </a:p>
        </p:txBody>
      </p:sp>
      <p:sp>
        <p:nvSpPr>
          <p:cNvPr id="121" name="Shape 121"/>
          <p:cNvSpPr/>
          <p:nvPr/>
        </p:nvSpPr>
        <p:spPr>
          <a:xfrm rot="-2148582">
            <a:off x="6091305" y="4441630"/>
            <a:ext cx="359941" cy="404583"/>
          </a:xfrm>
          <a:prstGeom prst="downArrow">
            <a:avLst>
              <a:gd fmla="val 50000" name="adj1"/>
              <a:gd fmla="val 50000" name="adj2"/>
            </a:avLst>
          </a:prstGeom>
          <a:solidFill>
            <a:srgbClr val="E06666"/>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2" name="Shape 122"/>
          <p:cNvSpPr txBox="1"/>
          <p:nvPr/>
        </p:nvSpPr>
        <p:spPr>
          <a:xfrm>
            <a:off x="5530250" y="5210450"/>
            <a:ext cx="3486600" cy="11649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b="1" lang="sr" sz="2000">
                <a:highlight>
                  <a:srgbClr val="FFFFFF"/>
                </a:highlight>
              </a:rPr>
              <a:t>Додај лево-</a:t>
            </a:r>
            <a:r>
              <a:rPr b="1" lang="sr" sz="2000">
                <a:solidFill>
                  <a:srgbClr val="FF0000"/>
                </a:solidFill>
                <a:highlight>
                  <a:srgbClr val="FFFFFF"/>
                </a:highlight>
              </a:rPr>
              <a:t> </a:t>
            </a:r>
            <a:r>
              <a:rPr b="1" lang="sr" sz="2000">
                <a:solidFill>
                  <a:srgbClr val="FF0000"/>
                </a:solidFill>
                <a:highlight>
                  <a:srgbClr val="FFFFFF"/>
                </a:highlight>
                <a:latin typeface="Trebuchet MS"/>
                <a:ea typeface="Trebuchet MS"/>
                <a:cs typeface="Trebuchet MS"/>
                <a:sym typeface="Trebuchet MS"/>
              </a:rPr>
              <a:t>Insert Left</a:t>
            </a:r>
          </a:p>
          <a:p>
            <a:pPr lvl="0" rtl="0">
              <a:spcBef>
                <a:spcPts val="0"/>
              </a:spcBef>
              <a:buNone/>
            </a:pPr>
            <a:r>
              <a:rPr b="1" lang="sr" sz="2000">
                <a:highlight>
                  <a:srgbClr val="FFFFFF"/>
                </a:highlight>
              </a:rPr>
              <a:t>Додај десно-</a:t>
            </a:r>
            <a:r>
              <a:rPr b="1" lang="sr" sz="2000">
                <a:solidFill>
                  <a:srgbClr val="FF0000"/>
                </a:solidFill>
                <a:highlight>
                  <a:srgbClr val="FFFFFF"/>
                </a:highlight>
              </a:rPr>
              <a:t> Insert </a:t>
            </a:r>
            <a:r>
              <a:rPr b="1" lang="sr" sz="2000">
                <a:solidFill>
                  <a:srgbClr val="FF0000"/>
                </a:solidFill>
                <a:highlight>
                  <a:srgbClr val="FFFFFF"/>
                </a:highlight>
                <a:latin typeface="Trebuchet MS"/>
                <a:ea typeface="Trebuchet MS"/>
                <a:cs typeface="Trebuchet MS"/>
                <a:sym typeface="Trebuchet MS"/>
              </a:rPr>
              <a:t>Right</a:t>
            </a:r>
            <a:r>
              <a:rPr b="1" lang="sr" sz="2400">
                <a:solidFill>
                  <a:srgbClr val="FF0000"/>
                </a:solidFill>
                <a:highlight>
                  <a:srgbClr val="FFFFFF"/>
                </a:highlight>
                <a:latin typeface="Trebuchet MS"/>
                <a:ea typeface="Trebuchet MS"/>
                <a:cs typeface="Trebuchet MS"/>
                <a:sym typeface="Trebuchet MS"/>
              </a:rPr>
              <a:t> </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ph type="title"/>
          </p:nvPr>
        </p:nvSpPr>
        <p:spPr>
          <a:xfrm>
            <a:off x="311700" y="183391"/>
            <a:ext cx="8520600" cy="763500"/>
          </a:xfrm>
          <a:prstGeom prst="rect">
            <a:avLst/>
          </a:prstGeom>
        </p:spPr>
        <p:txBody>
          <a:bodyPr anchorCtr="0" anchor="t" bIns="91425" lIns="91425" rIns="91425" tIns="91425">
            <a:noAutofit/>
          </a:bodyPr>
          <a:lstStyle/>
          <a:p>
            <a:pPr indent="0" lvl="0" marL="520700" rtl="0" algn="ctr">
              <a:lnSpc>
                <a:spcPct val="115000"/>
              </a:lnSpc>
              <a:spcBef>
                <a:spcPts val="0"/>
              </a:spcBef>
              <a:buNone/>
            </a:pPr>
            <a:r>
              <a:rPr lang="sr" sz="2400">
                <a:solidFill>
                  <a:srgbClr val="FF0000"/>
                </a:solidFill>
              </a:rPr>
              <a:t>  </a:t>
            </a:r>
            <a:r>
              <a:rPr b="1" lang="sr" sz="2400">
                <a:solidFill>
                  <a:srgbClr val="FF0000"/>
                </a:solidFill>
              </a:rPr>
              <a:t>Спајање ћелија - опција </a:t>
            </a:r>
            <a:r>
              <a:rPr b="1" i="1" lang="sr" sz="2400">
                <a:solidFill>
                  <a:srgbClr val="FF0000"/>
                </a:solidFill>
              </a:rPr>
              <a:t>Merge Cells</a:t>
            </a:r>
          </a:p>
        </p:txBody>
      </p:sp>
      <p:pic>
        <p:nvPicPr>
          <p:cNvPr id="128" name="Shape 128"/>
          <p:cNvPicPr preferRelativeResize="0"/>
          <p:nvPr/>
        </p:nvPicPr>
        <p:blipFill>
          <a:blip r:embed="rId3">
            <a:alphaModFix/>
          </a:blip>
          <a:stretch>
            <a:fillRect/>
          </a:stretch>
        </p:blipFill>
        <p:spPr>
          <a:xfrm>
            <a:off x="143975" y="1361462"/>
            <a:ext cx="5393624" cy="2677949"/>
          </a:xfrm>
          <a:prstGeom prst="rect">
            <a:avLst/>
          </a:prstGeom>
          <a:noFill/>
          <a:ln>
            <a:noFill/>
          </a:ln>
        </p:spPr>
      </p:pic>
      <p:pic>
        <p:nvPicPr>
          <p:cNvPr id="129" name="Shape 129"/>
          <p:cNvPicPr preferRelativeResize="0"/>
          <p:nvPr/>
        </p:nvPicPr>
        <p:blipFill>
          <a:blip r:embed="rId4">
            <a:alphaModFix/>
          </a:blip>
          <a:stretch>
            <a:fillRect/>
          </a:stretch>
        </p:blipFill>
        <p:spPr>
          <a:xfrm>
            <a:off x="4604074" y="3037649"/>
            <a:ext cx="4460025" cy="3820350"/>
          </a:xfrm>
          <a:prstGeom prst="rect">
            <a:avLst/>
          </a:prstGeom>
          <a:noFill/>
          <a:ln>
            <a:noFill/>
          </a:ln>
        </p:spPr>
      </p:pic>
      <p:sp>
        <p:nvSpPr>
          <p:cNvPr id="130" name="Shape 130"/>
          <p:cNvSpPr txBox="1"/>
          <p:nvPr/>
        </p:nvSpPr>
        <p:spPr>
          <a:xfrm>
            <a:off x="52157" y="726800"/>
            <a:ext cx="8780100" cy="615000"/>
          </a:xfrm>
          <a:prstGeom prst="rect">
            <a:avLst/>
          </a:prstGeom>
          <a:noFill/>
          <a:ln>
            <a:noFill/>
          </a:ln>
        </p:spPr>
        <p:txBody>
          <a:bodyPr anchorCtr="0" anchor="ctr" bIns="91425" lIns="91425" rIns="91425" tIns="91425">
            <a:noAutofit/>
          </a:bodyPr>
          <a:lstStyle/>
          <a:p>
            <a:pPr lvl="0" rtl="0">
              <a:spcBef>
                <a:spcPts val="0"/>
              </a:spcBef>
              <a:buNone/>
            </a:pPr>
            <a:r>
              <a:rPr b="1" i="1" lang="sr" sz="2400">
                <a:solidFill>
                  <a:schemeClr val="dk1"/>
                </a:solidFill>
              </a:rPr>
              <a:t>Обележимо ћелије - </a:t>
            </a:r>
            <a:r>
              <a:rPr b="1" i="1" lang="sr" sz="2400">
                <a:solidFill>
                  <a:srgbClr val="FF0000"/>
                </a:solidFill>
              </a:rPr>
              <a:t>Table Tools/Layout/Merge Cells </a:t>
            </a:r>
          </a:p>
        </p:txBody>
      </p:sp>
      <p:sp>
        <p:nvSpPr>
          <p:cNvPr id="131" name="Shape 131"/>
          <p:cNvSpPr txBox="1"/>
          <p:nvPr/>
        </p:nvSpPr>
        <p:spPr>
          <a:xfrm>
            <a:off x="143975" y="4453975"/>
            <a:ext cx="4460100" cy="16587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rtl="0" algn="just">
              <a:spcBef>
                <a:spcPts val="0"/>
              </a:spcBef>
              <a:buNone/>
            </a:pPr>
            <a:r>
              <a:rPr b="1" i="1" lang="sr" sz="2400">
                <a:solidFill>
                  <a:schemeClr val="dk1"/>
                </a:solidFill>
              </a:rPr>
              <a:t>Обележимо ћелије - </a:t>
            </a:r>
            <a:r>
              <a:rPr b="1" lang="sr" sz="2400">
                <a:solidFill>
                  <a:schemeClr val="dk1"/>
                </a:solidFill>
              </a:rPr>
              <a:t>десни клик мишем и одаберемо опцију за спајање ћелија </a:t>
            </a:r>
            <a:r>
              <a:rPr b="1" lang="sr" sz="2400">
                <a:solidFill>
                  <a:srgbClr val="FF0000"/>
                </a:solidFill>
              </a:rPr>
              <a:t>Merge Cells</a:t>
            </a:r>
          </a:p>
        </p:txBody>
      </p:sp>
      <p:sp>
        <p:nvSpPr>
          <p:cNvPr id="132" name="Shape 132"/>
          <p:cNvSpPr/>
          <p:nvPr/>
        </p:nvSpPr>
        <p:spPr>
          <a:xfrm>
            <a:off x="4917375" y="5492975"/>
            <a:ext cx="477000" cy="345300"/>
          </a:xfrm>
          <a:prstGeom prst="rightArrow">
            <a:avLst>
              <a:gd fmla="val 50000" name="adj1"/>
              <a:gd fmla="val 50000" name="adj2"/>
            </a:avLst>
          </a:prstGeom>
          <a:solidFill>
            <a:schemeClr val="lt2"/>
          </a:solid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139800" y="2"/>
            <a:ext cx="8520600" cy="1018200"/>
          </a:xfrm>
          <a:prstGeom prst="rect">
            <a:avLst/>
          </a:prstGeom>
        </p:spPr>
        <p:txBody>
          <a:bodyPr anchorCtr="0" anchor="t" bIns="91425" lIns="91425" rIns="91425" tIns="91425">
            <a:noAutofit/>
          </a:bodyPr>
          <a:lstStyle/>
          <a:p>
            <a:pPr indent="-69850" lvl="0" marL="520700" rtl="0" algn="ctr">
              <a:lnSpc>
                <a:spcPct val="115000"/>
              </a:lnSpc>
              <a:spcBef>
                <a:spcPts val="300"/>
              </a:spcBef>
              <a:buClr>
                <a:schemeClr val="dk1"/>
              </a:buClr>
              <a:buSzPct val="45833"/>
              <a:buFont typeface="Arial"/>
              <a:buNone/>
            </a:pPr>
            <a:r>
              <a:rPr lang="sr" sz="2400">
                <a:solidFill>
                  <a:srgbClr val="FF0000"/>
                </a:solidFill>
              </a:rPr>
              <a:t> </a:t>
            </a:r>
            <a:r>
              <a:rPr b="1" lang="sr" sz="2400">
                <a:solidFill>
                  <a:srgbClr val="FF0000"/>
                </a:solidFill>
              </a:rPr>
              <a:t>Раздвајање једне ћелије на више ћелија - опција </a:t>
            </a:r>
            <a:r>
              <a:rPr b="1" i="1" lang="sr" sz="2400">
                <a:solidFill>
                  <a:srgbClr val="FF0000"/>
                </a:solidFill>
              </a:rPr>
              <a:t>Split Cells</a:t>
            </a:r>
          </a:p>
          <a:p>
            <a:pPr lvl="0" algn="ctr">
              <a:spcBef>
                <a:spcPts val="0"/>
              </a:spcBef>
              <a:buNone/>
            </a:pPr>
            <a:r>
              <a:t/>
            </a:r>
            <a:endParaRPr/>
          </a:p>
        </p:txBody>
      </p:sp>
      <p:sp>
        <p:nvSpPr>
          <p:cNvPr id="138" name="Shape 138"/>
          <p:cNvSpPr txBox="1"/>
          <p:nvPr>
            <p:ph idx="1" type="body"/>
          </p:nvPr>
        </p:nvSpPr>
        <p:spPr>
          <a:xfrm>
            <a:off x="138750" y="1052400"/>
            <a:ext cx="4264200" cy="1074900"/>
          </a:xfrm>
          <a:prstGeom prst="rect">
            <a:avLst/>
          </a:prstGeom>
          <a:ln cap="flat" cmpd="sng" w="9525">
            <a:solidFill>
              <a:srgbClr val="FF0000"/>
            </a:solidFill>
            <a:prstDash val="solid"/>
            <a:round/>
            <a:headEnd len="med" w="med" type="none"/>
            <a:tailEnd len="med" w="med" type="none"/>
          </a:ln>
        </p:spPr>
        <p:txBody>
          <a:bodyPr anchorCtr="0" anchor="t" bIns="91425" lIns="91425" rIns="91425" tIns="91425">
            <a:noAutofit/>
          </a:bodyPr>
          <a:lstStyle/>
          <a:p>
            <a:pPr lvl="0">
              <a:spcBef>
                <a:spcPts val="0"/>
              </a:spcBef>
              <a:buNone/>
            </a:pPr>
            <a:r>
              <a:rPr b="1" i="1" lang="sr" sz="2400">
                <a:solidFill>
                  <a:schemeClr val="dk1"/>
                </a:solidFill>
              </a:rPr>
              <a:t>Обележимо ћелију -</a:t>
            </a:r>
            <a:r>
              <a:rPr b="1" i="1" lang="sr" sz="2400">
                <a:solidFill>
                  <a:srgbClr val="FF0000"/>
                </a:solidFill>
              </a:rPr>
              <a:t> Table Tools/Layout/Split Cells</a:t>
            </a:r>
          </a:p>
        </p:txBody>
      </p:sp>
      <p:pic>
        <p:nvPicPr>
          <p:cNvPr id="139" name="Shape 139"/>
          <p:cNvPicPr preferRelativeResize="0"/>
          <p:nvPr/>
        </p:nvPicPr>
        <p:blipFill>
          <a:blip r:embed="rId3">
            <a:alphaModFix/>
          </a:blip>
          <a:stretch>
            <a:fillRect/>
          </a:stretch>
        </p:blipFill>
        <p:spPr>
          <a:xfrm>
            <a:off x="-58275" y="2127412"/>
            <a:ext cx="4658249" cy="2603150"/>
          </a:xfrm>
          <a:prstGeom prst="rect">
            <a:avLst/>
          </a:prstGeom>
          <a:noFill/>
          <a:ln>
            <a:noFill/>
          </a:ln>
        </p:spPr>
      </p:pic>
      <p:pic>
        <p:nvPicPr>
          <p:cNvPr id="140" name="Shape 140"/>
          <p:cNvPicPr preferRelativeResize="0"/>
          <p:nvPr/>
        </p:nvPicPr>
        <p:blipFill>
          <a:blip r:embed="rId4">
            <a:alphaModFix/>
          </a:blip>
          <a:stretch>
            <a:fillRect/>
          </a:stretch>
        </p:blipFill>
        <p:spPr>
          <a:xfrm>
            <a:off x="4440294" y="2777249"/>
            <a:ext cx="4506355" cy="2520499"/>
          </a:xfrm>
          <a:prstGeom prst="rect">
            <a:avLst/>
          </a:prstGeom>
          <a:noFill/>
          <a:ln>
            <a:noFill/>
          </a:ln>
        </p:spPr>
      </p:pic>
      <p:sp>
        <p:nvSpPr>
          <p:cNvPr id="141" name="Shape 141"/>
          <p:cNvSpPr txBox="1"/>
          <p:nvPr/>
        </p:nvSpPr>
        <p:spPr>
          <a:xfrm>
            <a:off x="4830500" y="1052400"/>
            <a:ext cx="4264200" cy="1658700"/>
          </a:xfrm>
          <a:prstGeom prst="rect">
            <a:avLst/>
          </a:prstGeom>
          <a:noFill/>
          <a:ln cap="flat" cmpd="sng" w="9525">
            <a:solidFill>
              <a:srgbClr val="FF0000"/>
            </a:solidFill>
            <a:prstDash val="solid"/>
            <a:round/>
            <a:headEnd len="med" w="med" type="none"/>
            <a:tailEnd len="med" w="med" type="none"/>
          </a:ln>
        </p:spPr>
        <p:txBody>
          <a:bodyPr anchorCtr="0" anchor="ctr" bIns="91425" lIns="91425" rIns="91425" tIns="91425">
            <a:noAutofit/>
          </a:bodyPr>
          <a:lstStyle/>
          <a:p>
            <a:pPr lvl="0" rtl="0" algn="just">
              <a:spcBef>
                <a:spcPts val="0"/>
              </a:spcBef>
              <a:buNone/>
            </a:pPr>
            <a:r>
              <a:rPr b="1" i="1" lang="sr" sz="2400">
                <a:solidFill>
                  <a:schemeClr val="dk1"/>
                </a:solidFill>
              </a:rPr>
              <a:t>Обележимо ћелије - </a:t>
            </a:r>
            <a:r>
              <a:rPr b="1" lang="sr" sz="2400">
                <a:solidFill>
                  <a:schemeClr val="dk1"/>
                </a:solidFill>
              </a:rPr>
              <a:t>десни клик мишем и одаберемо опцију за раздвајање ћелија </a:t>
            </a:r>
            <a:r>
              <a:rPr b="1" i="1" lang="sr" sz="2400">
                <a:solidFill>
                  <a:srgbClr val="FF0000"/>
                </a:solidFill>
                <a:latin typeface="Calibri"/>
                <a:ea typeface="Calibri"/>
                <a:cs typeface="Calibri"/>
                <a:sym typeface="Calibri"/>
              </a:rPr>
              <a:t>Split Cells</a:t>
            </a:r>
          </a:p>
        </p:txBody>
      </p:sp>
      <p:pic>
        <p:nvPicPr>
          <p:cNvPr id="142" name="Shape 142"/>
          <p:cNvPicPr preferRelativeResize="0"/>
          <p:nvPr/>
        </p:nvPicPr>
        <p:blipFill>
          <a:blip r:embed="rId5">
            <a:alphaModFix/>
          </a:blip>
          <a:stretch>
            <a:fillRect/>
          </a:stretch>
        </p:blipFill>
        <p:spPr>
          <a:xfrm>
            <a:off x="781875" y="4469725"/>
            <a:ext cx="2843850" cy="2388274"/>
          </a:xfrm>
          <a:prstGeom prst="rect">
            <a:avLst/>
          </a:prstGeom>
          <a:noFill/>
          <a:ln>
            <a:noFill/>
          </a:ln>
        </p:spPr>
      </p:pic>
      <p:sp>
        <p:nvSpPr>
          <p:cNvPr id="143" name="Shape 143"/>
          <p:cNvSpPr txBox="1"/>
          <p:nvPr>
            <p:ph idx="1" type="body"/>
          </p:nvPr>
        </p:nvSpPr>
        <p:spPr>
          <a:xfrm>
            <a:off x="4599975" y="5398925"/>
            <a:ext cx="4128000" cy="1299000"/>
          </a:xfrm>
          <a:prstGeom prst="rect">
            <a:avLst/>
          </a:prstGeom>
          <a:solidFill>
            <a:srgbClr val="FF0000"/>
          </a:solidFill>
        </p:spPr>
        <p:txBody>
          <a:bodyPr anchorCtr="0" anchor="t" bIns="91425" lIns="91425" rIns="91425" tIns="91425">
            <a:noAutofit/>
          </a:bodyPr>
          <a:lstStyle/>
          <a:p>
            <a:pPr lvl="0" rtl="0" algn="ctr">
              <a:spcBef>
                <a:spcPts val="0"/>
              </a:spcBef>
              <a:buNone/>
            </a:pPr>
            <a:r>
              <a:rPr b="1" lang="sr" sz="2400">
                <a:solidFill>
                  <a:srgbClr val="FFFFFF"/>
                </a:solidFill>
              </a:rPr>
              <a:t>У оба случаја добијамо прозор у коме задајемо број колона и редова.</a:t>
            </a:r>
          </a:p>
        </p:txBody>
      </p:sp>
      <p:sp>
        <p:nvSpPr>
          <p:cNvPr id="144" name="Shape 144"/>
          <p:cNvSpPr/>
          <p:nvPr/>
        </p:nvSpPr>
        <p:spPr>
          <a:xfrm>
            <a:off x="3821550" y="5571650"/>
            <a:ext cx="582600" cy="460200"/>
          </a:xfrm>
          <a:prstGeom prst="leftArrow">
            <a:avLst>
              <a:gd fmla="val 50000" name="adj1"/>
              <a:gd fmla="val 50000" name="adj2"/>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